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notesMasterIdLst>
    <p:notesMasterId r:id="rId31"/>
  </p:notesMasterIdLst>
  <p:handoutMasterIdLst>
    <p:handoutMasterId r:id="rId32"/>
  </p:handoutMasterIdLst>
  <p:sldIdLst>
    <p:sldId id="262" r:id="rId5"/>
    <p:sldId id="434" r:id="rId6"/>
    <p:sldId id="428" r:id="rId7"/>
    <p:sldId id="481" r:id="rId8"/>
    <p:sldId id="495" r:id="rId9"/>
    <p:sldId id="514" r:id="rId10"/>
    <p:sldId id="482" r:id="rId11"/>
    <p:sldId id="516" r:id="rId12"/>
    <p:sldId id="497" r:id="rId13"/>
    <p:sldId id="509" r:id="rId14"/>
    <p:sldId id="498" r:id="rId15"/>
    <p:sldId id="484" r:id="rId16"/>
    <p:sldId id="517" r:id="rId17"/>
    <p:sldId id="499" r:id="rId18"/>
    <p:sldId id="485" r:id="rId19"/>
    <p:sldId id="518" r:id="rId20"/>
    <p:sldId id="505" r:id="rId21"/>
    <p:sldId id="519" r:id="rId22"/>
    <p:sldId id="520" r:id="rId23"/>
    <p:sldId id="521" r:id="rId24"/>
    <p:sldId id="506" r:id="rId25"/>
    <p:sldId id="523" r:id="rId26"/>
    <p:sldId id="524" r:id="rId27"/>
    <p:sldId id="522" r:id="rId28"/>
    <p:sldId id="525" r:id="rId29"/>
    <p:sldId id="507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D62"/>
    <a:srgbClr val="00F000"/>
    <a:srgbClr val="B40404"/>
    <a:srgbClr val="D9C691"/>
    <a:srgbClr val="E5D1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76" autoAdjust="0"/>
    <p:restoredTop sz="66561"/>
  </p:normalViewPr>
  <p:slideViewPr>
    <p:cSldViewPr snapToGrid="0">
      <p:cViewPr varScale="1">
        <p:scale>
          <a:sx n="70" d="100"/>
          <a:sy n="70" d="100"/>
        </p:scale>
        <p:origin x="27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BB2C92-69A2-824B-88C7-448C4F115F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0AEE1-1B87-994C-B3B7-071A1733C9C5}" type="datetimeFigureOut">
              <a:rPr lang="en-US" smtClean="0"/>
              <a:t>7/8/22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6D9383-F02F-0842-B992-2D5E3FA658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CFCAE-1B18-7140-9300-D97A4CE5E1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324D5-3F0A-3441-BF0B-5B50E5F64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43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 i="0">
                <a:latin typeface="Roboto Bold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1" i="0">
                <a:latin typeface="Roboto Bold"/>
              </a:defRPr>
            </a:lvl1pPr>
          </a:lstStyle>
          <a:p>
            <a:fld id="{03EFD1F9-1AE8-4E93-8314-C975C6DF4D0C}" type="datetimeFigureOut">
              <a:rPr lang="en-US" smtClean="0"/>
              <a:pPr/>
              <a:t>7/8/22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1" i="0">
                <a:latin typeface="Roboto Bold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 i="0">
                <a:latin typeface="Roboto Bold"/>
              </a:defRPr>
            </a:lvl1pPr>
          </a:lstStyle>
          <a:p>
            <a:fld id="{3425450F-533C-46FB-955B-91641EB78E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276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1pPr>
    <a:lvl2pPr marL="45720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2pPr>
    <a:lvl3pPr marL="91440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3pPr>
    <a:lvl4pPr marL="137160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4pPr>
    <a:lvl5pPr marL="182880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01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Roboto Bold"/>
              <a:ea typeface="+mn-ea"/>
              <a:cs typeface="+mn-cs"/>
            </a:endParaRPr>
          </a:p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699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741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513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839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0839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8205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9036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6860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7883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22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5315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3003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3387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6140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6975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6430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2367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20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529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093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38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776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030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126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030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0284D-135A-3C48-9265-4DB9D84B7F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8703733" cy="2387600"/>
          </a:xfrm>
        </p:spPr>
        <p:txBody>
          <a:bodyPr anchor="b">
            <a:normAutofit/>
          </a:bodyPr>
          <a:lstStyle>
            <a:lvl1pPr algn="l">
              <a:defRPr sz="5400" b="0">
                <a:solidFill>
                  <a:srgbClr val="374D62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FBC306-B6C3-054E-B879-90EB78F0F3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778256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Name</a:t>
            </a:r>
          </a:p>
          <a:p>
            <a:r>
              <a:rPr lang="en-US" dirty="0"/>
              <a:t>Chief Analyst, </a:t>
            </a:r>
            <a:r>
              <a:rPr lang="en-US" i="1" dirty="0"/>
              <a:t>Publication </a:t>
            </a:r>
            <a:endParaRPr lang="en-US" i="0" dirty="0"/>
          </a:p>
          <a:p>
            <a:r>
              <a:rPr lang="en-US" i="0" dirty="0"/>
              <a:t>Cabot Wealth Network</a:t>
            </a:r>
            <a:br>
              <a:rPr lang="en-US" i="1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228C9-B2DB-F341-850F-0C6C696E2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1E3A-0A3E-EE4B-9949-81C479F1DFEC}" type="datetimeFigureOut">
              <a:rPr lang="en-US" smtClean="0"/>
              <a:t>7/8/22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21AD5-AF5C-E04C-8D64-92195E65F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B75B2-B09C-A94F-88C6-18636039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FB6F-B0BA-B944-AE4E-1D9E83F4C26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B7D94A-16AA-3F48-BDA0-CF332CE116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1484"/>
            <a:ext cx="12192000" cy="6965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9B4495-FAD9-DA44-BDDA-F0ED189D41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06560" y="0"/>
            <a:ext cx="2473609" cy="247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20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76088-44ED-A54F-8B8D-F90D3DEE6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23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800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9E59B-E0E0-7541-B626-6C4542D9D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310ED-EC86-0C41-9A39-89C1D75E0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 b="0"/>
            </a:lvl2pPr>
            <a:lvl3pPr>
              <a:defRPr sz="1800" b="0"/>
            </a:lvl3pPr>
            <a:lvl4pPr>
              <a:defRPr sz="1500" b="0"/>
            </a:lvl4pPr>
            <a:lvl5pPr>
              <a:defRPr sz="1500" b="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051151-4E0A-7E45-87CC-B00154DB5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 b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8619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B29FB-88E5-B648-80AD-F5D297E3B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5B7F9D-C432-1641-85FA-F7276159A0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A6B377-654D-2040-845F-461955D38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 b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3526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D636C-E17D-5D4F-981B-2F76D268B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E9F34-1ABD-A44E-BBCE-04A8265C09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85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DE989D-2011-694B-966A-F8CE1B3D7C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6B2813-98E8-954D-904F-3F224634C1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656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0284D-135A-3C48-9265-4DB9D84B7F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8703733" cy="238760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374D62"/>
                </a:solidFill>
              </a:defRPr>
            </a:lvl1pPr>
          </a:lstStyle>
          <a:p>
            <a:r>
              <a:rPr lang="en-US" dirty="0"/>
              <a:t>New Section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228C9-B2DB-F341-850F-0C6C696E2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1E3A-0A3E-EE4B-9949-81C479F1DFEC}" type="datetimeFigureOut">
              <a:rPr lang="en-US" smtClean="0"/>
              <a:t>7/8/22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B75B2-B09C-A94F-88C6-18636039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FB6F-B0BA-B944-AE4E-1D9E83F4C26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B7D94A-16AA-3F48-BDA0-CF332CE116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1484"/>
            <a:ext cx="12192000" cy="696516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1BF4C80-7020-A248-884F-2918338D779E}"/>
              </a:ext>
            </a:extLst>
          </p:cNvPr>
          <p:cNvSpPr txBox="1">
            <a:spLocks/>
          </p:cNvSpPr>
          <p:nvPr userDrawn="1"/>
        </p:nvSpPr>
        <p:spPr>
          <a:xfrm>
            <a:off x="5641125" y="6399319"/>
            <a:ext cx="956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DF8A44-140B-4C2C-9178-B36AB3A7FF52}" type="slidenum">
              <a:rPr lang="en-US" sz="1600" b="0" i="0" smtClean="0">
                <a:solidFill>
                  <a:srgbClr val="374D6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pPr/>
              <a:t>‹#›</a:t>
            </a:fld>
            <a:endParaRPr lang="en-US" sz="1600" b="0" i="0" dirty="0">
              <a:solidFill>
                <a:srgbClr val="374D62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13" name="Picture 12" descr="A picture containing hydrant&#10;&#10;Description automatically generated">
            <a:extLst>
              <a:ext uri="{FF2B5EF4-FFF2-40B4-BE49-F238E27FC236}">
                <a16:creationId xmlns:a16="http://schemas.microsoft.com/office/drawing/2014/main" id="{0675C80F-6AFE-8645-A55F-86D50EDF63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50" b="54383"/>
          <a:stretch/>
        </p:blipFill>
        <p:spPr>
          <a:xfrm>
            <a:off x="7992268" y="224692"/>
            <a:ext cx="3979863" cy="34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5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9A7BE-88B4-FD4F-8887-4F9D52029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483"/>
            <a:ext cx="10515600" cy="4622483"/>
          </a:xfrm>
        </p:spPr>
        <p:txBody>
          <a:bodyPr/>
          <a:lstStyle>
            <a:lvl1pPr marL="293688" indent="-293688">
              <a:tabLst/>
              <a:defRPr sz="28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28650" indent="-285750">
              <a:tabLst/>
              <a:defRPr sz="25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23925" indent="-238125">
              <a:tabLst/>
              <a:defRPr sz="24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20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8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31E0B4-7EA6-EB42-A276-BEDC5DE22933}"/>
              </a:ext>
            </a:extLst>
          </p:cNvPr>
          <p:cNvSpPr/>
          <p:nvPr userDrawn="1"/>
        </p:nvSpPr>
        <p:spPr>
          <a:xfrm>
            <a:off x="947589" y="412750"/>
            <a:ext cx="2145792" cy="119888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 dirty="0">
              <a:latin typeface="Roboto Bold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D3040AE-D6C4-2340-B3BF-8906BF699B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10515600" cy="1036954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374D62"/>
                </a:solidFill>
              </a:defRPr>
            </a:lvl1pPr>
          </a:lstStyle>
          <a:p>
            <a:r>
              <a:rPr lang="en-US" dirty="0"/>
              <a:t>Lorem ipsum dolor sit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D92322-E3E1-134A-83E5-7CA11A6140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1449" y="12358"/>
            <a:ext cx="1465924" cy="146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69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F5EDBCF-4253-324B-86B6-CC4E0DB76EBD}"/>
              </a:ext>
            </a:extLst>
          </p:cNvPr>
          <p:cNvSpPr txBox="1">
            <a:spLocks/>
          </p:cNvSpPr>
          <p:nvPr userDrawn="1"/>
        </p:nvSpPr>
        <p:spPr>
          <a:xfrm>
            <a:off x="5617736" y="6424989"/>
            <a:ext cx="956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DF8A44-140B-4C2C-9178-B36AB3A7FF52}" type="slidenum">
              <a:rPr lang="en-US" sz="1400" b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‹#›</a:t>
            </a:fld>
            <a:endParaRPr lang="en-US" sz="16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9B208BA-AABC-CA44-AE31-3CE9292A3B11}"/>
              </a:ext>
            </a:extLst>
          </p:cNvPr>
          <p:cNvSpPr txBox="1">
            <a:spLocks/>
          </p:cNvSpPr>
          <p:nvPr userDrawn="1"/>
        </p:nvSpPr>
        <p:spPr>
          <a:xfrm>
            <a:off x="9431945" y="6424989"/>
            <a:ext cx="2256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spc="40" baseline="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Cabotwealth.</a:t>
            </a:r>
            <a:r>
              <a:rPr lang="en-US" sz="2000" b="0" spc="40" baseline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</a:t>
            </a:r>
            <a:endParaRPr lang="en-US" sz="2000" b="0" spc="40" baseline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14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36276CC-6DAF-054B-AA8F-47A5F71130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62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43C8082-71AF-F64C-81C7-6A04587E991E}"/>
              </a:ext>
            </a:extLst>
          </p:cNvPr>
          <p:cNvSpPr txBox="1"/>
          <p:nvPr userDrawn="1"/>
        </p:nvSpPr>
        <p:spPr>
          <a:xfrm>
            <a:off x="1933300" y="2659562"/>
            <a:ext cx="8325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Lorem ipsum dolor sit</a:t>
            </a:r>
          </a:p>
        </p:txBody>
      </p:sp>
    </p:spTree>
    <p:extLst>
      <p:ext uri="{BB962C8B-B14F-4D97-AF65-F5344CB8AC3E}">
        <p14:creationId xmlns:p14="http://schemas.microsoft.com/office/powerpoint/2010/main" val="1535047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8605D6-BC4C-4549-A2F2-09BC547EF3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"/>
          <a:stretch/>
        </p:blipFill>
        <p:spPr>
          <a:xfrm>
            <a:off x="0" y="4424365"/>
            <a:ext cx="12192000" cy="2433637"/>
          </a:xfrm>
          <a:prstGeom prst="rect">
            <a:avLst/>
          </a:prstGeom>
        </p:spPr>
      </p:pic>
      <p:pic>
        <p:nvPicPr>
          <p:cNvPr id="6" name="Picture 5" descr="A picture containing hydrant&#10;&#10;Description automatically generated">
            <a:extLst>
              <a:ext uri="{FF2B5EF4-FFF2-40B4-BE49-F238E27FC236}">
                <a16:creationId xmlns:a16="http://schemas.microsoft.com/office/drawing/2014/main" id="{C04F910F-ECFD-FE4E-90B8-5F16B4411C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50" b="43925"/>
          <a:stretch/>
        </p:blipFill>
        <p:spPr>
          <a:xfrm>
            <a:off x="4106068" y="581880"/>
            <a:ext cx="3979863" cy="76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01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976F0-ADCA-634E-B509-570C79A81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8A972-0F11-1644-B0BB-0DC83F058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62464720-84F6-3544-A7C6-28F4D0DA3A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808" y="-4763"/>
            <a:ext cx="1365756" cy="13657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EE709E-9F2F-C249-9355-21CC9D76CF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1449" y="12358"/>
            <a:ext cx="1465924" cy="146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07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793B2-53BB-F242-8434-1403ACD3A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374D62"/>
                </a:solidFill>
              </a:defRPr>
            </a:lvl1pPr>
          </a:lstStyle>
          <a:p>
            <a:r>
              <a:rPr lang="en-US" dirty="0"/>
              <a:t>Lorem ipsum dolor 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BAAF2-8C01-0A43-855E-BFE8EE2548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71466E-DB29-3744-9C8E-6A14F4B01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79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31B07-5BE5-214C-8BC4-E3DD1FC26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C0FC5-9FDC-6640-8FD8-0DBF3B6F1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A5978E-5968-3E45-922B-DA2B60BBF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F5E52-9C55-D547-A98A-467C1747C6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13F7FB-C129-9144-A690-9243324978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843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FFB536-2800-CE46-8ADB-0A3BA8DCC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9FCBC-180A-FB46-BC3D-890E33234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Click to edit Master text styles</a:t>
            </a:r>
          </a:p>
          <a:p>
            <a:pPr marL="171450" marR="0" lvl="1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Second level</a:t>
            </a:r>
          </a:p>
          <a:p>
            <a:pPr marL="171450" marR="0" lvl="2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Third level</a:t>
            </a:r>
          </a:p>
          <a:p>
            <a:pPr marL="171450" marR="0" lvl="3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Fourth level</a:t>
            </a:r>
          </a:p>
          <a:p>
            <a:pPr marL="171450" marR="0" lvl="4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Fifth level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EF659-07BD-A54A-A939-FFE3D6C187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tint val="75000"/>
                  </a:schemeClr>
                </a:solidFill>
                <a:latin typeface="Roboto Bold"/>
              </a:defRPr>
            </a:lvl1pPr>
          </a:lstStyle>
          <a:p>
            <a:fld id="{68361E3A-0A3E-EE4B-9949-81C479F1DFEC}" type="datetimeFigureOut">
              <a:rPr lang="en-US" smtClean="0"/>
              <a:pPr/>
              <a:t>7/8/22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A9B6D-F93F-E743-B178-AAE7A6989C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i="0">
                <a:solidFill>
                  <a:schemeClr val="tx1">
                    <a:tint val="75000"/>
                  </a:schemeClr>
                </a:solidFill>
                <a:latin typeface="Roboto Bold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C6D1E-BB2B-CA4F-9217-C86A72F09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tint val="75000"/>
                  </a:schemeClr>
                </a:solidFill>
                <a:latin typeface="Roboto Bold"/>
              </a:defRPr>
            </a:lvl1pPr>
          </a:lstStyle>
          <a:p>
            <a:fld id="{CA11FB6F-B0BA-B944-AE4E-1D9E83F4C26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9EA45064-E956-3045-B474-49DE3A19A23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0" y="6356354"/>
            <a:ext cx="12192000" cy="505837"/>
          </a:xfrm>
          <a:prstGeom prst="rect">
            <a:avLst/>
          </a:prstGeom>
        </p:spPr>
      </p:pic>
      <p:pic>
        <p:nvPicPr>
          <p:cNvPr id="18" name="Graphic 19">
            <a:extLst>
              <a:ext uri="{FF2B5EF4-FFF2-40B4-BE49-F238E27FC236}">
                <a16:creationId xmlns:a16="http://schemas.microsoft.com/office/drawing/2014/main" id="{EFBB689D-36B9-F049-8E1A-C97368CAC9B8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743" y="6450660"/>
            <a:ext cx="2990553" cy="313784"/>
          </a:xfrm>
          <a:prstGeom prst="rect">
            <a:avLst/>
          </a:prstGeom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D6BC83F7-1427-B745-A499-8BEBFADA8D61}"/>
              </a:ext>
            </a:extLst>
          </p:cNvPr>
          <p:cNvSpPr txBox="1">
            <a:spLocks/>
          </p:cNvSpPr>
          <p:nvPr userDrawn="1"/>
        </p:nvSpPr>
        <p:spPr>
          <a:xfrm>
            <a:off x="5617736" y="6424989"/>
            <a:ext cx="956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DF8A44-140B-4C2C-9178-B36AB3A7FF52}" type="slidenum">
              <a:rPr lang="en-US" sz="1400" b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‹#›</a:t>
            </a:fld>
            <a:endParaRPr lang="en-US" sz="16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96B01CBD-59D5-5C45-992A-13FC0BF43D1B}"/>
              </a:ext>
            </a:extLst>
          </p:cNvPr>
          <p:cNvSpPr txBox="1">
            <a:spLocks/>
          </p:cNvSpPr>
          <p:nvPr userDrawn="1"/>
        </p:nvSpPr>
        <p:spPr>
          <a:xfrm>
            <a:off x="9357360" y="6424989"/>
            <a:ext cx="23308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spc="40" baseline="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CabotWealth.</a:t>
            </a:r>
            <a:r>
              <a:rPr lang="en-US" sz="2000" b="0" spc="40" baseline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</a:t>
            </a:r>
            <a:endParaRPr lang="en-US" sz="2000" b="0" spc="40" baseline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36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374D62"/>
          </a:solidFill>
          <a:latin typeface="Roboto Regular"/>
          <a:ea typeface="+mj-ea"/>
          <a:cs typeface="+mj-cs"/>
        </a:defRPr>
      </a:lvl1pPr>
    </p:titleStyle>
    <p:bodyStyle>
      <a:lvl1pPr marL="171450" marR="0" indent="-171450" algn="l" defTabSz="685800" rtl="0" eaLnBrk="1" fontAlgn="auto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5143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b="0" i="0" kern="1200">
          <a:solidFill>
            <a:schemeClr val="tx1"/>
          </a:solidFill>
          <a:latin typeface="Roboto Bold"/>
          <a:ea typeface="+mn-ea"/>
          <a:cs typeface="+mn-cs"/>
        </a:defRPr>
      </a:lvl2pPr>
      <a:lvl3pPr marL="8572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500" b="0" i="0" kern="1200">
          <a:solidFill>
            <a:schemeClr val="tx1"/>
          </a:solidFill>
          <a:latin typeface="Roboto Bold"/>
          <a:ea typeface="+mn-ea"/>
          <a:cs typeface="+mn-cs"/>
        </a:defRPr>
      </a:lvl3pPr>
      <a:lvl4pPr marL="12001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350" b="0" i="0" kern="1200">
          <a:solidFill>
            <a:schemeClr val="tx1"/>
          </a:solidFill>
          <a:latin typeface="Roboto Bold"/>
          <a:ea typeface="+mn-ea"/>
          <a:cs typeface="+mn-cs"/>
        </a:defRPr>
      </a:lvl4pPr>
      <a:lvl5pPr marL="15430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350" b="0" i="0" kern="1200">
          <a:solidFill>
            <a:schemeClr val="tx1"/>
          </a:solidFill>
          <a:latin typeface="Roboto Bold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33845505-83A7-1C40-ABD8-364843266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324" y="3081655"/>
            <a:ext cx="2433782" cy="30836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9BAC2B-3E40-6D4B-BDDC-7ED152E8D7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199" y="1285103"/>
            <a:ext cx="8251953" cy="1227209"/>
          </a:xfrm>
        </p:spPr>
        <p:txBody>
          <a:bodyPr>
            <a:normAutofit/>
          </a:bodyPr>
          <a:lstStyle/>
          <a:p>
            <a:r>
              <a:rPr lang="en-US" sz="4200" b="1" i="1" dirty="0"/>
              <a:t>Earnings Trader </a:t>
            </a:r>
            <a:br>
              <a:rPr lang="en-US" sz="4200" b="1" i="1" dirty="0"/>
            </a:br>
            <a:r>
              <a:rPr lang="en-US" sz="3200" b="1" i="1" dirty="0"/>
              <a:t>Subscriber- Exclusive Webinar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0330A9-948A-1D49-875E-57B9DBD73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199" y="2860589"/>
            <a:ext cx="6417365" cy="231174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Andy Crowder, Chief Options Strategist </a:t>
            </a:r>
            <a:br>
              <a:rPr lang="en-US" dirty="0"/>
            </a:br>
            <a:r>
              <a:rPr lang="en-US" i="1" dirty="0"/>
              <a:t>Cabot Options Institute</a:t>
            </a:r>
            <a:br>
              <a:rPr lang="en-US" i="1" dirty="0"/>
            </a:b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83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8A400D-98E1-1042-9772-EA67FBEB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36954"/>
          </a:xfrm>
        </p:spPr>
        <p:txBody>
          <a:bodyPr anchor="ctr">
            <a:normAutofit/>
          </a:bodyPr>
          <a:lstStyle/>
          <a:p>
            <a:r>
              <a:rPr lang="en-US" dirty="0"/>
              <a:t>What is the Expected Move?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826074-F13B-4C40-835B-B6CC92728147}"/>
              </a:ext>
            </a:extLst>
          </p:cNvPr>
          <p:cNvSpPr/>
          <p:nvPr/>
        </p:nvSpPr>
        <p:spPr>
          <a:xfrm>
            <a:off x="2009775" y="1582340"/>
            <a:ext cx="817245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expected move is the amount a stock or ETF is predicted to advance or decline from its current share price, based on the security’s current level of implied volatility and days to expiration.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Additionally, the expected move fluctuates, in real time, based on changes in a security’s price and its implied volatility.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Simply stated, the expected move shows us the future expected range of a security over a specific time frame.</a:t>
            </a:r>
          </a:p>
          <a:p>
            <a:endParaRPr lang="en-US" b="0" i="0" dirty="0">
              <a:solidFill>
                <a:srgbClr val="0A0A0A"/>
              </a:solidFill>
              <a:effectLst/>
              <a:latin typeface="Archivo"/>
            </a:endParaRPr>
          </a:p>
        </p:txBody>
      </p:sp>
    </p:spTree>
    <p:extLst>
      <p:ext uri="{BB962C8B-B14F-4D97-AF65-F5344CB8AC3E}">
        <p14:creationId xmlns:p14="http://schemas.microsoft.com/office/powerpoint/2010/main" val="1192255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8A400D-98E1-1042-9772-EA67FBEB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Disney Expected Move</a:t>
            </a:r>
          </a:p>
        </p:txBody>
      </p:sp>
      <p:pic>
        <p:nvPicPr>
          <p:cNvPr id="2" name="Picture 2" descr="expected-move-disney-dis">
            <a:extLst>
              <a:ext uri="{FF2B5EF4-FFF2-40B4-BE49-F238E27FC236}">
                <a16:creationId xmlns:a16="http://schemas.microsoft.com/office/drawing/2014/main" id="{31EB5EB7-2522-9646-8476-8FD3EF453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928654"/>
            <a:ext cx="5181600" cy="414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187773E-4BD8-6C3F-47F0-5D0CD1A9B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n-US" dirty="0"/>
              <a:t>Expected Move – 104 to 122</a:t>
            </a:r>
          </a:p>
          <a:p>
            <a:r>
              <a:rPr lang="en-US" dirty="0"/>
              <a:t>Range – 18 points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9B453FD-3380-AB41-8417-219BBC5BDEAF}"/>
              </a:ext>
            </a:extLst>
          </p:cNvPr>
          <p:cNvSpPr/>
          <p:nvPr/>
        </p:nvSpPr>
        <p:spPr>
          <a:xfrm>
            <a:off x="3336324" y="2854411"/>
            <a:ext cx="518984" cy="2298357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34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sney-dis-bear-calls-iron-condor">
            <a:extLst>
              <a:ext uri="{FF2B5EF4-FFF2-40B4-BE49-F238E27FC236}">
                <a16:creationId xmlns:a16="http://schemas.microsoft.com/office/drawing/2014/main" id="{C611876A-5E78-4742-B530-C0073ADBD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390584"/>
            <a:ext cx="10515600" cy="207683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08A400D-98E1-1042-9772-EA67FBEB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36954"/>
          </a:xfrm>
        </p:spPr>
        <p:txBody>
          <a:bodyPr anchor="ctr">
            <a:normAutofit/>
          </a:bodyPr>
          <a:lstStyle/>
          <a:p>
            <a:r>
              <a:rPr lang="en-US" dirty="0"/>
              <a:t>Call Side: Disney Iron Condor</a:t>
            </a:r>
          </a:p>
        </p:txBody>
      </p:sp>
    </p:spTree>
    <p:extLst>
      <p:ext uri="{BB962C8B-B14F-4D97-AF65-F5344CB8AC3E}">
        <p14:creationId xmlns:p14="http://schemas.microsoft.com/office/powerpoint/2010/main" val="1986324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isney-dis-bull-put-iron-condor">
            <a:extLst>
              <a:ext uri="{FF2B5EF4-FFF2-40B4-BE49-F238E27FC236}">
                <a16:creationId xmlns:a16="http://schemas.microsoft.com/office/drawing/2014/main" id="{296ADC9B-0B83-7C4D-AEA0-56C06A2F3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548319"/>
            <a:ext cx="10515600" cy="17613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08A400D-98E1-1042-9772-EA67FBEB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36954"/>
          </a:xfrm>
        </p:spPr>
        <p:txBody>
          <a:bodyPr anchor="ctr">
            <a:normAutofit/>
          </a:bodyPr>
          <a:lstStyle/>
          <a:p>
            <a:r>
              <a:rPr lang="en-US" dirty="0"/>
              <a:t>Put Side: Disney Iron Condor</a:t>
            </a:r>
          </a:p>
        </p:txBody>
      </p:sp>
    </p:spTree>
    <p:extLst>
      <p:ext uri="{BB962C8B-B14F-4D97-AF65-F5344CB8AC3E}">
        <p14:creationId xmlns:p14="http://schemas.microsoft.com/office/powerpoint/2010/main" val="538340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E0E5C99-3A8F-9148-8DB6-945F7800A846}"/>
              </a:ext>
            </a:extLst>
          </p:cNvPr>
          <p:cNvSpPr/>
          <p:nvPr/>
        </p:nvSpPr>
        <p:spPr>
          <a:xfrm>
            <a:off x="838200" y="914220"/>
            <a:ext cx="56157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A0A0A"/>
                </a:solidFill>
                <a:latin typeface="Archivo"/>
              </a:rPr>
              <a:t>Call Side: DIS 127/132</a:t>
            </a:r>
          </a:p>
          <a:p>
            <a:endParaRPr lang="en-US" dirty="0">
              <a:solidFill>
                <a:srgbClr val="0A0A0A"/>
              </a:solidFill>
              <a:latin typeface="Archivo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22527B-2EF7-7A48-8437-D8654AB1C588}"/>
              </a:ext>
            </a:extLst>
          </p:cNvPr>
          <p:cNvSpPr/>
          <p:nvPr/>
        </p:nvSpPr>
        <p:spPr>
          <a:xfrm>
            <a:off x="838200" y="3429000"/>
            <a:ext cx="8172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A0A0A"/>
                </a:solidFill>
                <a:latin typeface="Archivo"/>
              </a:rPr>
              <a:t>Put Side: DIS 100/95 </a:t>
            </a:r>
          </a:p>
          <a:p>
            <a:endParaRPr lang="en-US" dirty="0">
              <a:solidFill>
                <a:srgbClr val="0A0A0A"/>
              </a:solidFill>
              <a:latin typeface="Archivo"/>
            </a:endParaRPr>
          </a:p>
        </p:txBody>
      </p:sp>
      <p:pic>
        <p:nvPicPr>
          <p:cNvPr id="6146" name="Picture 2" descr="Disney-dis-bear-calls-iron-condor">
            <a:extLst>
              <a:ext uri="{FF2B5EF4-FFF2-40B4-BE49-F238E27FC236}">
                <a16:creationId xmlns:a16="http://schemas.microsoft.com/office/drawing/2014/main" id="{9BDD4493-7398-D344-BB88-FADBCB105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65837"/>
            <a:ext cx="8377881" cy="166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isney-dis-bull-put-iron-condor">
            <a:extLst>
              <a:ext uri="{FF2B5EF4-FFF2-40B4-BE49-F238E27FC236}">
                <a16:creationId xmlns:a16="http://schemas.microsoft.com/office/drawing/2014/main" id="{EA845994-E678-A143-833C-5BAE175EE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30769"/>
            <a:ext cx="8377881" cy="140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774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8A400D-98E1-1042-9772-EA67FBEBF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Trade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8F2DA3-41C5-6643-8AB3-94F265372DB0}"/>
              </a:ext>
            </a:extLst>
          </p:cNvPr>
          <p:cNvSpPr/>
          <p:nvPr/>
        </p:nvSpPr>
        <p:spPr>
          <a:xfrm>
            <a:off x="838200" y="1659285"/>
            <a:ext cx="10515599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Simultaneously:</a:t>
            </a:r>
          </a:p>
          <a:p>
            <a:endParaRPr lang="en-US" sz="2400" dirty="0"/>
          </a:p>
          <a:p>
            <a:r>
              <a:rPr lang="en-US" sz="2400" b="1" dirty="0"/>
              <a:t>Sell to open DIS May 20, 2022, 127 calls</a:t>
            </a:r>
            <a:endParaRPr lang="en-US" sz="2400" dirty="0"/>
          </a:p>
          <a:p>
            <a:r>
              <a:rPr lang="en-US" sz="2400" b="1" dirty="0"/>
              <a:t>Buy to open DIS May 20, 2022, 132 calls</a:t>
            </a:r>
            <a:endParaRPr lang="en-US" sz="2400" dirty="0"/>
          </a:p>
          <a:p>
            <a:r>
              <a:rPr lang="en-US" sz="2400" b="1" dirty="0"/>
              <a:t>Sell to open DIS May 20, 2022, 100 puts</a:t>
            </a:r>
            <a:endParaRPr lang="en-US" sz="2400" dirty="0"/>
          </a:p>
          <a:p>
            <a:r>
              <a:rPr lang="en-US" sz="2400" b="1" dirty="0"/>
              <a:t>Buy to open DIS May 20, 2022, 95 puts </a:t>
            </a:r>
            <a:r>
              <a:rPr lang="en-US" sz="2400" dirty="0"/>
              <a:t>for roughly $0.85 or $85 per iron condor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0" i="0" dirty="0">
              <a:solidFill>
                <a:srgbClr val="0A0A0A"/>
              </a:solidFill>
              <a:effectLst/>
              <a:latin typeface="Archivo"/>
            </a:endParaRPr>
          </a:p>
        </p:txBody>
      </p:sp>
      <p:pic>
        <p:nvPicPr>
          <p:cNvPr id="7170" name="Picture 2" descr="DIS-disney-price-iron-condor">
            <a:extLst>
              <a:ext uri="{FF2B5EF4-FFF2-40B4-BE49-F238E27FC236}">
                <a16:creationId xmlns:a16="http://schemas.microsoft.com/office/drawing/2014/main" id="{F3A761E7-8152-F741-AA31-11333FB08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10" y="4179232"/>
            <a:ext cx="11207578" cy="9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37EE007-A3AF-2242-AEFF-7AF704A3E745}"/>
              </a:ext>
            </a:extLst>
          </p:cNvPr>
          <p:cNvSpPr/>
          <p:nvPr/>
        </p:nvSpPr>
        <p:spPr>
          <a:xfrm>
            <a:off x="838200" y="5443837"/>
            <a:ext cx="53465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222222"/>
                </a:solidFill>
              </a:rPr>
              <a:t>Our potential return on the trade: 20.5%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6261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8A400D-98E1-1042-9772-EA67FBEBF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Parameters of the Trade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52B014-4677-0F47-B5A1-876E10C978D4}"/>
              </a:ext>
            </a:extLst>
          </p:cNvPr>
          <p:cNvSpPr/>
          <p:nvPr/>
        </p:nvSpPr>
        <p:spPr>
          <a:xfrm>
            <a:off x="838200" y="1905506"/>
            <a:ext cx="10515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22222"/>
                </a:solidFill>
                <a:latin typeface="Roboto Condensed" panose="02000000000000000000" pitchFamily="2" charset="0"/>
              </a:rPr>
              <a:t>Here are the parameters for this trade:</a:t>
            </a:r>
          </a:p>
          <a:p>
            <a:endParaRPr lang="en-US" sz="2400" dirty="0">
              <a:solidFill>
                <a:srgbClr val="222222"/>
              </a:solidFill>
              <a:latin typeface="Roboto Condensed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latin typeface="Roboto Condensed" panose="02000000000000000000" pitchFamily="2" charset="0"/>
              </a:rPr>
              <a:t>The Probability of Success – 88.87% (call side) and 83.36% (put side)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latin typeface="Roboto Condensed" panose="02000000000000000000" pitchFamily="2" charset="0"/>
              </a:rPr>
              <a:t>The maximum return on the trade is the credit of $0.85, or $85 per iron condor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latin typeface="Roboto Condensed" panose="02000000000000000000" pitchFamily="2" charset="0"/>
              </a:rPr>
              <a:t>Breakeven level: 99.15 – 127.85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latin typeface="Roboto Condensed" panose="02000000000000000000" pitchFamily="2" charset="0"/>
              </a:rPr>
              <a:t>The maximum loss on the trade is $415 per iron condor. Remember, we always adjust if necessary, and always stick to our stop-loss guidelines. Position size, as always, is key.</a:t>
            </a:r>
            <a:endParaRPr lang="en-US" sz="2400" b="0" i="0" dirty="0">
              <a:solidFill>
                <a:srgbClr val="222222"/>
              </a:solidFill>
              <a:effectLst/>
              <a:latin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382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175647" y="2505670"/>
            <a:ext cx="118407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Risk Management</a:t>
            </a:r>
          </a:p>
        </p:txBody>
      </p:sp>
    </p:spTree>
    <p:extLst>
      <p:ext uri="{BB962C8B-B14F-4D97-AF65-F5344CB8AC3E}">
        <p14:creationId xmlns:p14="http://schemas.microsoft.com/office/powerpoint/2010/main" val="2972073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175647" y="2505670"/>
            <a:ext cx="118407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Position Size</a:t>
            </a:r>
          </a:p>
        </p:txBody>
      </p:sp>
    </p:spTree>
    <p:extLst>
      <p:ext uri="{BB962C8B-B14F-4D97-AF65-F5344CB8AC3E}">
        <p14:creationId xmlns:p14="http://schemas.microsoft.com/office/powerpoint/2010/main" val="690685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OI_Strategy_7">
            <a:extLst>
              <a:ext uri="{FF2B5EF4-FFF2-40B4-BE49-F238E27FC236}">
                <a16:creationId xmlns:a16="http://schemas.microsoft.com/office/drawing/2014/main" id="{AEFA499E-2334-DF45-B1EE-4BBCC7798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391602"/>
            <a:ext cx="10515600" cy="407479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838200" y="365127"/>
            <a:ext cx="10515600" cy="10369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i="0" kern="1200">
                <a:solidFill>
                  <a:srgbClr val="374D62"/>
                </a:solidFill>
                <a:latin typeface="Roboto Regular"/>
                <a:ea typeface="+mj-ea"/>
                <a:cs typeface="+mj-cs"/>
              </a:rPr>
              <a:t>Sequencing Returns</a:t>
            </a:r>
          </a:p>
        </p:txBody>
      </p:sp>
    </p:spTree>
    <p:extLst>
      <p:ext uri="{BB962C8B-B14F-4D97-AF65-F5344CB8AC3E}">
        <p14:creationId xmlns:p14="http://schemas.microsoft.com/office/powerpoint/2010/main" val="2825737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4294873" y="2413337"/>
            <a:ext cx="36022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Welcome!</a:t>
            </a:r>
          </a:p>
        </p:txBody>
      </p:sp>
    </p:spTree>
    <p:extLst>
      <p:ext uri="{BB962C8B-B14F-4D97-AF65-F5344CB8AC3E}">
        <p14:creationId xmlns:p14="http://schemas.microsoft.com/office/powerpoint/2010/main" val="2452498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175647" y="2505670"/>
            <a:ext cx="118407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Importance of Position Size</a:t>
            </a:r>
          </a:p>
        </p:txBody>
      </p:sp>
    </p:spTree>
    <p:extLst>
      <p:ext uri="{BB962C8B-B14F-4D97-AF65-F5344CB8AC3E}">
        <p14:creationId xmlns:p14="http://schemas.microsoft.com/office/powerpoint/2010/main" val="3176283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OI_Strategy_7">
            <a:extLst>
              <a:ext uri="{FF2B5EF4-FFF2-40B4-BE49-F238E27FC236}">
                <a16:creationId xmlns:a16="http://schemas.microsoft.com/office/drawing/2014/main" id="{69C1F2D0-838E-E346-AF2E-4DACD04D0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402081"/>
            <a:ext cx="10515600" cy="436397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838200" y="365127"/>
            <a:ext cx="10515600" cy="10369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i="0" kern="1200" dirty="0">
                <a:solidFill>
                  <a:srgbClr val="374D62"/>
                </a:solidFill>
                <a:latin typeface="Roboto Regular"/>
                <a:ea typeface="+mj-ea"/>
                <a:cs typeface="+mj-cs"/>
              </a:rPr>
              <a:t>… And the First </a:t>
            </a:r>
            <a:r>
              <a:rPr lang="en-US" sz="3600" b="1" dirty="0">
                <a:solidFill>
                  <a:srgbClr val="374D62"/>
                </a:solidFill>
                <a:latin typeface="Roboto Regular"/>
                <a:ea typeface="+mj-ea"/>
                <a:cs typeface="+mj-cs"/>
              </a:rPr>
              <a:t>S</a:t>
            </a:r>
            <a:r>
              <a:rPr lang="en-US" sz="3600" b="1" i="0" kern="1200" dirty="0">
                <a:solidFill>
                  <a:srgbClr val="374D62"/>
                </a:solidFill>
                <a:latin typeface="Roboto Regular"/>
                <a:ea typeface="+mj-ea"/>
                <a:cs typeface="+mj-cs"/>
              </a:rPr>
              <a:t>tep is Proper </a:t>
            </a:r>
            <a:r>
              <a:rPr lang="en-US" sz="3600" b="1" dirty="0">
                <a:solidFill>
                  <a:srgbClr val="374D62"/>
                </a:solidFill>
                <a:latin typeface="Roboto Regular"/>
                <a:ea typeface="+mj-ea"/>
                <a:cs typeface="+mj-cs"/>
              </a:rPr>
              <a:t>P</a:t>
            </a:r>
            <a:r>
              <a:rPr lang="en-US" sz="3600" b="1" i="0" kern="1200" dirty="0">
                <a:solidFill>
                  <a:srgbClr val="374D62"/>
                </a:solidFill>
                <a:latin typeface="Roboto Regular"/>
                <a:ea typeface="+mj-ea"/>
                <a:cs typeface="+mj-cs"/>
              </a:rPr>
              <a:t>osition </a:t>
            </a:r>
            <a:r>
              <a:rPr lang="en-US" sz="3600" b="1" dirty="0">
                <a:solidFill>
                  <a:srgbClr val="374D62"/>
                </a:solidFill>
                <a:latin typeface="Roboto Regular"/>
                <a:ea typeface="+mj-ea"/>
                <a:cs typeface="+mj-cs"/>
              </a:rPr>
              <a:t>S</a:t>
            </a:r>
            <a:r>
              <a:rPr lang="en-US" sz="3600" b="1" i="0" kern="1200" dirty="0">
                <a:solidFill>
                  <a:srgbClr val="374D62"/>
                </a:solidFill>
                <a:latin typeface="Roboto Regular"/>
                <a:ea typeface="+mj-ea"/>
                <a:cs typeface="+mj-cs"/>
              </a:rPr>
              <a:t>ize.</a:t>
            </a:r>
          </a:p>
        </p:txBody>
      </p:sp>
    </p:spTree>
    <p:extLst>
      <p:ext uri="{BB962C8B-B14F-4D97-AF65-F5344CB8AC3E}">
        <p14:creationId xmlns:p14="http://schemas.microsoft.com/office/powerpoint/2010/main" val="4248312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838200" y="365127"/>
            <a:ext cx="10515600" cy="10369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/>
              <a:t>$10,000 Account (50% allocated per trade):</a:t>
            </a:r>
            <a:endParaRPr lang="en-US" sz="3600" b="1" i="0" kern="1200" dirty="0">
              <a:solidFill>
                <a:srgbClr val="374D62"/>
              </a:solidFill>
              <a:latin typeface="Roboto Regular"/>
              <a:ea typeface="+mj-ea"/>
              <a:cs typeface="+mj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7132F4-E532-2C45-9981-4FFA68CCF4BC}"/>
              </a:ext>
            </a:extLst>
          </p:cNvPr>
          <p:cNvSpPr/>
          <p:nvPr/>
        </p:nvSpPr>
        <p:spPr>
          <a:xfrm>
            <a:off x="838199" y="1859340"/>
            <a:ext cx="105155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222222"/>
                </a:solidFill>
                <a:latin typeface="Roboto Condensed" panose="02000000000000000000" pitchFamily="2" charset="0"/>
              </a:rPr>
              <a:t>One position, equally weighted at $5,000.</a:t>
            </a:r>
            <a:r>
              <a:rPr lang="en-US" dirty="0">
                <a:solidFill>
                  <a:srgbClr val="222222"/>
                </a:solidFill>
                <a:latin typeface="Roboto Condensed" panose="02000000000000000000" pitchFamily="2" charset="0"/>
              </a:rPr>
              <a:t> So, with each trade, a 10% drop will cause a 5% drop in our overall portfolio. A 20% drop will cause a 10% drop, 30% would be 15% . . . you get the picture.</a:t>
            </a:r>
          </a:p>
          <a:p>
            <a:endParaRPr lang="en-US" dirty="0">
              <a:solidFill>
                <a:srgbClr val="222222"/>
              </a:solidFill>
              <a:latin typeface="Roboto Condensed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Roboto Condensed" panose="02000000000000000000" pitchFamily="2" charset="0"/>
              </a:rPr>
              <a:t>Just knowing this gives every options trader the insight necessary to shape a position size and stop-loss strategy for maximum effectiveness.</a:t>
            </a:r>
          </a:p>
          <a:p>
            <a:endParaRPr lang="en-US" dirty="0">
              <a:solidFill>
                <a:srgbClr val="222222"/>
              </a:solidFill>
              <a:latin typeface="Roboto Condensed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Roboto Condensed" panose="02000000000000000000" pitchFamily="2" charset="0"/>
              </a:rPr>
              <a:t>Let’s say with each trade we set our stop-loss order at 50% of our allocated amount. For example, with 50% allocated to each trade, our stop-loss would be set at $2,500.</a:t>
            </a:r>
          </a:p>
          <a:p>
            <a:endParaRPr lang="en-US" dirty="0">
              <a:solidFill>
                <a:srgbClr val="222222"/>
              </a:solidFill>
              <a:latin typeface="Roboto Condensed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Roboto Condensed" panose="02000000000000000000" pitchFamily="2" charset="0"/>
              </a:rPr>
              <a:t>Two trades would only allow us to diversify among two positions with 50% of our overall portfolio value at risk.</a:t>
            </a:r>
            <a:endParaRPr lang="en-US" b="0" i="0" dirty="0">
              <a:solidFill>
                <a:srgbClr val="222222"/>
              </a:solidFill>
              <a:effectLst/>
              <a:latin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6378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838200" y="365127"/>
            <a:ext cx="10515600" cy="10369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/>
              <a:t>$10,000 Account (5% allocated per trade):</a:t>
            </a:r>
            <a:endParaRPr lang="en-US" sz="3600" b="1" i="0" kern="1200" dirty="0">
              <a:solidFill>
                <a:srgbClr val="374D62"/>
              </a:solidFill>
              <a:latin typeface="Roboto Regular"/>
              <a:ea typeface="+mj-ea"/>
              <a:cs typeface="+mj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7132F4-E532-2C45-9981-4FFA68CCF4BC}"/>
              </a:ext>
            </a:extLst>
          </p:cNvPr>
          <p:cNvSpPr/>
          <p:nvPr/>
        </p:nvSpPr>
        <p:spPr>
          <a:xfrm>
            <a:off x="838199" y="1859340"/>
            <a:ext cx="105155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One position, equally weighted at $500.</a:t>
            </a:r>
            <a:r>
              <a:rPr lang="en-US" dirty="0"/>
              <a:t> So, with each trade, a 10% drop will cause a 0.5% drop in our overall portfolio. A 20% drop will cause a 1% drop, 30% would be 1.5% . . . again, you get the picture.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Our stop-loss with 5% allocated per trade is $250.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example, if we had four iron condor trades open simultaneously, we would have $2,000 in play with only $1,000 or 10% of our overall portfolio at risk.</a:t>
            </a:r>
          </a:p>
          <a:p>
            <a:endParaRPr lang="en-US" dirty="0"/>
          </a:p>
          <a:p>
            <a:r>
              <a:rPr lang="en-US" b="1" dirty="0"/>
              <a:t>Worst-Case Scenario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we assume our position size of $500 per trade and had four trades going at one time, our maximum loss is 10% or $1,000 of our overall portfolio.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10% loss in the portfolio would need a 11.11% overall gain to make up for the loss.</a:t>
            </a:r>
          </a:p>
          <a:p>
            <a:endParaRPr lang="en-US" dirty="0"/>
          </a:p>
          <a:p>
            <a:endParaRPr lang="en-US" b="0" i="0" dirty="0">
              <a:solidFill>
                <a:srgbClr val="222222"/>
              </a:solidFill>
              <a:effectLst/>
              <a:latin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328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175647" y="2505670"/>
            <a:ext cx="118407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1130927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175647" y="2505670"/>
            <a:ext cx="118407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Trading Platform</a:t>
            </a:r>
          </a:p>
        </p:txBody>
      </p:sp>
    </p:spTree>
    <p:extLst>
      <p:ext uri="{BB962C8B-B14F-4D97-AF65-F5344CB8AC3E}">
        <p14:creationId xmlns:p14="http://schemas.microsoft.com/office/powerpoint/2010/main" val="18500276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175647" y="2505670"/>
            <a:ext cx="118407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341629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772332" y="1551563"/>
            <a:ext cx="1064733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Resources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The Strategy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Our Approach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A Few Sample Trades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Real-Time Trades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Questions and Answers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B9BC20-190F-EC4E-B929-BF9211613AC7}"/>
              </a:ext>
            </a:extLst>
          </p:cNvPr>
          <p:cNvSpPr txBox="1"/>
          <p:nvPr/>
        </p:nvSpPr>
        <p:spPr>
          <a:xfrm>
            <a:off x="950976" y="676656"/>
            <a:ext cx="76809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Over the Next Hour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958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1534984" y="1536174"/>
            <a:ext cx="912203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One Statistical Law All Successful Traders Follow</a:t>
            </a:r>
          </a:p>
          <a:p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7195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2698275" y="2419515"/>
            <a:ext cx="679545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Coin Toss Example</a:t>
            </a:r>
          </a:p>
        </p:txBody>
      </p:sp>
    </p:spTree>
    <p:extLst>
      <p:ext uri="{BB962C8B-B14F-4D97-AF65-F5344CB8AC3E}">
        <p14:creationId xmlns:p14="http://schemas.microsoft.com/office/powerpoint/2010/main" val="1142531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2698275" y="2419515"/>
            <a:ext cx="703910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Variance is a Factor</a:t>
            </a:r>
          </a:p>
        </p:txBody>
      </p:sp>
    </p:spTree>
    <p:extLst>
      <p:ext uri="{BB962C8B-B14F-4D97-AF65-F5344CB8AC3E}">
        <p14:creationId xmlns:p14="http://schemas.microsoft.com/office/powerpoint/2010/main" val="671063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68A14D-4C86-7541-B40B-14E67E5FB18D}"/>
              </a:ext>
            </a:extLst>
          </p:cNvPr>
          <p:cNvSpPr/>
          <p:nvPr/>
        </p:nvSpPr>
        <p:spPr>
          <a:xfrm>
            <a:off x="2665970" y="2210625"/>
            <a:ext cx="6860059" cy="2436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 defTabSz="685800">
              <a:lnSpc>
                <a:spcPct val="90000"/>
              </a:lnSpc>
              <a:spcAft>
                <a:spcPts val="600"/>
              </a:spcAft>
            </a:pPr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8A400D-98E1-1042-9772-EA67FBEB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96467"/>
            <a:ext cx="10515600" cy="103695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Maximizing the Number of Trades</a:t>
            </a:r>
            <a:b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b="1" i="0" kern="1200" dirty="0">
              <a:latin typeface="Roboto Regular"/>
              <a:ea typeface="+mj-ea"/>
              <a:cs typeface="+mj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4C7F52-891A-9E4D-87EF-032A74F4EADC}"/>
              </a:ext>
            </a:extLst>
          </p:cNvPr>
          <p:cNvSpPr/>
          <p:nvPr/>
        </p:nvSpPr>
        <p:spPr>
          <a:xfrm>
            <a:off x="838199" y="2090171"/>
            <a:ext cx="105155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</a:rPr>
              <a:t>If you flip the coin 10 times, 7 heads and 3 tails may occur (70% heads / 30% tails)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</a:rPr>
              <a:t>If you flip the coin 100 times, 60 heads and 40 tails may occur (60% heads / 30% tails)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</a:rPr>
              <a:t>If you flip the coin 500 times, 275 heads and 225 tails may occur (55% heads / 45% tails)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</a:rPr>
              <a:t>If you flip the coin 1,000 times, ~500 heads and ~500 tails may occur (~50% heads / ~50% tails)</a:t>
            </a:r>
            <a:endParaRPr lang="en-US" sz="2400" b="0" i="0" dirty="0">
              <a:solidFill>
                <a:srgbClr val="22222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97626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181560" y="2413337"/>
            <a:ext cx="1182887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My Approach to Earnings Season </a:t>
            </a:r>
          </a:p>
        </p:txBody>
      </p:sp>
    </p:spTree>
    <p:extLst>
      <p:ext uri="{BB962C8B-B14F-4D97-AF65-F5344CB8AC3E}">
        <p14:creationId xmlns:p14="http://schemas.microsoft.com/office/powerpoint/2010/main" val="3111182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sney-stock-chart-may-6">
            <a:extLst>
              <a:ext uri="{FF2B5EF4-FFF2-40B4-BE49-F238E27FC236}">
                <a16:creationId xmlns:a16="http://schemas.microsoft.com/office/drawing/2014/main" id="{3547BACF-F078-C34B-8E20-1160BA135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8720" y="1402081"/>
            <a:ext cx="9994559" cy="462248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08A400D-98E1-1042-9772-EA67FBEB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36954"/>
          </a:xfrm>
        </p:spPr>
        <p:txBody>
          <a:bodyPr anchor="ctr">
            <a:normAutofit/>
          </a:bodyPr>
          <a:lstStyle/>
          <a:p>
            <a:r>
              <a:rPr lang="en-US" dirty="0"/>
              <a:t>Disney (DIS)</a:t>
            </a:r>
          </a:p>
        </p:txBody>
      </p:sp>
    </p:spTree>
    <p:extLst>
      <p:ext uri="{BB962C8B-B14F-4D97-AF65-F5344CB8AC3E}">
        <p14:creationId xmlns:p14="http://schemas.microsoft.com/office/powerpoint/2010/main" val="59537920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bot Webinar Template _Quant" id="{012EB4E6-2B41-0F4B-8C5A-BCF3B734F11B}" vid="{C45B430B-C07B-054D-85C3-3E74E09A71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418d3990-36ef-49a7-9f5d-36fb2087623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E75FE553BC7B478701A1CAE386CC63" ma:contentTypeVersion="4" ma:contentTypeDescription="Create a new document." ma:contentTypeScope="" ma:versionID="25b1729bb09e26b43d48a7cbc1d20d9d">
  <xsd:schema xmlns:xsd="http://www.w3.org/2001/XMLSchema" xmlns:xs="http://www.w3.org/2001/XMLSchema" xmlns:p="http://schemas.microsoft.com/office/2006/metadata/properties" xmlns:ns2="418d3990-36ef-49a7-9f5d-36fb2087623e" targetNamespace="http://schemas.microsoft.com/office/2006/metadata/properties" ma:root="true" ma:fieldsID="b13ae9e08d6cfacb76cc0d1bcb2dd3a3" ns2:_="">
    <xsd:import namespace="418d3990-36ef-49a7-9f5d-36fb208762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8d3990-36ef-49a7-9f5d-36fb208762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E3CC7E-5192-4B52-B5C8-0979CEA42BC9}">
  <ds:schemaRefs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fd86c296-2d07-4cc2-9ebd-998ac71a428b"/>
    <ds:schemaRef ds:uri="418d3990-36ef-49a7-9f5d-36fb2087623e"/>
  </ds:schemaRefs>
</ds:datastoreItem>
</file>

<file path=customXml/itemProps2.xml><?xml version="1.0" encoding="utf-8"?>
<ds:datastoreItem xmlns:ds="http://schemas.openxmlformats.org/officeDocument/2006/customXml" ds:itemID="{D4F4B2E8-8DB8-4BAB-96F3-1F1EB3C5CF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8d3990-36ef-49a7-9f5d-36fb208762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EC7053-2B13-4072-B82B-D2CA6ADF62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Cabot Webinar Template _Quant</Template>
  <TotalTime>3097</TotalTime>
  <Words>818</Words>
  <Application>Microsoft Macintosh PowerPoint</Application>
  <PresentationFormat>Widescreen</PresentationFormat>
  <Paragraphs>102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Archivo</vt:lpstr>
      <vt:lpstr>Arial</vt:lpstr>
      <vt:lpstr>Arial Narrow</vt:lpstr>
      <vt:lpstr>Calibri</vt:lpstr>
      <vt:lpstr>Myriad Pro</vt:lpstr>
      <vt:lpstr>Roboto</vt:lpstr>
      <vt:lpstr>Roboto Bold</vt:lpstr>
      <vt:lpstr>Roboto Condensed</vt:lpstr>
      <vt:lpstr>Roboto Regular</vt:lpstr>
      <vt:lpstr>2_Office Theme</vt:lpstr>
      <vt:lpstr>Earnings Trader  Subscriber- Exclusive Webinar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Maximizing the Number of Trades  </vt:lpstr>
      <vt:lpstr>PowerPoint Presentation</vt:lpstr>
      <vt:lpstr>Disney (DIS)</vt:lpstr>
      <vt:lpstr>What is the Expected Move?</vt:lpstr>
      <vt:lpstr>Disney Expected Move</vt:lpstr>
      <vt:lpstr>Call Side: Disney Iron Condor</vt:lpstr>
      <vt:lpstr>Put Side: Disney Iron Condor</vt:lpstr>
      <vt:lpstr>PowerPoint Presentation</vt:lpstr>
      <vt:lpstr>The Trade</vt:lpstr>
      <vt:lpstr>Parameters of the Trade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this Market is Perfect for 3 Specific Option Trades (Giving you a chance at 15% gains in 30 days)</dc:title>
  <dc:creator>kevin mcelroy</dc:creator>
  <cp:lastModifiedBy>Shivani Cowper</cp:lastModifiedBy>
  <cp:revision>23</cp:revision>
  <dcterms:created xsi:type="dcterms:W3CDTF">2022-05-20T14:20:00Z</dcterms:created>
  <dcterms:modified xsi:type="dcterms:W3CDTF">2022-07-08T13:07:46Z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0x01010071E75FE553BC7B478701A1CAE386CC63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TemplateUrl">
    <vt:lpwstr/>
  </property>
  <property fmtid="{D5CDD505-2E9C-101B-9397-08002B2CF9AE}" pid="8" name="ComplianceAssetId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