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5"/>
  </p:notesMasterIdLst>
  <p:handoutMasterIdLst>
    <p:handoutMasterId r:id="rId26"/>
  </p:handoutMasterIdLst>
  <p:sldIdLst>
    <p:sldId id="264" r:id="rId2"/>
    <p:sldId id="368" r:id="rId3"/>
    <p:sldId id="402" r:id="rId4"/>
    <p:sldId id="266" r:id="rId5"/>
    <p:sldId id="277" r:id="rId6"/>
    <p:sldId id="369" r:id="rId7"/>
    <p:sldId id="394" r:id="rId8"/>
    <p:sldId id="403" r:id="rId9"/>
    <p:sldId id="405" r:id="rId10"/>
    <p:sldId id="404" r:id="rId11"/>
    <p:sldId id="406" r:id="rId12"/>
    <p:sldId id="408" r:id="rId13"/>
    <p:sldId id="407" r:id="rId14"/>
    <p:sldId id="409" r:id="rId15"/>
    <p:sldId id="410" r:id="rId16"/>
    <p:sldId id="411" r:id="rId17"/>
    <p:sldId id="412" r:id="rId18"/>
    <p:sldId id="413" r:id="rId19"/>
    <p:sldId id="414" r:id="rId20"/>
    <p:sldId id="415" r:id="rId21"/>
    <p:sldId id="416" r:id="rId22"/>
    <p:sldId id="417" r:id="rId23"/>
    <p:sldId id="41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000"/>
    <a:srgbClr val="B40404"/>
    <a:srgbClr val="374D62"/>
    <a:srgbClr val="D9C691"/>
    <a:srgbClr val="E5D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23" autoAdjust="0"/>
    <p:restoredTop sz="90719" autoAdjust="0"/>
  </p:normalViewPr>
  <p:slideViewPr>
    <p:cSldViewPr snapToGrid="0">
      <p:cViewPr varScale="1">
        <p:scale>
          <a:sx n="72" d="100"/>
          <a:sy n="72" d="100"/>
        </p:scale>
        <p:origin x="138" y="54"/>
      </p:cViewPr>
      <p:guideLst/>
    </p:cSldViewPr>
  </p:slideViewPr>
  <p:outlineViewPr>
    <p:cViewPr>
      <p:scale>
        <a:sx n="33" d="100"/>
        <a:sy n="33" d="100"/>
      </p:scale>
      <p:origin x="0" y="-22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34" d="100"/>
          <a:sy n="34" d="100"/>
        </p:scale>
        <p:origin x="229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B2C92-69A2-824B-88C7-448C4F115F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0AEE1-1B87-994C-B3B7-071A1733C9C5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D9383-F02F-0842-B992-2D5E3FA658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CFCAE-1B18-7140-9300-D97A4CE5E1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324D5-3F0A-3441-BF0B-5B50E5F6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43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Roboto Bold"/>
              </a:defRPr>
            </a:lvl1pPr>
          </a:lstStyle>
          <a:p>
            <a:fld id="{03EFD1F9-1AE8-4E93-8314-C975C6DF4D0C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Roboto Bold"/>
              </a:defRPr>
            </a:lvl1pPr>
          </a:lstStyle>
          <a:p>
            <a:fld id="{3425450F-533C-46FB-955B-91641EB78E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7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1pPr>
    <a:lvl2pPr marL="4572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2pPr>
    <a:lvl3pPr marL="9144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3pPr>
    <a:lvl4pPr marL="13716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4pPr>
    <a:lvl5pPr marL="18288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8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284D-135A-3C48-9265-4DB9D84B7F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703733" cy="2387600"/>
          </a:xfrm>
        </p:spPr>
        <p:txBody>
          <a:bodyPr anchor="b">
            <a:normAutofit/>
          </a:bodyPr>
          <a:lstStyle>
            <a:lvl1pPr algn="l">
              <a:defRPr sz="5400" b="0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FBC306-B6C3-054E-B879-90EB78F0F3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778256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Chief Analyst, </a:t>
            </a:r>
            <a:r>
              <a:rPr lang="en-US" i="1" dirty="0"/>
              <a:t>Publication </a:t>
            </a:r>
            <a:endParaRPr lang="en-US" i="0" dirty="0"/>
          </a:p>
          <a:p>
            <a:r>
              <a:rPr lang="en-US" i="0" dirty="0"/>
              <a:t>Cabot Wealth Network</a:t>
            </a:r>
            <a:br>
              <a:rPr lang="en-US" i="1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228C9-B2DB-F341-850F-0C6C696E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1E3A-0A3E-EE4B-9949-81C479F1DFE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21AD5-AF5C-E04C-8D64-92195E65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B75B2-B09C-A94F-88C6-18636039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FB6F-B0BA-B944-AE4E-1D9E83F4C2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B7D94A-16AA-3F48-BDA0-CF332CE11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484"/>
            <a:ext cx="12192000" cy="696516"/>
          </a:xfrm>
          <a:prstGeom prst="rect">
            <a:avLst/>
          </a:prstGeom>
        </p:spPr>
      </p:pic>
      <p:pic>
        <p:nvPicPr>
          <p:cNvPr id="12" name="Picture 11" descr="A picture containing hydrant&#10;&#10;Description automatically generated">
            <a:extLst>
              <a:ext uri="{FF2B5EF4-FFF2-40B4-BE49-F238E27FC236}">
                <a16:creationId xmlns:a16="http://schemas.microsoft.com/office/drawing/2014/main" id="{223EC918-C122-D949-A4C8-834E2ACDE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0" b="43925"/>
          <a:stretch/>
        </p:blipFill>
        <p:spPr>
          <a:xfrm>
            <a:off x="7992268" y="224692"/>
            <a:ext cx="3979863" cy="7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2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76088-44ED-A54F-8B8D-F90D3DEE6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12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00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9E59B-E0E0-7541-B626-6C4542D9D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310ED-EC86-0C41-9A39-89C1D75E0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 b="0"/>
            </a:lvl2pPr>
            <a:lvl3pPr>
              <a:defRPr sz="1800" b="0"/>
            </a:lvl3pPr>
            <a:lvl4pPr>
              <a:defRPr sz="1500" b="0"/>
            </a:lvl4pPr>
            <a:lvl5pPr>
              <a:defRPr sz="1500" b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51151-4E0A-7E45-87CC-B00154DB5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 b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61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B29FB-88E5-B648-80AD-F5D297E3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5B7F9D-C432-1641-85FA-F7276159A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6B377-654D-2040-845F-461955D38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 b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526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636C-E17D-5D4F-981B-2F76D268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E9F34-1ABD-A44E-BBCE-04A8265C0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5985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E989D-2011-694B-966A-F8CE1B3D7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B2813-98E8-954D-904F-3F224634C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656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284D-135A-3C48-9265-4DB9D84B7F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703733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New Section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228C9-B2DB-F341-850F-0C6C696E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1E3A-0A3E-EE4B-9949-81C479F1DFE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B75B2-B09C-A94F-88C6-18636039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FB6F-B0BA-B944-AE4E-1D9E83F4C2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B7D94A-16AA-3F48-BDA0-CF332CE11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484"/>
            <a:ext cx="12192000" cy="69651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1BF4C80-7020-A248-884F-2918338D779E}"/>
              </a:ext>
            </a:extLst>
          </p:cNvPr>
          <p:cNvSpPr txBox="1">
            <a:spLocks/>
          </p:cNvSpPr>
          <p:nvPr userDrawn="1"/>
        </p:nvSpPr>
        <p:spPr>
          <a:xfrm>
            <a:off x="5641125" y="639931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600" b="0" i="0" smtClean="0">
                <a:solidFill>
                  <a:srgbClr val="374D6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pPr/>
              <a:t>‹#›</a:t>
            </a:fld>
            <a:endParaRPr lang="en-US" sz="1600" b="0" i="0" dirty="0">
              <a:solidFill>
                <a:srgbClr val="374D62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8" name="Picture 7" descr="A picture containing hydrant&#10;&#10;Description automatically generated">
            <a:extLst>
              <a:ext uri="{FF2B5EF4-FFF2-40B4-BE49-F238E27FC236}">
                <a16:creationId xmlns:a16="http://schemas.microsoft.com/office/drawing/2014/main" id="{02F95458-C0D7-4D42-B49D-6B4DAAC10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0" b="43925"/>
          <a:stretch/>
        </p:blipFill>
        <p:spPr>
          <a:xfrm>
            <a:off x="7992268" y="254851"/>
            <a:ext cx="3979863" cy="7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9A7BE-88B4-FD4F-8887-4F9D52029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3"/>
            <a:ext cx="10515600" cy="4622483"/>
          </a:xfrm>
        </p:spPr>
        <p:txBody>
          <a:bodyPr/>
          <a:lstStyle>
            <a:lvl1pPr marL="293688" indent="-293688">
              <a:tabLst/>
              <a:defRPr sz="28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28650" indent="-285750">
              <a:tabLst/>
              <a:defRPr sz="25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23925" indent="-238125">
              <a:tabLst/>
              <a:defRPr sz="24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20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8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31E0B4-7EA6-EB42-A276-BEDC5DE22933}"/>
              </a:ext>
            </a:extLst>
          </p:cNvPr>
          <p:cNvSpPr/>
          <p:nvPr userDrawn="1"/>
        </p:nvSpPr>
        <p:spPr>
          <a:xfrm>
            <a:off x="947589" y="412750"/>
            <a:ext cx="2145792" cy="11988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 dirty="0">
              <a:latin typeface="Roboto Bold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D3040AE-D6C4-2340-B3BF-8906BF699B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036954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Lorem ipsum dolor sit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1D92322-E3E1-134A-83E5-7CA11A6140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08" y="-4763"/>
            <a:ext cx="1365756" cy="136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6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F5EDBCF-4253-324B-86B6-CC4E0DB76EBD}"/>
              </a:ext>
            </a:extLst>
          </p:cNvPr>
          <p:cNvSpPr txBox="1">
            <a:spLocks/>
          </p:cNvSpPr>
          <p:nvPr userDrawn="1"/>
        </p:nvSpPr>
        <p:spPr>
          <a:xfrm>
            <a:off x="5617736" y="642498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400" b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‹#›</a:t>
            </a:fld>
            <a:endParaRPr lang="en-US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9B208BA-AABC-CA44-AE31-3CE9292A3B11}"/>
              </a:ext>
            </a:extLst>
          </p:cNvPr>
          <p:cNvSpPr txBox="1">
            <a:spLocks/>
          </p:cNvSpPr>
          <p:nvPr userDrawn="1"/>
        </p:nvSpPr>
        <p:spPr>
          <a:xfrm>
            <a:off x="9431945" y="6424989"/>
            <a:ext cx="225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spc="4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Cabotwealth.</a:t>
            </a:r>
            <a:r>
              <a:rPr lang="en-US" sz="2000" b="0" spc="40" baseline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</a:t>
            </a:r>
            <a:endParaRPr lang="en-US" sz="2000" b="0" spc="4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6276CC-6DAF-054B-AA8F-47A5F7113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62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3C8082-71AF-F64C-81C7-6A04587E991E}"/>
              </a:ext>
            </a:extLst>
          </p:cNvPr>
          <p:cNvSpPr txBox="1"/>
          <p:nvPr userDrawn="1"/>
        </p:nvSpPr>
        <p:spPr>
          <a:xfrm>
            <a:off x="1933300" y="2659562"/>
            <a:ext cx="832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153504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8605D6-BC4C-4549-A2F2-09BC547EF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"/>
          <a:stretch/>
        </p:blipFill>
        <p:spPr>
          <a:xfrm>
            <a:off x="0" y="4424365"/>
            <a:ext cx="12192000" cy="2433637"/>
          </a:xfrm>
          <a:prstGeom prst="rect">
            <a:avLst/>
          </a:prstGeom>
        </p:spPr>
      </p:pic>
      <p:pic>
        <p:nvPicPr>
          <p:cNvPr id="6" name="Picture 5" descr="A picture containing hydrant&#10;&#10;Description automatically generated">
            <a:extLst>
              <a:ext uri="{FF2B5EF4-FFF2-40B4-BE49-F238E27FC236}">
                <a16:creationId xmlns:a16="http://schemas.microsoft.com/office/drawing/2014/main" id="{C04F910F-ECFD-FE4E-90B8-5F16B4411C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0" b="43925"/>
          <a:stretch/>
        </p:blipFill>
        <p:spPr>
          <a:xfrm>
            <a:off x="4106068" y="581880"/>
            <a:ext cx="3979863" cy="7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0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76F0-ADCA-634E-B509-570C79A81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8A972-0F11-1644-B0BB-0DC83F058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2464720-84F6-3544-A7C6-28F4D0DA3A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08" y="-4763"/>
            <a:ext cx="1365756" cy="136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0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793B2-53BB-F242-8434-1403ACD3A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Lorem ipsum dolor 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BAAF2-8C01-0A43-855E-BFE8EE254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1466E-DB29-3744-9C8E-6A14F4B01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779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31B07-5BE5-214C-8BC4-E3DD1FC2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C0FC5-9FDC-6640-8FD8-0DBF3B6F1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5978E-5968-3E45-922B-DA2B60BBF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F5E52-9C55-D547-A98A-467C1747C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13F7FB-C129-9144-A690-924332497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884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FB536-2800-CE46-8ADB-0A3BA8DC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9FCBC-180A-FB46-BC3D-890E33234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Click to edit Master text styles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EF659-07BD-A54A-A939-FFE3D6C18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fld id="{68361E3A-0A3E-EE4B-9949-81C479F1DFEC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A9B6D-F93F-E743-B178-AAE7A6989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C6D1E-BB2B-CA4F-9217-C86A72F09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fld id="{CA11FB6F-B0BA-B944-AE4E-1D9E83F4C2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EA45064-E956-3045-B474-49DE3A19A23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6356354"/>
            <a:ext cx="12192000" cy="505837"/>
          </a:xfrm>
          <a:prstGeom prst="rect">
            <a:avLst/>
          </a:prstGeom>
        </p:spPr>
      </p:pic>
      <p:pic>
        <p:nvPicPr>
          <p:cNvPr id="18" name="Graphic 19">
            <a:extLst>
              <a:ext uri="{FF2B5EF4-FFF2-40B4-BE49-F238E27FC236}">
                <a16:creationId xmlns:a16="http://schemas.microsoft.com/office/drawing/2014/main" id="{EFBB689D-36B9-F049-8E1A-C97368CAC9B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743" y="6450660"/>
            <a:ext cx="2990553" cy="313784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6BC83F7-1427-B745-A499-8BEBFADA8D61}"/>
              </a:ext>
            </a:extLst>
          </p:cNvPr>
          <p:cNvSpPr txBox="1">
            <a:spLocks/>
          </p:cNvSpPr>
          <p:nvPr userDrawn="1"/>
        </p:nvSpPr>
        <p:spPr>
          <a:xfrm>
            <a:off x="5617736" y="642498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400" b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‹#›</a:t>
            </a:fld>
            <a:endParaRPr lang="en-US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6B01CBD-59D5-5C45-992A-13FC0BF43D1B}"/>
              </a:ext>
            </a:extLst>
          </p:cNvPr>
          <p:cNvSpPr txBox="1">
            <a:spLocks/>
          </p:cNvSpPr>
          <p:nvPr userDrawn="1"/>
        </p:nvSpPr>
        <p:spPr>
          <a:xfrm>
            <a:off x="9357360" y="6424989"/>
            <a:ext cx="2330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spc="4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CabotWealth.</a:t>
            </a:r>
            <a:r>
              <a:rPr lang="en-US" sz="2000" b="0" spc="40" baseline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</a:t>
            </a:r>
            <a:endParaRPr lang="en-US" sz="2000" b="0" spc="4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6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374D62"/>
          </a:solidFill>
          <a:latin typeface="Roboto Regular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5143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Roboto Bold"/>
          <a:ea typeface="+mn-ea"/>
          <a:cs typeface="+mn-cs"/>
        </a:defRPr>
      </a:lvl2pPr>
      <a:lvl3pPr marL="8572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Roboto Bold"/>
          <a:ea typeface="+mn-ea"/>
          <a:cs typeface="+mn-cs"/>
        </a:defRPr>
      </a:lvl3pPr>
      <a:lvl4pPr marL="12001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350" b="0" i="0" kern="1200">
          <a:solidFill>
            <a:schemeClr val="tx1"/>
          </a:solidFill>
          <a:latin typeface="Roboto Bold"/>
          <a:ea typeface="+mn-ea"/>
          <a:cs typeface="+mn-cs"/>
        </a:defRPr>
      </a:lvl4pPr>
      <a:lvl5pPr marL="15430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350" b="0" i="0" kern="1200">
          <a:solidFill>
            <a:schemeClr val="tx1"/>
          </a:solidFill>
          <a:latin typeface="Roboto Bold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cabotwealth.com/InvestorWorksheet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abotwealth.com/daily/how-to-invest/investor-profile-survey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E68C29-ACF7-4895-97E1-FFC1E0238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42" y="2685949"/>
            <a:ext cx="2776546" cy="34755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178061-F208-D844-9C3F-D6F1931950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Rebalancing your Portfolio after Coronavirus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3CF410-4001-A746-A4E0-83A9725179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Nancy </a:t>
            </a:r>
            <a:r>
              <a:rPr lang="en-US" dirty="0" err="1"/>
              <a:t>Zambell</a:t>
            </a:r>
            <a:r>
              <a:rPr lang="en-US" dirty="0"/>
              <a:t>, Chief Analyst</a:t>
            </a:r>
            <a:br>
              <a:rPr lang="en-US" dirty="0"/>
            </a:br>
            <a:r>
              <a:rPr lang="en-US" i="1" dirty="0"/>
              <a:t>Wall Street’s Best Investments</a:t>
            </a:r>
          </a:p>
          <a:p>
            <a:pPr>
              <a:lnSpc>
                <a:spcPts val="2760"/>
              </a:lnSpc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473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438EF4-B11F-471E-BC1A-985B1F266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Age may Matter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F8FE20-E2C9-4C37-B1F4-8B83B75448A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070" y="2120348"/>
            <a:ext cx="5579165" cy="38696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3DB0A6-E762-4374-91BA-B3FD6D425FAC}"/>
              </a:ext>
            </a:extLst>
          </p:cNvPr>
          <p:cNvSpPr txBox="1"/>
          <p:nvPr/>
        </p:nvSpPr>
        <p:spPr>
          <a:xfrm flipH="1">
            <a:off x="838200" y="1171248"/>
            <a:ext cx="383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Old School of Thought</a:t>
            </a:r>
          </a:p>
        </p:txBody>
      </p:sp>
    </p:spTree>
    <p:extLst>
      <p:ext uri="{BB962C8B-B14F-4D97-AF65-F5344CB8AC3E}">
        <p14:creationId xmlns:p14="http://schemas.microsoft.com/office/powerpoint/2010/main" val="1668102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F107FA-250A-4C7D-9688-7E5A51E0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School of Thought</a:t>
            </a:r>
          </a:p>
        </p:txBody>
      </p:sp>
      <p:pic>
        <p:nvPicPr>
          <p:cNvPr id="4" name="Content Placeholder 3" descr="Proper Asset Allocation Of Stocks And Bonds - NEW LIFE MODEL">
            <a:extLst>
              <a:ext uri="{FF2B5EF4-FFF2-40B4-BE49-F238E27FC236}">
                <a16:creationId xmlns:a16="http://schemas.microsoft.com/office/drawing/2014/main" id="{D322F8E8-B8C2-4D36-9559-45320E1BC7F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54163"/>
            <a:ext cx="5638800" cy="462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1779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FCCCD2-2121-4CEC-90B0-41BDA35E8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Age-Related Portfolios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50FFF8-C904-4C1D-9FD5-54B2B2FB8AA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812" y="1402081"/>
            <a:ext cx="7150376" cy="41906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882DEB-E490-4B38-BAE1-FD8B46172F26}"/>
              </a:ext>
            </a:extLst>
          </p:cNvPr>
          <p:cNvSpPr txBox="1"/>
          <p:nvPr/>
        </p:nvSpPr>
        <p:spPr>
          <a:xfrm>
            <a:off x="2520812" y="5456238"/>
            <a:ext cx="4028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Roboto" panose="02000000000000000000" pitchFamily="2" charset="0"/>
                <a:ea typeface="Roboto" panose="02000000000000000000" pitchFamily="2" charset="0"/>
              </a:rPr>
              <a:t>Source: Schwab Center for Financial Research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963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D9C461-29B8-4AEB-B4AA-E842A651A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your holdings by cash, bonds, mutual funds, and stocks. Next, industry/sector, market cap, U.S., emerging market, international, style: growth, value, growth and income, 3-year, 5-year, 1-year, and year-to-date returns (those will soon change for the better!), and what percentage of your portfolio that particular position holds.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your mutual funds and ETFs, write down the names of the companies—and how much of each the fund holds, as well as their investing style/strategy.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226BD2-3D48-4037-B5D7-5C76F50CA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Evaluating: Start with a List</a:t>
            </a:r>
          </a:p>
        </p:txBody>
      </p:sp>
    </p:spTree>
    <p:extLst>
      <p:ext uri="{BB962C8B-B14F-4D97-AF65-F5344CB8AC3E}">
        <p14:creationId xmlns:p14="http://schemas.microsoft.com/office/powerpoint/2010/main" val="3657881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2B287E-FD3D-4DA6-8A87-FEAC8D498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Spreadsheet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E3C167-11CD-495F-97C6-EF0381A9BAAD}"/>
              </a:ext>
            </a:extLst>
          </p:cNvPr>
          <p:cNvSpPr/>
          <p:nvPr/>
        </p:nvSpPr>
        <p:spPr>
          <a:xfrm>
            <a:off x="2835965" y="530383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Download  the spreadsheet at </a:t>
            </a:r>
            <a:r>
              <a:rPr lang="en-US" u="sng" dirty="0">
                <a:highlight>
                  <a:srgbClr val="FFFF00"/>
                </a:highlight>
                <a:hlinkClick r:id="rId2"/>
              </a:rPr>
              <a:t>CabotWealth.com/</a:t>
            </a:r>
            <a:r>
              <a:rPr lang="en-US" u="sng" dirty="0" err="1">
                <a:highlight>
                  <a:srgbClr val="FFFF00"/>
                </a:highlight>
                <a:hlinkClick r:id="rId2"/>
              </a:rPr>
              <a:t>InvestorWorksheet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733C76-A951-4F2A-A990-6E2E98E51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62100"/>
            <a:ext cx="9753600" cy="37338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247FD1B-03BC-4DB6-9600-6303A091A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081"/>
            <a:ext cx="10876722" cy="477488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499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2316E0-B969-4947-9192-E096A8921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0161"/>
            <a:ext cx="10515600" cy="48968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800" b="1" dirty="0"/>
              <a:t>Best- and Worst-Performing Sectors</a:t>
            </a:r>
            <a:endParaRPr lang="en-US" sz="3800" dirty="0"/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solidFill>
                  <a:schemeClr val="accent1"/>
                </a:solidFill>
              </a:rPr>
              <a:t>The Best</a:t>
            </a:r>
          </a:p>
          <a:p>
            <a:pPr marL="0" indent="0">
              <a:buNone/>
            </a:pPr>
            <a:r>
              <a:rPr lang="en-US" b="1" u="sng" dirty="0"/>
              <a:t>	Sector	</a:t>
            </a:r>
            <a:r>
              <a:rPr lang="en-US" dirty="0"/>
              <a:t>	</a:t>
            </a:r>
            <a:r>
              <a:rPr lang="en-US" b="1" u="sng" dirty="0"/>
              <a:t>Year-to-Date</a:t>
            </a:r>
            <a:r>
              <a:rPr lang="en-US" u="sng" dirty="0"/>
              <a:t> </a:t>
            </a:r>
            <a:r>
              <a:rPr lang="en-US" b="1" u="sng" dirty="0"/>
              <a:t>Return</a:t>
            </a:r>
            <a:endParaRPr lang="en-US" dirty="0"/>
          </a:p>
          <a:p>
            <a:r>
              <a:rPr lang="en-US" dirty="0"/>
              <a:t>Technology			 5.0%</a:t>
            </a:r>
          </a:p>
          <a:p>
            <a:r>
              <a:rPr lang="en-US" dirty="0"/>
              <a:t>Healthcare			-0.1%</a:t>
            </a:r>
          </a:p>
          <a:p>
            <a:r>
              <a:rPr lang="en-US" dirty="0"/>
              <a:t>Consumer Disc.		4.0%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The Worst </a:t>
            </a:r>
          </a:p>
          <a:p>
            <a:pPr marL="0" indent="0">
              <a:buNone/>
            </a:pPr>
            <a:r>
              <a:rPr lang="en-US" b="1" u="sng" dirty="0"/>
              <a:t>	Sector	</a:t>
            </a:r>
            <a:r>
              <a:rPr lang="en-US" dirty="0"/>
              <a:t>	</a:t>
            </a:r>
            <a:r>
              <a:rPr lang="en-US" b="1" u="sng" dirty="0"/>
              <a:t>Year-to-Date</a:t>
            </a:r>
            <a:r>
              <a:rPr lang="en-US" u="sng" dirty="0"/>
              <a:t> </a:t>
            </a:r>
            <a:r>
              <a:rPr lang="en-US" b="1" u="sng" dirty="0"/>
              <a:t>Return</a:t>
            </a:r>
            <a:endParaRPr lang="en-US" dirty="0"/>
          </a:p>
          <a:p>
            <a:r>
              <a:rPr lang="en-US" dirty="0"/>
              <a:t>Energy				-33.7%</a:t>
            </a:r>
          </a:p>
          <a:p>
            <a:r>
              <a:rPr lang="en-US" dirty="0"/>
              <a:t>Financial Services	-27.5%</a:t>
            </a:r>
          </a:p>
          <a:p>
            <a:r>
              <a:rPr lang="en-US" dirty="0"/>
              <a:t>Industrials			-21.6%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B94A1E-A7CA-407E-B68D-55B3C34C6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Reallocate with Sectors likely to Outperform</a:t>
            </a:r>
          </a:p>
        </p:txBody>
      </p:sp>
    </p:spTree>
    <p:extLst>
      <p:ext uri="{BB962C8B-B14F-4D97-AF65-F5344CB8AC3E}">
        <p14:creationId xmlns:p14="http://schemas.microsoft.com/office/powerpoint/2010/main" val="2823837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AB078A-649F-4927-AD72-D7287F075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081"/>
            <a:ext cx="10515600" cy="477488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000" dirty="0"/>
              <a:t>During a bull market, sectors that often fare very well are:</a:t>
            </a:r>
          </a:p>
          <a:p>
            <a:endParaRPr lang="en-US" sz="5000" dirty="0"/>
          </a:p>
          <a:p>
            <a:r>
              <a:rPr lang="en-US" sz="5000" b="1" dirty="0"/>
              <a:t>Transportation. </a:t>
            </a:r>
            <a:r>
              <a:rPr lang="en-US" sz="5000" dirty="0"/>
              <a:t>I think we will certainly see the airlines and trucking companies, even railroads, spring back once the pandemic is on the downside of the curve.</a:t>
            </a:r>
          </a:p>
          <a:p>
            <a:pPr marL="0" indent="0">
              <a:buNone/>
            </a:pPr>
            <a:r>
              <a:rPr lang="en-US" sz="5000" dirty="0"/>
              <a:t> </a:t>
            </a:r>
          </a:p>
          <a:p>
            <a:r>
              <a:rPr lang="en-US" sz="5000" b="1" dirty="0"/>
              <a:t>Financial. </a:t>
            </a:r>
            <a:r>
              <a:rPr lang="en-US" sz="5000" dirty="0"/>
              <a:t>These companies may take a little longer. They struggled for a while in the previous bull market and had just found their feet when the virus struck. However, there will be some—especially the asset managers—who should fare very well with a new bull market.</a:t>
            </a:r>
          </a:p>
          <a:p>
            <a:pPr marL="0" indent="0">
              <a:buNone/>
            </a:pPr>
            <a:r>
              <a:rPr lang="en-US" sz="5000" dirty="0"/>
              <a:t> </a:t>
            </a:r>
          </a:p>
          <a:p>
            <a:r>
              <a:rPr lang="en-US" sz="5000" b="1" dirty="0"/>
              <a:t>Technology. </a:t>
            </a:r>
            <a:r>
              <a:rPr lang="en-US" sz="5000" dirty="0"/>
              <a:t>Certainly, there will be a lot of spending, as companies have tightened their belts right now. So, look for some exceptional growth in this arena.</a:t>
            </a:r>
          </a:p>
          <a:p>
            <a:pPr marL="0" indent="0">
              <a:buNone/>
            </a:pPr>
            <a:r>
              <a:rPr lang="en-US" sz="5000" dirty="0"/>
              <a:t> </a:t>
            </a:r>
          </a:p>
          <a:p>
            <a:r>
              <a:rPr lang="en-US" sz="5000" b="1" dirty="0"/>
              <a:t>Capital Goods. </a:t>
            </a:r>
            <a:r>
              <a:rPr lang="en-US" sz="5000" dirty="0"/>
              <a:t>Just like with tech companies, demand is pent up, and once released, these stocks should do well</a:t>
            </a:r>
            <a:r>
              <a:rPr lang="en-US" sz="4600" dirty="0"/>
              <a:t>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D3A134-2813-4981-A6F8-612031367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Sectors for a Bull Market</a:t>
            </a:r>
          </a:p>
        </p:txBody>
      </p:sp>
    </p:spTree>
    <p:extLst>
      <p:ext uri="{BB962C8B-B14F-4D97-AF65-F5344CB8AC3E}">
        <p14:creationId xmlns:p14="http://schemas.microsoft.com/office/powerpoint/2010/main" val="3257331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1F30CA-334D-4FB3-8D0A-93452E9D3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93301" y="-8074005"/>
            <a:ext cx="11947101" cy="142509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Growth Idea: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E1DB83-8E9B-41DB-A2A1-8C1071BDC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Idea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8281503-4C62-4E2A-958A-A829B56A8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774416"/>
              </p:ext>
            </p:extLst>
          </p:nvPr>
        </p:nvGraphicFramePr>
        <p:xfrm>
          <a:off x="838200" y="1576911"/>
          <a:ext cx="9711446" cy="18520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8759">
                  <a:extLst>
                    <a:ext uri="{9D8B030D-6E8A-4147-A177-3AD203B41FA5}">
                      <a16:colId xmlns:a16="http://schemas.microsoft.com/office/drawing/2014/main" val="492130605"/>
                    </a:ext>
                  </a:extLst>
                </a:gridCol>
                <a:gridCol w="1178113">
                  <a:extLst>
                    <a:ext uri="{9D8B030D-6E8A-4147-A177-3AD203B41FA5}">
                      <a16:colId xmlns:a16="http://schemas.microsoft.com/office/drawing/2014/main" val="3091608826"/>
                    </a:ext>
                  </a:extLst>
                </a:gridCol>
                <a:gridCol w="987925">
                  <a:extLst>
                    <a:ext uri="{9D8B030D-6E8A-4147-A177-3AD203B41FA5}">
                      <a16:colId xmlns:a16="http://schemas.microsoft.com/office/drawing/2014/main" val="562085803"/>
                    </a:ext>
                  </a:extLst>
                </a:gridCol>
                <a:gridCol w="1334774">
                  <a:extLst>
                    <a:ext uri="{9D8B030D-6E8A-4147-A177-3AD203B41FA5}">
                      <a16:colId xmlns:a16="http://schemas.microsoft.com/office/drawing/2014/main" val="634526473"/>
                    </a:ext>
                  </a:extLst>
                </a:gridCol>
                <a:gridCol w="2289375">
                  <a:extLst>
                    <a:ext uri="{9D8B030D-6E8A-4147-A177-3AD203B41FA5}">
                      <a16:colId xmlns:a16="http://schemas.microsoft.com/office/drawing/2014/main" val="2092310372"/>
                    </a:ext>
                  </a:extLst>
                </a:gridCol>
                <a:gridCol w="2142500">
                  <a:extLst>
                    <a:ext uri="{9D8B030D-6E8A-4147-A177-3AD203B41FA5}">
                      <a16:colId xmlns:a16="http://schemas.microsoft.com/office/drawing/2014/main" val="23267121"/>
                    </a:ext>
                  </a:extLst>
                </a:gridCol>
              </a:tblGrid>
              <a:tr h="9058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Company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Symbol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Price $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Style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Industry/Sector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Analyst Ranking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5470693"/>
                  </a:ext>
                </a:extLst>
              </a:tr>
              <a:tr h="9462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Sea Limited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SE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69.49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Large Cap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Electronic Gaming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1.5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5742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689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6CF96F1-C930-4923-982D-414FFE9B02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525060"/>
              </p:ext>
            </p:extLst>
          </p:nvPr>
        </p:nvGraphicFramePr>
        <p:xfrm>
          <a:off x="838200" y="1549886"/>
          <a:ext cx="9952492" cy="1967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2782">
                  <a:extLst>
                    <a:ext uri="{9D8B030D-6E8A-4147-A177-3AD203B41FA5}">
                      <a16:colId xmlns:a16="http://schemas.microsoft.com/office/drawing/2014/main" val="219135309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90627881"/>
                    </a:ext>
                  </a:extLst>
                </a:gridCol>
                <a:gridCol w="980661">
                  <a:extLst>
                    <a:ext uri="{9D8B030D-6E8A-4147-A177-3AD203B41FA5}">
                      <a16:colId xmlns:a16="http://schemas.microsoft.com/office/drawing/2014/main" val="1286894824"/>
                    </a:ext>
                  </a:extLst>
                </a:gridCol>
                <a:gridCol w="1749287">
                  <a:extLst>
                    <a:ext uri="{9D8B030D-6E8A-4147-A177-3AD203B41FA5}">
                      <a16:colId xmlns:a16="http://schemas.microsoft.com/office/drawing/2014/main" val="1547903093"/>
                    </a:ext>
                  </a:extLst>
                </a:gridCol>
                <a:gridCol w="1388166">
                  <a:extLst>
                    <a:ext uri="{9D8B030D-6E8A-4147-A177-3AD203B41FA5}">
                      <a16:colId xmlns:a16="http://schemas.microsoft.com/office/drawing/2014/main" val="1495047008"/>
                    </a:ext>
                  </a:extLst>
                </a:gridCol>
                <a:gridCol w="1395642">
                  <a:extLst>
                    <a:ext uri="{9D8B030D-6E8A-4147-A177-3AD203B41FA5}">
                      <a16:colId xmlns:a16="http://schemas.microsoft.com/office/drawing/2014/main" val="1992795423"/>
                    </a:ext>
                  </a:extLst>
                </a:gridCol>
                <a:gridCol w="1496754">
                  <a:extLst>
                    <a:ext uri="{9D8B030D-6E8A-4147-A177-3AD203B41FA5}">
                      <a16:colId xmlns:a16="http://schemas.microsoft.com/office/drawing/2014/main" val="2381800167"/>
                    </a:ext>
                  </a:extLst>
                </a:gridCol>
              </a:tblGrid>
              <a:tr h="10328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Company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Symbol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Price $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Style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Industry/Sector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Dividend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Yield %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Analyst Ranking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2869811"/>
                  </a:ext>
                </a:extLst>
              </a:tr>
              <a:tr h="9345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Microsoft Corporation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MSFT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184.91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International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Software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1.22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1.7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066308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B9F3E85-F175-46D3-BC65-169579A10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&amp; Income Idea</a:t>
            </a:r>
          </a:p>
        </p:txBody>
      </p:sp>
    </p:spTree>
    <p:extLst>
      <p:ext uri="{BB962C8B-B14F-4D97-AF65-F5344CB8AC3E}">
        <p14:creationId xmlns:p14="http://schemas.microsoft.com/office/powerpoint/2010/main" val="1127596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D8E6753-EA39-46D6-83B7-CBC0A3EC41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452595"/>
              </p:ext>
            </p:extLst>
          </p:nvPr>
        </p:nvGraphicFramePr>
        <p:xfrm>
          <a:off x="838200" y="1613263"/>
          <a:ext cx="10330543" cy="1257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3571">
                  <a:extLst>
                    <a:ext uri="{9D8B030D-6E8A-4147-A177-3AD203B41FA5}">
                      <a16:colId xmlns:a16="http://schemas.microsoft.com/office/drawing/2014/main" val="1472413244"/>
                    </a:ext>
                  </a:extLst>
                </a:gridCol>
                <a:gridCol w="1175658">
                  <a:extLst>
                    <a:ext uri="{9D8B030D-6E8A-4147-A177-3AD203B41FA5}">
                      <a16:colId xmlns:a16="http://schemas.microsoft.com/office/drawing/2014/main" val="161824276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975963442"/>
                    </a:ext>
                  </a:extLst>
                </a:gridCol>
                <a:gridCol w="1262742">
                  <a:extLst>
                    <a:ext uri="{9D8B030D-6E8A-4147-A177-3AD203B41FA5}">
                      <a16:colId xmlns:a16="http://schemas.microsoft.com/office/drawing/2014/main" val="3268737920"/>
                    </a:ext>
                  </a:extLst>
                </a:gridCol>
                <a:gridCol w="2383972">
                  <a:extLst>
                    <a:ext uri="{9D8B030D-6E8A-4147-A177-3AD203B41FA5}">
                      <a16:colId xmlns:a16="http://schemas.microsoft.com/office/drawing/2014/main" val="77742239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611439744"/>
                    </a:ext>
                  </a:extLst>
                </a:gridCol>
              </a:tblGrid>
              <a:tr h="574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Company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Symbol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Price $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Style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Industry/Sector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Analyst Ranking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7392974"/>
                  </a:ext>
                </a:extLst>
              </a:tr>
              <a:tr h="5866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21 Vianet Group, Inc.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VNET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16.85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mall Cap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Info Technology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1.3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8112161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AED8C62B-15C3-4000-AA61-D38539D3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Idea</a:t>
            </a:r>
          </a:p>
        </p:txBody>
      </p:sp>
    </p:spTree>
    <p:extLst>
      <p:ext uri="{BB962C8B-B14F-4D97-AF65-F5344CB8AC3E}">
        <p14:creationId xmlns:p14="http://schemas.microsoft.com/office/powerpoint/2010/main" val="2053728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Coronavirus—not our First Rodeo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43DCA216-2DC8-482D-B733-DCE097D1704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7" y="2343501"/>
            <a:ext cx="5267325" cy="37593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C2A8B7C-49D2-4345-9E7A-CC65E3DE31C2}"/>
              </a:ext>
            </a:extLst>
          </p:cNvPr>
          <p:cNvSpPr/>
          <p:nvPr/>
        </p:nvSpPr>
        <p:spPr>
          <a:xfrm>
            <a:off x="838200" y="1280705"/>
            <a:ext cx="103632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As you can see from this chart, disease outbreaks normally roil the markets. </a:t>
            </a:r>
          </a:p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But what the chart also shows is these are temporary phenomena.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14138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DE38CDA-3BD9-4902-A2B3-BE77C35978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5850998"/>
              </p:ext>
            </p:extLst>
          </p:nvPr>
        </p:nvGraphicFramePr>
        <p:xfrm>
          <a:off x="838200" y="1595120"/>
          <a:ext cx="10083485" cy="15428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199">
                  <a:extLst>
                    <a:ext uri="{9D8B030D-6E8A-4147-A177-3AD203B41FA5}">
                      <a16:colId xmlns:a16="http://schemas.microsoft.com/office/drawing/2014/main" val="2833060316"/>
                    </a:ext>
                  </a:extLst>
                </a:gridCol>
                <a:gridCol w="1193822">
                  <a:extLst>
                    <a:ext uri="{9D8B030D-6E8A-4147-A177-3AD203B41FA5}">
                      <a16:colId xmlns:a16="http://schemas.microsoft.com/office/drawing/2014/main" val="814048765"/>
                    </a:ext>
                  </a:extLst>
                </a:gridCol>
                <a:gridCol w="1527606">
                  <a:extLst>
                    <a:ext uri="{9D8B030D-6E8A-4147-A177-3AD203B41FA5}">
                      <a16:colId xmlns:a16="http://schemas.microsoft.com/office/drawing/2014/main" val="1991079569"/>
                    </a:ext>
                  </a:extLst>
                </a:gridCol>
                <a:gridCol w="2494441">
                  <a:extLst>
                    <a:ext uri="{9D8B030D-6E8A-4147-A177-3AD203B41FA5}">
                      <a16:colId xmlns:a16="http://schemas.microsoft.com/office/drawing/2014/main" val="518064912"/>
                    </a:ext>
                  </a:extLst>
                </a:gridCol>
                <a:gridCol w="2886417">
                  <a:extLst>
                    <a:ext uri="{9D8B030D-6E8A-4147-A177-3AD203B41FA5}">
                      <a16:colId xmlns:a16="http://schemas.microsoft.com/office/drawing/2014/main" val="3721843940"/>
                    </a:ext>
                  </a:extLst>
                </a:gridCol>
              </a:tblGrid>
              <a:tr h="4405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Company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Symbol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Price $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Industry/Sector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Analyst Ranking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7710948"/>
                  </a:ext>
                </a:extLst>
              </a:tr>
              <a:tr h="1102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Moderna</a:t>
                      </a:r>
                      <a:r>
                        <a:rPr lang="en-US" sz="2400" dirty="0">
                          <a:effectLst/>
                        </a:rPr>
                        <a:t>, Inc.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MRNA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80.00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Biotechnology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2.0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6997517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0AB562F-73AC-48F2-BC3A-B506449F4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Speculative Idea</a:t>
            </a:r>
          </a:p>
        </p:txBody>
      </p:sp>
    </p:spTree>
    <p:extLst>
      <p:ext uri="{BB962C8B-B14F-4D97-AF65-F5344CB8AC3E}">
        <p14:creationId xmlns:p14="http://schemas.microsoft.com/office/powerpoint/2010/main" val="3706977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AB9A81-A116-F149-BDF2-664C2DE27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5238"/>
            <a:ext cx="9880158" cy="970692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Special Webinar Introductory Deal:</a:t>
            </a:r>
            <a:br>
              <a:rPr lang="en-US" sz="2700" dirty="0">
                <a:solidFill>
                  <a:srgbClr val="FF0000"/>
                </a:solidFill>
              </a:rPr>
            </a:br>
            <a:r>
              <a:rPr lang="en-US" sz="2000" dirty="0"/>
              <a:t>A private invitation to receive $20k worth of published investing research for $1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387FC9-C946-444F-BFAA-178C199DC2A3}"/>
              </a:ext>
            </a:extLst>
          </p:cNvPr>
          <p:cNvSpPr txBox="1"/>
          <p:nvPr/>
        </p:nvSpPr>
        <p:spPr>
          <a:xfrm>
            <a:off x="885370" y="3103374"/>
            <a:ext cx="106353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Every week Nancy </a:t>
            </a:r>
            <a:r>
              <a:rPr lang="en-US" dirty="0" err="1"/>
              <a:t>Zambell</a:t>
            </a:r>
            <a:r>
              <a:rPr lang="en-US" dirty="0"/>
              <a:t> scours more than 200 advisories and research reports to select the top recommendations by the top analysts. Selections run the full range of stock opportunities. Don’t miss out.  Subscribe today!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b="1" dirty="0"/>
              <a:t>Monthly issues </a:t>
            </a:r>
            <a:r>
              <a:rPr lang="en-US" dirty="0"/>
              <a:t>with the latest recommendations and updates on the hottest stocks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b="1" dirty="0"/>
              <a:t>Daily trading alerts</a:t>
            </a:r>
            <a:r>
              <a:rPr lang="en-US" dirty="0"/>
              <a:t> when the market opens so you’re kept in The Know</a:t>
            </a:r>
            <a:endParaRPr lang="en-US" b="1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b="1" dirty="0"/>
              <a:t>24/7 online access </a:t>
            </a:r>
            <a:r>
              <a:rPr lang="en-US" dirty="0"/>
              <a:t>to exclusive subscriber website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b="1" dirty="0"/>
              <a:t>Direct access to Chief Analyst Nancy </a:t>
            </a:r>
            <a:r>
              <a:rPr lang="en-US" b="1" dirty="0" err="1"/>
              <a:t>Zambell</a:t>
            </a:r>
            <a:r>
              <a:rPr lang="en-US" b="1" dirty="0"/>
              <a:t> </a:t>
            </a:r>
            <a:r>
              <a:rPr lang="en-US" dirty="0"/>
              <a:t>for answers to your questions.</a:t>
            </a:r>
            <a:r>
              <a:rPr lang="en-US" b="1" dirty="0"/>
              <a:t> </a:t>
            </a:r>
            <a:endParaRPr lang="en-US" dirty="0"/>
          </a:p>
          <a:p>
            <a:br>
              <a:rPr lang="en-US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Offer Available to New Subscribers Only: </a:t>
            </a:r>
            <a:r>
              <a:rPr lang="en-US" sz="2400" b="1" u="sng" dirty="0" err="1">
                <a:solidFill>
                  <a:srgbClr val="FF0000"/>
                </a:solidFill>
              </a:rPr>
              <a:t>CabotWealth.com</a:t>
            </a:r>
            <a:r>
              <a:rPr lang="en-US" sz="2400" b="1" u="sng" dirty="0">
                <a:solidFill>
                  <a:srgbClr val="FF0000"/>
                </a:solidFill>
              </a:rPr>
              <a:t>/</a:t>
            </a:r>
            <a:r>
              <a:rPr lang="en-US" sz="2400" b="1" u="sng" dirty="0" err="1">
                <a:solidFill>
                  <a:srgbClr val="FF0000"/>
                </a:solidFill>
              </a:rPr>
              <a:t>webinarspecial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49B69E-687E-3642-8897-CE5ECAAD2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70" y="1753861"/>
            <a:ext cx="52705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67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1B763D-080E-1843-A114-A7C075889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623"/>
            <a:ext cx="10515600" cy="47748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Please submit questions using the chat feature.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705307-1625-9E4A-8569-EDEE8A067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985070-B608-4D4C-8C85-8A71F789EC6F}"/>
              </a:ext>
            </a:extLst>
          </p:cNvPr>
          <p:cNvSpPr txBox="1"/>
          <p:nvPr/>
        </p:nvSpPr>
        <p:spPr>
          <a:xfrm>
            <a:off x="269966" y="17417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273545-2BEF-7546-9B14-3171AE91C85C}"/>
              </a:ext>
            </a:extLst>
          </p:cNvPr>
          <p:cNvSpPr txBox="1"/>
          <p:nvPr/>
        </p:nvSpPr>
        <p:spPr>
          <a:xfrm>
            <a:off x="838201" y="2339227"/>
            <a:ext cx="7761270" cy="24191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rgbClr val="CD9C29"/>
                </a:solidFill>
              </a:rPr>
              <a:t>Upcoming Event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[FREE Webinar] The American Income Crisis + 2 High-Yield Stocks to Buy</a:t>
            </a:r>
            <a:br>
              <a:rPr lang="en-US" dirty="0"/>
            </a:br>
            <a:r>
              <a:rPr lang="en-US" sz="2000" dirty="0"/>
              <a:t>Tom Hutchinson, Chief Analyst, </a:t>
            </a:r>
            <a:r>
              <a:rPr lang="en-US" sz="2000" i="1" dirty="0"/>
              <a:t>Cabot Dividend Investor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Tuesday, June 16 at 2:00 PM ET</a:t>
            </a:r>
            <a:br>
              <a:rPr lang="en-US" sz="2000" dirty="0"/>
            </a:br>
            <a:r>
              <a:rPr lang="en-US" sz="2000" dirty="0"/>
              <a:t>  </a:t>
            </a:r>
            <a:br>
              <a:rPr lang="en-US" sz="2000" dirty="0"/>
            </a:br>
            <a:r>
              <a:rPr lang="en-US" sz="2000" b="1" dirty="0"/>
              <a:t>Sign up now at </a:t>
            </a:r>
            <a:r>
              <a:rPr lang="en-US" sz="2000" b="1" dirty="0" err="1">
                <a:solidFill>
                  <a:srgbClr val="FF0000"/>
                </a:solidFill>
              </a:rPr>
              <a:t>CabotWealth.com</a:t>
            </a:r>
            <a:r>
              <a:rPr lang="en-US" sz="2000" b="1" dirty="0">
                <a:solidFill>
                  <a:srgbClr val="FF0000"/>
                </a:solidFill>
              </a:rPr>
              <a:t>/webinars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09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FA592039-8491-CD4B-9F97-49CE3C22A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0072" y="1260568"/>
            <a:ext cx="6668235" cy="462248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Nancy </a:t>
            </a:r>
            <a:r>
              <a:rPr lang="en-US" dirty="0" err="1"/>
              <a:t>Zambell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Chief Analyst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/>
              <a:t>Wall Street’s Best Investments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B0F0"/>
                </a:solidFill>
              </a:rPr>
              <a:t>Support@CabotWealth.com</a:t>
            </a:r>
            <a:r>
              <a:rPr lang="en-US" dirty="0">
                <a:solidFill>
                  <a:srgbClr val="00B0F0"/>
                </a:solidFill>
              </a:rPr>
              <a:t> 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EF893B-A2F1-404F-B473-65B0049FB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83830-0B4B-B943-B022-5DDFC10E0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23" y="1105385"/>
            <a:ext cx="2212849" cy="276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99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D3FDBC-9938-433B-B12D-75664BA22C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239814"/>
              </p:ext>
            </p:extLst>
          </p:nvPr>
        </p:nvGraphicFramePr>
        <p:xfrm>
          <a:off x="2067959" y="1402081"/>
          <a:ext cx="8056081" cy="4835064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037279">
                  <a:extLst>
                    <a:ext uri="{9D8B030D-6E8A-4147-A177-3AD203B41FA5}">
                      <a16:colId xmlns:a16="http://schemas.microsoft.com/office/drawing/2014/main" val="1056672694"/>
                    </a:ext>
                  </a:extLst>
                </a:gridCol>
                <a:gridCol w="2020087">
                  <a:extLst>
                    <a:ext uri="{9D8B030D-6E8A-4147-A177-3AD203B41FA5}">
                      <a16:colId xmlns:a16="http://schemas.microsoft.com/office/drawing/2014/main" val="358284181"/>
                    </a:ext>
                  </a:extLst>
                </a:gridCol>
                <a:gridCol w="2071664">
                  <a:extLst>
                    <a:ext uri="{9D8B030D-6E8A-4147-A177-3AD203B41FA5}">
                      <a16:colId xmlns:a16="http://schemas.microsoft.com/office/drawing/2014/main" val="2823581405"/>
                    </a:ext>
                  </a:extLst>
                </a:gridCol>
                <a:gridCol w="1368208">
                  <a:extLst>
                    <a:ext uri="{9D8B030D-6E8A-4147-A177-3AD203B41FA5}">
                      <a16:colId xmlns:a16="http://schemas.microsoft.com/office/drawing/2014/main" val="4139762039"/>
                    </a:ext>
                  </a:extLst>
                </a:gridCol>
                <a:gridCol w="558843">
                  <a:extLst>
                    <a:ext uri="{9D8B030D-6E8A-4147-A177-3AD203B41FA5}">
                      <a16:colId xmlns:a16="http://schemas.microsoft.com/office/drawing/2014/main" val="896556058"/>
                    </a:ext>
                  </a:extLst>
                </a:gridCol>
              </a:tblGrid>
              <a:tr h="7894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EPIDEMIC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MONTH END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6-MONTH % CHANGE OF S&amp;P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12-MONTH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% CHANGE OF S&amp;P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858119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HIV/AIDS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June 1981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-0.3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-16.5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722559"/>
                  </a:ext>
                </a:extLst>
              </a:tr>
              <a:tr h="280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Pneumonic plague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Sept 1994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26.3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529087"/>
                  </a:ext>
                </a:extLst>
              </a:tr>
              <a:tr h="280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SARS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April 2003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14.59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20.76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452571"/>
                  </a:ext>
                </a:extLst>
              </a:tr>
              <a:tr h="280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Avian flu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June 2006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11.66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18.36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08646"/>
                  </a:ext>
                </a:extLst>
              </a:tr>
              <a:tr h="280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Dengue Fever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Sept 2006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6.36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14.29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004263"/>
                  </a:ext>
                </a:extLst>
              </a:tr>
              <a:tr h="280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Swine flu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April 2009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18.72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35.96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724159"/>
                  </a:ext>
                </a:extLst>
              </a:tr>
              <a:tr h="280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Cholera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Nov 2010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13.95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5.63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654558"/>
                  </a:ext>
                </a:extLst>
              </a:tr>
              <a:tr h="280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MERS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May 2013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10.74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17.96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416615"/>
                  </a:ext>
                </a:extLst>
              </a:tr>
              <a:tr h="280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Ebola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March 2014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5.34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10.44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110285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Measles/Rubeola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Dec 2014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-0.73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359985"/>
                  </a:ext>
                </a:extLst>
              </a:tr>
              <a:tr h="280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Zika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Jan 2016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12.03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17.45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955052"/>
                  </a:ext>
                </a:extLst>
              </a:tr>
              <a:tr h="280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Measles/Rubeola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June 2019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9.82%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N/A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791772"/>
                  </a:ext>
                </a:extLst>
              </a:tr>
              <a:tr h="174376">
                <a:tc gridSpan="4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—Source: Dow Jones Market Data</a:t>
                      </a:r>
                      <a:endParaRPr lang="en-US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60" marR="53160" marT="26580" marB="2658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350160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D797F9E-40F8-274E-BA68-5F8AC0A4E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 Medical Events &amp; the Market</a:t>
            </a:r>
          </a:p>
        </p:txBody>
      </p:sp>
    </p:spTree>
    <p:extLst>
      <p:ext uri="{BB962C8B-B14F-4D97-AF65-F5344CB8AC3E}">
        <p14:creationId xmlns:p14="http://schemas.microsoft.com/office/powerpoint/2010/main" val="3111280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AD2E5-16A9-CD4D-9150-C87DDC602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“The time to buy is when there is blood in the streets.” </a:t>
            </a:r>
            <a:br>
              <a:rPr lang="en-US" dirty="0"/>
            </a:br>
            <a:r>
              <a:rPr lang="en-US" dirty="0"/>
              <a:t>      - </a:t>
            </a:r>
            <a:r>
              <a:rPr lang="en-US" i="1" dirty="0"/>
              <a:t>Baron Rothschild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“Trading stocks in this kind of market can be a crap shoot, as it’s panic selling, which rarely works out well for the individual investor.” - </a:t>
            </a:r>
            <a:r>
              <a:rPr lang="en-US" i="1" dirty="0"/>
              <a:t>Nancy Zambell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797F9E-40F8-274E-BA68-5F8AC0A4E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Time to Buy, not Sell!</a:t>
            </a:r>
          </a:p>
        </p:txBody>
      </p:sp>
    </p:spTree>
    <p:extLst>
      <p:ext uri="{BB962C8B-B14F-4D97-AF65-F5344CB8AC3E}">
        <p14:creationId xmlns:p14="http://schemas.microsoft.com/office/powerpoint/2010/main" val="1544626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Some of these failing indicators would be: </a:t>
            </a:r>
          </a:p>
          <a:p>
            <a:endParaRPr lang="en-US" dirty="0"/>
          </a:p>
          <a:p>
            <a:pPr lvl="0"/>
            <a:r>
              <a:rPr lang="en-US" dirty="0"/>
              <a:t>Were they losing money before the outbreak?</a:t>
            </a:r>
          </a:p>
          <a:p>
            <a:pPr lvl="0"/>
            <a:r>
              <a:rPr lang="en-US" dirty="0"/>
              <a:t>Are they overloaded with debt?</a:t>
            </a:r>
          </a:p>
          <a:p>
            <a:pPr lvl="0"/>
            <a:r>
              <a:rPr lang="en-US" dirty="0"/>
              <a:t>Were revenues shrinking before coronavirus?</a:t>
            </a:r>
          </a:p>
          <a:p>
            <a:pPr lvl="0"/>
            <a:r>
              <a:rPr lang="en-US" dirty="0"/>
              <a:t>Are they in a sector that was suffering before the pandemic?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However, there may be some reasons to Sell</a:t>
            </a:r>
          </a:p>
        </p:txBody>
      </p:sp>
    </p:spTree>
    <p:extLst>
      <p:ext uri="{BB962C8B-B14F-4D97-AF65-F5344CB8AC3E}">
        <p14:creationId xmlns:p14="http://schemas.microsoft.com/office/powerpoint/2010/main" val="571941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Are all the reasons I originally bought this stock still in place? </a:t>
            </a:r>
          </a:p>
          <a:p>
            <a:endParaRPr lang="en-US" dirty="0"/>
          </a:p>
          <a:p>
            <a:r>
              <a:rPr lang="en-US" dirty="0"/>
              <a:t>Is my price target still valid?</a:t>
            </a:r>
          </a:p>
          <a:p>
            <a:endParaRPr lang="en-US" dirty="0"/>
          </a:p>
          <a:p>
            <a:r>
              <a:rPr lang="en-US" dirty="0"/>
              <a:t>Can I make more money by retaining the stock than by substituting another investment?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Last 3 Selling Tests</a:t>
            </a:r>
          </a:p>
        </p:txBody>
      </p:sp>
    </p:spTree>
    <p:extLst>
      <p:ext uri="{BB962C8B-B14F-4D97-AF65-F5344CB8AC3E}">
        <p14:creationId xmlns:p14="http://schemas.microsoft.com/office/powerpoint/2010/main" val="4150949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4F14C-EB79-4BA8-BFAA-44B33EE12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144"/>
            <a:ext cx="10515600" cy="1036954"/>
          </a:xfrm>
        </p:spPr>
        <p:txBody>
          <a:bodyPr>
            <a:normAutofit/>
          </a:bodyPr>
          <a:lstStyle/>
          <a:p>
            <a:r>
              <a:rPr lang="en-US" dirty="0"/>
              <a:t>Reevaluate and Rebalance</a:t>
            </a:r>
            <a:br>
              <a:rPr lang="en-US" dirty="0"/>
            </a:br>
            <a:r>
              <a:rPr lang="en-US" sz="2800" b="0" dirty="0"/>
              <a:t>A cyclical economy</a:t>
            </a:r>
            <a:endParaRPr lang="en-US" b="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36EAEF-E8BF-4EA8-AEF0-4233F85FFC5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282" y="1804946"/>
            <a:ext cx="5647435" cy="4328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5382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2CF92C-954D-49EA-856D-0F38B7735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Here’s a link to your Investing Profile survey: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https://cabotwealth.com/daily/how-to-invest/investor-profile-survey/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270A02-EFF7-413C-8E50-3F2FDF60F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your Investing Profile</a:t>
            </a:r>
          </a:p>
        </p:txBody>
      </p:sp>
    </p:spTree>
    <p:extLst>
      <p:ext uri="{BB962C8B-B14F-4D97-AF65-F5344CB8AC3E}">
        <p14:creationId xmlns:p14="http://schemas.microsoft.com/office/powerpoint/2010/main" val="4133238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DDCD69-D661-4A34-8E72-54F61B34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640"/>
            <a:ext cx="10515600" cy="1036954"/>
          </a:xfrm>
        </p:spPr>
        <p:txBody>
          <a:bodyPr>
            <a:normAutofit fontScale="90000"/>
          </a:bodyPr>
          <a:lstStyle/>
          <a:p>
            <a:r>
              <a:rPr lang="en-US" dirty="0"/>
              <a:t>Allocate your Portfolio according to your Risk Tolerance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057FE1-7342-4EB8-BC96-78E0B64D7E2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728222"/>
            <a:ext cx="6667500" cy="37814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1426B8-188C-4679-8887-6C617993BE07}"/>
              </a:ext>
            </a:extLst>
          </p:cNvPr>
          <p:cNvSpPr/>
          <p:nvPr/>
        </p:nvSpPr>
        <p:spPr>
          <a:xfrm>
            <a:off x="2762250" y="5509647"/>
            <a:ext cx="33249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Source: Schwab Center for Financial Research</a:t>
            </a:r>
          </a:p>
        </p:txBody>
      </p:sp>
    </p:spTree>
    <p:extLst>
      <p:ext uri="{BB962C8B-B14F-4D97-AF65-F5344CB8AC3E}">
        <p14:creationId xmlns:p14="http://schemas.microsoft.com/office/powerpoint/2010/main" val="207204273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8907</TotalTime>
  <Words>1010</Words>
  <Application>Microsoft Office PowerPoint</Application>
  <PresentationFormat>Widescreen</PresentationFormat>
  <Paragraphs>195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 Narrow</vt:lpstr>
      <vt:lpstr>Calibri</vt:lpstr>
      <vt:lpstr>Roboto</vt:lpstr>
      <vt:lpstr>Roboto Bold</vt:lpstr>
      <vt:lpstr>Roboto Regular</vt:lpstr>
      <vt:lpstr>Times New Roman</vt:lpstr>
      <vt:lpstr>Wingdings</vt:lpstr>
      <vt:lpstr>2_Office Theme</vt:lpstr>
      <vt:lpstr>Rebalancing your Portfolio after Coronavirus</vt:lpstr>
      <vt:lpstr>Coronavirus—not our First Rodeo</vt:lpstr>
      <vt:lpstr>Historic Medical Events &amp; the Market</vt:lpstr>
      <vt:lpstr>It’s Time to Buy, not Sell!</vt:lpstr>
      <vt:lpstr>However, there may be some reasons to Sell</vt:lpstr>
      <vt:lpstr>The Last 3 Selling Tests</vt:lpstr>
      <vt:lpstr>Reevaluate and Rebalance A cyclical economy</vt:lpstr>
      <vt:lpstr>Know your Investing Profile</vt:lpstr>
      <vt:lpstr>Allocate your Portfolio according to your Risk Tolerance</vt:lpstr>
      <vt:lpstr>Your Age may Matter</vt:lpstr>
      <vt:lpstr>The New School of Thought</vt:lpstr>
      <vt:lpstr>Sample Age-Related Portfolios</vt:lpstr>
      <vt:lpstr>Evaluating: Start with a List</vt:lpstr>
      <vt:lpstr>Sample Spreadsheet</vt:lpstr>
      <vt:lpstr>Reallocate with Sectors likely to Outperform</vt:lpstr>
      <vt:lpstr>Sectors for a Bull Market</vt:lpstr>
      <vt:lpstr>Growth Idea</vt:lpstr>
      <vt:lpstr>Growth &amp; Income Idea</vt:lpstr>
      <vt:lpstr>Value Idea</vt:lpstr>
      <vt:lpstr>Speculative Idea</vt:lpstr>
      <vt:lpstr>Special Webinar Introductory Deal: A private invitation to receive $20k worth of published investing research for $1 </vt:lpstr>
      <vt:lpstr>Questions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Undervalued Growth Stocks with Rising Dividends for This Market</dc:title>
  <dc:creator>Crista Huff</dc:creator>
  <cp:lastModifiedBy>Nancy Zambell</cp:lastModifiedBy>
  <cp:revision>101</cp:revision>
  <dcterms:created xsi:type="dcterms:W3CDTF">2020-03-15T20:43:40Z</dcterms:created>
  <dcterms:modified xsi:type="dcterms:W3CDTF">2020-05-19T12:10:56Z</dcterms:modified>
</cp:coreProperties>
</file>