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20"/>
  </p:sldMasterIdLst>
  <p:notesMasterIdLst>
    <p:notesMasterId r:id="rId37"/>
  </p:notesMasterIdLst>
  <p:handoutMasterIdLst>
    <p:handoutMasterId r:id="rId38"/>
  </p:handoutMasterIdLst>
  <p:sldIdLst>
    <p:sldId id="262" r:id="rId21"/>
    <p:sldId id="368" r:id="rId22"/>
    <p:sldId id="435" r:id="rId23"/>
    <p:sldId id="421" r:id="rId24"/>
    <p:sldId id="425" r:id="rId25"/>
    <p:sldId id="422" r:id="rId26"/>
    <p:sldId id="427" r:id="rId27"/>
    <p:sldId id="433" r:id="rId28"/>
    <p:sldId id="434" r:id="rId29"/>
    <p:sldId id="426" r:id="rId30"/>
    <p:sldId id="432" r:id="rId31"/>
    <p:sldId id="430" r:id="rId32"/>
    <p:sldId id="428" r:id="rId33"/>
    <p:sldId id="416" r:id="rId34"/>
    <p:sldId id="417" r:id="rId35"/>
    <p:sldId id="41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D62"/>
    <a:srgbClr val="00F000"/>
    <a:srgbClr val="B40404"/>
    <a:srgbClr val="D9C691"/>
    <a:srgbClr val="E5D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D7A64-6AAC-4CC8-AA74-4F1FA46FE511}" v="1188" dt="2022-05-10T13:39:57.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94" autoAdjust="0"/>
    <p:restoredTop sz="95721"/>
  </p:normalViewPr>
  <p:slideViewPr>
    <p:cSldViewPr snapToGrid="0">
      <p:cViewPr varScale="1">
        <p:scale>
          <a:sx n="98" d="100"/>
          <a:sy n="98" d="100"/>
        </p:scale>
        <p:origin x="208" y="3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presProps" Target="presProp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67AB0-F25C-48A2-8102-37F0221D2C3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8D15984-A086-450F-80B7-59D4B615FA4B}">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Introduction</a:t>
          </a:r>
        </a:p>
      </dgm:t>
    </dgm:pt>
    <dgm:pt modelId="{FEA0ACA7-A52D-49D7-BED2-9D80572E9EFA}" type="parTrans" cxnId="{ED6BC10C-5B0D-450F-BA7F-3B1403928111}">
      <dgm:prSet/>
      <dgm:spPr/>
      <dgm:t>
        <a:bodyPr/>
        <a:lstStyle/>
        <a:p>
          <a:endParaRPr lang="en-US"/>
        </a:p>
      </dgm:t>
    </dgm:pt>
    <dgm:pt modelId="{517DEE93-38F1-4316-804B-75D1BBFD743D}" type="sibTrans" cxnId="{ED6BC10C-5B0D-450F-BA7F-3B1403928111}">
      <dgm:prSet/>
      <dgm:spPr/>
      <dgm:t>
        <a:bodyPr/>
        <a:lstStyle/>
        <a:p>
          <a:endParaRPr lang="en-US"/>
        </a:p>
      </dgm:t>
    </dgm:pt>
    <dgm:pt modelId="{5CEA1571-1840-4CA9-94C8-C004936CA826}">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Why we launched </a:t>
          </a:r>
          <a:r>
            <a:rPr lang="en-US" sz="3200" i="1" dirty="0">
              <a:latin typeface="Roboto" panose="02000000000000000000" pitchFamily="2" charset="0"/>
              <a:ea typeface="Roboto" panose="02000000000000000000" pitchFamily="2" charset="0"/>
              <a:cs typeface="Roboto" panose="02000000000000000000" pitchFamily="2" charset="0"/>
            </a:rPr>
            <a:t>Cabot SX Crypto Advisor</a:t>
          </a:r>
          <a:r>
            <a:rPr lang="en-US" sz="3200" dirty="0">
              <a:latin typeface="Roboto" panose="02000000000000000000" pitchFamily="2" charset="0"/>
              <a:ea typeface="Roboto" panose="02000000000000000000" pitchFamily="2" charset="0"/>
              <a:cs typeface="Roboto" panose="02000000000000000000" pitchFamily="2" charset="0"/>
            </a:rPr>
            <a:t>!</a:t>
          </a:r>
        </a:p>
      </dgm:t>
    </dgm:pt>
    <dgm:pt modelId="{C723D4D6-972F-4EC7-BC7F-72A308E78E87}" type="parTrans" cxnId="{1E160133-273B-44D0-BD1D-C2D0B9F50351}">
      <dgm:prSet/>
      <dgm:spPr/>
      <dgm:t>
        <a:bodyPr/>
        <a:lstStyle/>
        <a:p>
          <a:endParaRPr lang="en-US"/>
        </a:p>
      </dgm:t>
    </dgm:pt>
    <dgm:pt modelId="{A6CFFAB3-4EA8-4793-8178-A9CE860DF825}" type="sibTrans" cxnId="{1E160133-273B-44D0-BD1D-C2D0B9F50351}">
      <dgm:prSet/>
      <dgm:spPr/>
      <dgm:t>
        <a:bodyPr/>
        <a:lstStyle/>
        <a:p>
          <a:endParaRPr lang="en-US"/>
        </a:p>
      </dgm:t>
    </dgm:pt>
    <dgm:pt modelId="{3602461B-C46A-46D5-AFF6-E0D40A7302CF}">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Value Proposition</a:t>
          </a:r>
        </a:p>
      </dgm:t>
    </dgm:pt>
    <dgm:pt modelId="{13510A0E-1EA7-4AB7-BF61-1BB5F0797E4F}" type="parTrans" cxnId="{450AF7AF-0EE1-4ADF-81D4-44E5E1E78B53}">
      <dgm:prSet/>
      <dgm:spPr/>
      <dgm:t>
        <a:bodyPr/>
        <a:lstStyle/>
        <a:p>
          <a:endParaRPr lang="en-US"/>
        </a:p>
      </dgm:t>
    </dgm:pt>
    <dgm:pt modelId="{52A9B378-DB38-4BDA-8357-E8EEF4A4C57F}" type="sibTrans" cxnId="{450AF7AF-0EE1-4ADF-81D4-44E5E1E78B53}">
      <dgm:prSet/>
      <dgm:spPr/>
      <dgm:t>
        <a:bodyPr/>
        <a:lstStyle/>
        <a:p>
          <a:endParaRPr lang="en-US"/>
        </a:p>
      </dgm:t>
    </dgm:pt>
    <dgm:pt modelId="{7E662DC5-894E-4914-BABC-0723BD7E6858}">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How is it differentiated?</a:t>
          </a:r>
        </a:p>
      </dgm:t>
    </dgm:pt>
    <dgm:pt modelId="{28CF5FDF-EE9A-4DD8-9039-79B2306C22E6}" type="parTrans" cxnId="{3ADDFED2-27C1-4FC7-973B-D025C6D26A4E}">
      <dgm:prSet/>
      <dgm:spPr/>
      <dgm:t>
        <a:bodyPr/>
        <a:lstStyle/>
        <a:p>
          <a:endParaRPr lang="en-US"/>
        </a:p>
      </dgm:t>
    </dgm:pt>
    <dgm:pt modelId="{A8664EDF-EFB3-4275-82B8-074127583968}" type="sibTrans" cxnId="{3ADDFED2-27C1-4FC7-973B-D025C6D26A4E}">
      <dgm:prSet/>
      <dgm:spPr/>
      <dgm:t>
        <a:bodyPr/>
        <a:lstStyle/>
        <a:p>
          <a:endParaRPr lang="en-US"/>
        </a:p>
      </dgm:t>
    </dgm:pt>
    <dgm:pt modelId="{BD9C1F76-7D00-4D93-B31C-55CE02F862B5}">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Personal access</a:t>
          </a:r>
          <a:endParaRPr lang="en-US" sz="3200" dirty="0"/>
        </a:p>
      </dgm:t>
    </dgm:pt>
    <dgm:pt modelId="{20D543F6-C994-42D1-90FA-3DF18805C7E2}" type="parTrans" cxnId="{436C1C01-9F87-4B8B-9C28-703D556D200D}">
      <dgm:prSet/>
      <dgm:spPr/>
      <dgm:t>
        <a:bodyPr/>
        <a:lstStyle/>
        <a:p>
          <a:endParaRPr lang="en-US"/>
        </a:p>
      </dgm:t>
    </dgm:pt>
    <dgm:pt modelId="{1F90AE13-E14A-4976-AC28-AEAA630E3D59}" type="sibTrans" cxnId="{436C1C01-9F87-4B8B-9C28-703D556D200D}">
      <dgm:prSet/>
      <dgm:spPr/>
      <dgm:t>
        <a:bodyPr/>
        <a:lstStyle/>
        <a:p>
          <a:endParaRPr lang="en-US"/>
        </a:p>
      </dgm:t>
    </dgm:pt>
    <dgm:pt modelId="{81002C51-36AA-4D77-BD95-65549476A2A8}">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Fundamental Research</a:t>
          </a:r>
        </a:p>
      </dgm:t>
    </dgm:pt>
    <dgm:pt modelId="{EB9D180B-10ED-4311-BE55-FBCEB70330CD}" type="parTrans" cxnId="{D127D304-F463-485D-BFC5-CA6CEDE64818}">
      <dgm:prSet/>
      <dgm:spPr/>
      <dgm:t>
        <a:bodyPr/>
        <a:lstStyle/>
        <a:p>
          <a:endParaRPr lang="en-US"/>
        </a:p>
      </dgm:t>
    </dgm:pt>
    <dgm:pt modelId="{EE03A0CF-2EFD-4F2F-B9CE-DC6368B354A5}" type="sibTrans" cxnId="{D127D304-F463-485D-BFC5-CA6CEDE64818}">
      <dgm:prSet/>
      <dgm:spPr/>
      <dgm:t>
        <a:bodyPr/>
        <a:lstStyle/>
        <a:p>
          <a:endParaRPr lang="en-US"/>
        </a:p>
      </dgm:t>
    </dgm:pt>
    <dgm:pt modelId="{EC30028F-7050-4FC3-A28A-CDB5E9E9862E}">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Investment Matrix </a:t>
          </a:r>
        </a:p>
      </dgm:t>
    </dgm:pt>
    <dgm:pt modelId="{13C55D0D-3F33-4E3B-9399-B962A028CA2D}" type="parTrans" cxnId="{288F6FB9-52E3-41D4-AF15-BBDD691C197F}">
      <dgm:prSet/>
      <dgm:spPr/>
      <dgm:t>
        <a:bodyPr/>
        <a:lstStyle/>
        <a:p>
          <a:endParaRPr lang="en-US"/>
        </a:p>
      </dgm:t>
    </dgm:pt>
    <dgm:pt modelId="{AD6E3572-67E7-4E14-88A4-CA7B03607378}" type="sibTrans" cxnId="{288F6FB9-52E3-41D4-AF15-BBDD691C197F}">
      <dgm:prSet/>
      <dgm:spPr/>
      <dgm:t>
        <a:bodyPr/>
        <a:lstStyle/>
        <a:p>
          <a:endParaRPr lang="en-US"/>
        </a:p>
      </dgm:t>
    </dgm:pt>
    <dgm:pt modelId="{87F461BA-6FF8-474D-9A9A-E40750D1BBC2}">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Data sources, on-chain, Dune</a:t>
          </a:r>
        </a:p>
      </dgm:t>
    </dgm:pt>
    <dgm:pt modelId="{330FC142-3903-41B4-83A5-8FEDDA34342C}" type="parTrans" cxnId="{AC976626-E783-48DD-8927-110970876D47}">
      <dgm:prSet/>
      <dgm:spPr/>
      <dgm:t>
        <a:bodyPr/>
        <a:lstStyle/>
        <a:p>
          <a:endParaRPr lang="en-US"/>
        </a:p>
      </dgm:t>
    </dgm:pt>
    <dgm:pt modelId="{B7CE9A07-4EE1-44C2-BE08-1688C2EC55AE}" type="sibTrans" cxnId="{AC976626-E783-48DD-8927-110970876D47}">
      <dgm:prSet/>
      <dgm:spPr/>
      <dgm:t>
        <a:bodyPr/>
        <a:lstStyle/>
        <a:p>
          <a:endParaRPr lang="en-US"/>
        </a:p>
      </dgm:t>
    </dgm:pt>
    <dgm:pt modelId="{6AFC7C37-B5DE-4167-AF08-EC68B4068B4A}">
      <dgm:prSet custT="1"/>
      <dgm:spPr/>
      <dgm:t>
        <a:bodyPr/>
        <a:lstStyle/>
        <a:p>
          <a:r>
            <a:rPr lang="en-US" sz="3200" dirty="0">
              <a:latin typeface="Roboto" panose="02000000000000000000" pitchFamily="2" charset="0"/>
              <a:ea typeface="Roboto" panose="02000000000000000000" pitchFamily="2" charset="0"/>
            </a:rPr>
            <a:t>Community building</a:t>
          </a:r>
          <a:br>
            <a:rPr lang="en-US" sz="3200" dirty="0"/>
          </a:br>
          <a:endParaRPr lang="en-US" sz="3200" dirty="0"/>
        </a:p>
      </dgm:t>
    </dgm:pt>
    <dgm:pt modelId="{53B59130-A5A8-4F31-A59E-1F39B5AEA61F}" type="parTrans" cxnId="{94C97208-BAE0-4DDC-A11A-49E5D42039A5}">
      <dgm:prSet/>
      <dgm:spPr/>
      <dgm:t>
        <a:bodyPr/>
        <a:lstStyle/>
        <a:p>
          <a:endParaRPr lang="en-US"/>
        </a:p>
      </dgm:t>
    </dgm:pt>
    <dgm:pt modelId="{7327FE4E-0A85-41BA-8CBA-C7C849CC94A9}" type="sibTrans" cxnId="{94C97208-BAE0-4DDC-A11A-49E5D42039A5}">
      <dgm:prSet/>
      <dgm:spPr/>
      <dgm:t>
        <a:bodyPr/>
        <a:lstStyle/>
        <a:p>
          <a:endParaRPr lang="en-US"/>
        </a:p>
      </dgm:t>
    </dgm:pt>
    <dgm:pt modelId="{B0C76A42-B7BC-455B-90EA-AE06F72DF22A}">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Models, portfolios</a:t>
          </a:r>
        </a:p>
      </dgm:t>
    </dgm:pt>
    <dgm:pt modelId="{DC7481BD-E6C0-419B-9420-8F592F92565D}" type="parTrans" cxnId="{5D78BF15-BEC6-45A8-92FD-F4684E14EFA1}">
      <dgm:prSet/>
      <dgm:spPr/>
      <dgm:t>
        <a:bodyPr/>
        <a:lstStyle/>
        <a:p>
          <a:endParaRPr lang="en-US"/>
        </a:p>
      </dgm:t>
    </dgm:pt>
    <dgm:pt modelId="{D54E7614-C135-43C4-AB3F-318A8D9BF2E1}" type="sibTrans" cxnId="{5D78BF15-BEC6-45A8-92FD-F4684E14EFA1}">
      <dgm:prSet/>
      <dgm:spPr/>
      <dgm:t>
        <a:bodyPr/>
        <a:lstStyle/>
        <a:p>
          <a:endParaRPr lang="en-US"/>
        </a:p>
      </dgm:t>
    </dgm:pt>
    <dgm:pt modelId="{0DC93C13-3B61-CB4F-B341-8490A890D492}" type="pres">
      <dgm:prSet presAssocID="{88067AB0-F25C-48A2-8102-37F0221D2C31}" presName="Name0" presStyleCnt="0">
        <dgm:presLayoutVars>
          <dgm:dir/>
          <dgm:animLvl val="lvl"/>
          <dgm:resizeHandles val="exact"/>
        </dgm:presLayoutVars>
      </dgm:prSet>
      <dgm:spPr/>
    </dgm:pt>
    <dgm:pt modelId="{C9C2FE1F-5E20-354F-8E6C-F58B66E28740}" type="pres">
      <dgm:prSet presAssocID="{D8D15984-A086-450F-80B7-59D4B615FA4B}" presName="composite" presStyleCnt="0"/>
      <dgm:spPr/>
    </dgm:pt>
    <dgm:pt modelId="{DADFCA97-5896-9F42-873C-FD4A1765676F}" type="pres">
      <dgm:prSet presAssocID="{D8D15984-A086-450F-80B7-59D4B615FA4B}" presName="parTx" presStyleLbl="alignNode1" presStyleIdx="0" presStyleCnt="3">
        <dgm:presLayoutVars>
          <dgm:chMax val="0"/>
          <dgm:chPref val="0"/>
          <dgm:bulletEnabled val="1"/>
        </dgm:presLayoutVars>
      </dgm:prSet>
      <dgm:spPr/>
    </dgm:pt>
    <dgm:pt modelId="{E13722BE-E288-C740-A2CE-FD71E3FD0F34}" type="pres">
      <dgm:prSet presAssocID="{D8D15984-A086-450F-80B7-59D4B615FA4B}" presName="desTx" presStyleLbl="alignAccFollowNode1" presStyleIdx="0" presStyleCnt="3">
        <dgm:presLayoutVars>
          <dgm:bulletEnabled val="1"/>
        </dgm:presLayoutVars>
      </dgm:prSet>
      <dgm:spPr/>
    </dgm:pt>
    <dgm:pt modelId="{180F25FE-8A65-5B4C-BB7C-B9880C43912A}" type="pres">
      <dgm:prSet presAssocID="{517DEE93-38F1-4316-804B-75D1BBFD743D}" presName="space" presStyleCnt="0"/>
      <dgm:spPr/>
    </dgm:pt>
    <dgm:pt modelId="{A93160AB-320B-CA46-9BB0-445397415328}" type="pres">
      <dgm:prSet presAssocID="{3602461B-C46A-46D5-AFF6-E0D40A7302CF}" presName="composite" presStyleCnt="0"/>
      <dgm:spPr/>
    </dgm:pt>
    <dgm:pt modelId="{8D677A63-6B95-3549-81E0-282E68DB180D}" type="pres">
      <dgm:prSet presAssocID="{3602461B-C46A-46D5-AFF6-E0D40A7302CF}" presName="parTx" presStyleLbl="alignNode1" presStyleIdx="1" presStyleCnt="3">
        <dgm:presLayoutVars>
          <dgm:chMax val="0"/>
          <dgm:chPref val="0"/>
          <dgm:bulletEnabled val="1"/>
        </dgm:presLayoutVars>
      </dgm:prSet>
      <dgm:spPr/>
    </dgm:pt>
    <dgm:pt modelId="{5C22D220-D93B-6142-A045-546A8097F7FE}" type="pres">
      <dgm:prSet presAssocID="{3602461B-C46A-46D5-AFF6-E0D40A7302CF}" presName="desTx" presStyleLbl="alignAccFollowNode1" presStyleIdx="1" presStyleCnt="3">
        <dgm:presLayoutVars>
          <dgm:bulletEnabled val="1"/>
        </dgm:presLayoutVars>
      </dgm:prSet>
      <dgm:spPr/>
    </dgm:pt>
    <dgm:pt modelId="{A5DE2ACB-CC68-CF4F-9E93-29DC749609A3}" type="pres">
      <dgm:prSet presAssocID="{52A9B378-DB38-4BDA-8357-E8EEF4A4C57F}" presName="space" presStyleCnt="0"/>
      <dgm:spPr/>
    </dgm:pt>
    <dgm:pt modelId="{B636EBF8-45F5-EB4F-A156-8310B580B087}" type="pres">
      <dgm:prSet presAssocID="{81002C51-36AA-4D77-BD95-65549476A2A8}" presName="composite" presStyleCnt="0"/>
      <dgm:spPr/>
    </dgm:pt>
    <dgm:pt modelId="{F9D7DA47-BCF0-0149-9CFC-643DEFB0C212}" type="pres">
      <dgm:prSet presAssocID="{81002C51-36AA-4D77-BD95-65549476A2A8}" presName="parTx" presStyleLbl="alignNode1" presStyleIdx="2" presStyleCnt="3">
        <dgm:presLayoutVars>
          <dgm:chMax val="0"/>
          <dgm:chPref val="0"/>
          <dgm:bulletEnabled val="1"/>
        </dgm:presLayoutVars>
      </dgm:prSet>
      <dgm:spPr/>
    </dgm:pt>
    <dgm:pt modelId="{2F86D207-C59C-5C4E-81DD-F4140329E674}" type="pres">
      <dgm:prSet presAssocID="{81002C51-36AA-4D77-BD95-65549476A2A8}" presName="desTx" presStyleLbl="alignAccFollowNode1" presStyleIdx="2" presStyleCnt="3">
        <dgm:presLayoutVars>
          <dgm:bulletEnabled val="1"/>
        </dgm:presLayoutVars>
      </dgm:prSet>
      <dgm:spPr/>
    </dgm:pt>
  </dgm:ptLst>
  <dgm:cxnLst>
    <dgm:cxn modelId="{436C1C01-9F87-4B8B-9C28-703D556D200D}" srcId="{3602461B-C46A-46D5-AFF6-E0D40A7302CF}" destId="{BD9C1F76-7D00-4D93-B31C-55CE02F862B5}" srcOrd="1" destOrd="0" parTransId="{20D543F6-C994-42D1-90FA-3DF18805C7E2}" sibTransId="{1F90AE13-E14A-4976-AC28-AEAA630E3D59}"/>
    <dgm:cxn modelId="{D127D304-F463-485D-BFC5-CA6CEDE64818}" srcId="{88067AB0-F25C-48A2-8102-37F0221D2C31}" destId="{81002C51-36AA-4D77-BD95-65549476A2A8}" srcOrd="2" destOrd="0" parTransId="{EB9D180B-10ED-4311-BE55-FBCEB70330CD}" sibTransId="{EE03A0CF-2EFD-4F2F-B9CE-DC6368B354A5}"/>
    <dgm:cxn modelId="{94C97208-BAE0-4DDC-A11A-49E5D42039A5}" srcId="{3602461B-C46A-46D5-AFF6-E0D40A7302CF}" destId="{6AFC7C37-B5DE-4167-AF08-EC68B4068B4A}" srcOrd="2" destOrd="0" parTransId="{53B59130-A5A8-4F31-A59E-1F39B5AEA61F}" sibTransId="{7327FE4E-0A85-41BA-8CBA-C7C849CC94A9}"/>
    <dgm:cxn modelId="{ED6BC10C-5B0D-450F-BA7F-3B1403928111}" srcId="{88067AB0-F25C-48A2-8102-37F0221D2C31}" destId="{D8D15984-A086-450F-80B7-59D4B615FA4B}" srcOrd="0" destOrd="0" parTransId="{FEA0ACA7-A52D-49D7-BED2-9D80572E9EFA}" sibTransId="{517DEE93-38F1-4316-804B-75D1BBFD743D}"/>
    <dgm:cxn modelId="{5D78BF15-BEC6-45A8-92FD-F4684E14EFA1}" srcId="{81002C51-36AA-4D77-BD95-65549476A2A8}" destId="{B0C76A42-B7BC-455B-90EA-AE06F72DF22A}" srcOrd="2" destOrd="0" parTransId="{DC7481BD-E6C0-419B-9420-8F592F92565D}" sibTransId="{D54E7614-C135-43C4-AB3F-318A8D9BF2E1}"/>
    <dgm:cxn modelId="{1221D124-D45B-544E-9C3F-31516088004F}" type="presOf" srcId="{EC30028F-7050-4FC3-A28A-CDB5E9E9862E}" destId="{2F86D207-C59C-5C4E-81DD-F4140329E674}" srcOrd="0" destOrd="0" presId="urn:microsoft.com/office/officeart/2005/8/layout/hList1"/>
    <dgm:cxn modelId="{AC976626-E783-48DD-8927-110970876D47}" srcId="{81002C51-36AA-4D77-BD95-65549476A2A8}" destId="{87F461BA-6FF8-474D-9A9A-E40750D1BBC2}" srcOrd="1" destOrd="0" parTransId="{330FC142-3903-41B4-83A5-8FEDDA34342C}" sibTransId="{B7CE9A07-4EE1-44C2-BE08-1688C2EC55AE}"/>
    <dgm:cxn modelId="{1E160133-273B-44D0-BD1D-C2D0B9F50351}" srcId="{D8D15984-A086-450F-80B7-59D4B615FA4B}" destId="{5CEA1571-1840-4CA9-94C8-C004936CA826}" srcOrd="0" destOrd="0" parTransId="{C723D4D6-972F-4EC7-BC7F-72A308E78E87}" sibTransId="{A6CFFAB3-4EA8-4793-8178-A9CE860DF825}"/>
    <dgm:cxn modelId="{351EC539-C8CD-BE40-8D7F-D57D1FDC7244}" type="presOf" srcId="{87F461BA-6FF8-474D-9A9A-E40750D1BBC2}" destId="{2F86D207-C59C-5C4E-81DD-F4140329E674}" srcOrd="0" destOrd="1" presId="urn:microsoft.com/office/officeart/2005/8/layout/hList1"/>
    <dgm:cxn modelId="{C55A6B44-505F-4A4D-B2C6-6DF7275B8963}" type="presOf" srcId="{88067AB0-F25C-48A2-8102-37F0221D2C31}" destId="{0DC93C13-3B61-CB4F-B341-8490A890D492}" srcOrd="0" destOrd="0" presId="urn:microsoft.com/office/officeart/2005/8/layout/hList1"/>
    <dgm:cxn modelId="{9AF7F84A-85F0-1A44-BA10-92B8264A71D5}" type="presOf" srcId="{5CEA1571-1840-4CA9-94C8-C004936CA826}" destId="{E13722BE-E288-C740-A2CE-FD71E3FD0F34}" srcOrd="0" destOrd="0" presId="urn:microsoft.com/office/officeart/2005/8/layout/hList1"/>
    <dgm:cxn modelId="{50178A57-5ACA-43B5-BF08-4B2F363703D4}" type="presOf" srcId="{B0C76A42-B7BC-455B-90EA-AE06F72DF22A}" destId="{2F86D207-C59C-5C4E-81DD-F4140329E674}" srcOrd="0" destOrd="2" presId="urn:microsoft.com/office/officeart/2005/8/layout/hList1"/>
    <dgm:cxn modelId="{7445AE72-6DE3-1044-9CA5-05FA7490F0E8}" type="presOf" srcId="{BD9C1F76-7D00-4D93-B31C-55CE02F862B5}" destId="{5C22D220-D93B-6142-A045-546A8097F7FE}" srcOrd="0" destOrd="1" presId="urn:microsoft.com/office/officeart/2005/8/layout/hList1"/>
    <dgm:cxn modelId="{5A24C573-C5A2-AB4F-A796-1C709D135313}" type="presOf" srcId="{D8D15984-A086-450F-80B7-59D4B615FA4B}" destId="{DADFCA97-5896-9F42-873C-FD4A1765676F}" srcOrd="0" destOrd="0" presId="urn:microsoft.com/office/officeart/2005/8/layout/hList1"/>
    <dgm:cxn modelId="{FAD72A7B-6837-4ADF-AE77-D3F0288D91A2}" type="presOf" srcId="{6AFC7C37-B5DE-4167-AF08-EC68B4068B4A}" destId="{5C22D220-D93B-6142-A045-546A8097F7FE}" srcOrd="0" destOrd="2" presId="urn:microsoft.com/office/officeart/2005/8/layout/hList1"/>
    <dgm:cxn modelId="{450AF7AF-0EE1-4ADF-81D4-44E5E1E78B53}" srcId="{88067AB0-F25C-48A2-8102-37F0221D2C31}" destId="{3602461B-C46A-46D5-AFF6-E0D40A7302CF}" srcOrd="1" destOrd="0" parTransId="{13510A0E-1EA7-4AB7-BF61-1BB5F0797E4F}" sibTransId="{52A9B378-DB38-4BDA-8357-E8EEF4A4C57F}"/>
    <dgm:cxn modelId="{4BC1C6B4-1C8A-5E4B-ACA2-42E9B94598A9}" type="presOf" srcId="{81002C51-36AA-4D77-BD95-65549476A2A8}" destId="{F9D7DA47-BCF0-0149-9CFC-643DEFB0C212}" srcOrd="0" destOrd="0" presId="urn:microsoft.com/office/officeart/2005/8/layout/hList1"/>
    <dgm:cxn modelId="{288F6FB9-52E3-41D4-AF15-BBDD691C197F}" srcId="{81002C51-36AA-4D77-BD95-65549476A2A8}" destId="{EC30028F-7050-4FC3-A28A-CDB5E9E9862E}" srcOrd="0" destOrd="0" parTransId="{13C55D0D-3F33-4E3B-9399-B962A028CA2D}" sibTransId="{AD6E3572-67E7-4E14-88A4-CA7B03607378}"/>
    <dgm:cxn modelId="{EB21BEC7-08CE-214F-B889-D4B6BAF41168}" type="presOf" srcId="{7E662DC5-894E-4914-BABC-0723BD7E6858}" destId="{5C22D220-D93B-6142-A045-546A8097F7FE}" srcOrd="0" destOrd="0" presId="urn:microsoft.com/office/officeart/2005/8/layout/hList1"/>
    <dgm:cxn modelId="{852FACCA-D410-1246-B125-45FBEC66E428}" type="presOf" srcId="{3602461B-C46A-46D5-AFF6-E0D40A7302CF}" destId="{8D677A63-6B95-3549-81E0-282E68DB180D}" srcOrd="0" destOrd="0" presId="urn:microsoft.com/office/officeart/2005/8/layout/hList1"/>
    <dgm:cxn modelId="{3ADDFED2-27C1-4FC7-973B-D025C6D26A4E}" srcId="{3602461B-C46A-46D5-AFF6-E0D40A7302CF}" destId="{7E662DC5-894E-4914-BABC-0723BD7E6858}" srcOrd="0" destOrd="0" parTransId="{28CF5FDF-EE9A-4DD8-9039-79B2306C22E6}" sibTransId="{A8664EDF-EFB3-4275-82B8-074127583968}"/>
    <dgm:cxn modelId="{AEF2EB4B-A198-D543-9D65-6655619758C0}" type="presParOf" srcId="{0DC93C13-3B61-CB4F-B341-8490A890D492}" destId="{C9C2FE1F-5E20-354F-8E6C-F58B66E28740}" srcOrd="0" destOrd="0" presId="urn:microsoft.com/office/officeart/2005/8/layout/hList1"/>
    <dgm:cxn modelId="{010E10F0-F19C-E142-BC70-20790D1A00B8}" type="presParOf" srcId="{C9C2FE1F-5E20-354F-8E6C-F58B66E28740}" destId="{DADFCA97-5896-9F42-873C-FD4A1765676F}" srcOrd="0" destOrd="0" presId="urn:microsoft.com/office/officeart/2005/8/layout/hList1"/>
    <dgm:cxn modelId="{D486332E-3464-DA42-AC00-83FC55A8C8AF}" type="presParOf" srcId="{C9C2FE1F-5E20-354F-8E6C-F58B66E28740}" destId="{E13722BE-E288-C740-A2CE-FD71E3FD0F34}" srcOrd="1" destOrd="0" presId="urn:microsoft.com/office/officeart/2005/8/layout/hList1"/>
    <dgm:cxn modelId="{E2BA1753-FA82-1B41-9EF8-1E9A5C2775B9}" type="presParOf" srcId="{0DC93C13-3B61-CB4F-B341-8490A890D492}" destId="{180F25FE-8A65-5B4C-BB7C-B9880C43912A}" srcOrd="1" destOrd="0" presId="urn:microsoft.com/office/officeart/2005/8/layout/hList1"/>
    <dgm:cxn modelId="{432B3755-8BAE-3949-AE67-740C24EFEB50}" type="presParOf" srcId="{0DC93C13-3B61-CB4F-B341-8490A890D492}" destId="{A93160AB-320B-CA46-9BB0-445397415328}" srcOrd="2" destOrd="0" presId="urn:microsoft.com/office/officeart/2005/8/layout/hList1"/>
    <dgm:cxn modelId="{9E7DF3C1-5631-3E4D-A2D8-D97465189E66}" type="presParOf" srcId="{A93160AB-320B-CA46-9BB0-445397415328}" destId="{8D677A63-6B95-3549-81E0-282E68DB180D}" srcOrd="0" destOrd="0" presId="urn:microsoft.com/office/officeart/2005/8/layout/hList1"/>
    <dgm:cxn modelId="{9AAA60EA-2908-284C-8D0D-843D1184670B}" type="presParOf" srcId="{A93160AB-320B-CA46-9BB0-445397415328}" destId="{5C22D220-D93B-6142-A045-546A8097F7FE}" srcOrd="1" destOrd="0" presId="urn:microsoft.com/office/officeart/2005/8/layout/hList1"/>
    <dgm:cxn modelId="{82A14142-FCE1-3746-BB06-AF40E35AD05B}" type="presParOf" srcId="{0DC93C13-3B61-CB4F-B341-8490A890D492}" destId="{A5DE2ACB-CC68-CF4F-9E93-29DC749609A3}" srcOrd="3" destOrd="0" presId="urn:microsoft.com/office/officeart/2005/8/layout/hList1"/>
    <dgm:cxn modelId="{1B14F260-0BEB-2542-B284-2714545B62E5}" type="presParOf" srcId="{0DC93C13-3B61-CB4F-B341-8490A890D492}" destId="{B636EBF8-45F5-EB4F-A156-8310B580B087}" srcOrd="4" destOrd="0" presId="urn:microsoft.com/office/officeart/2005/8/layout/hList1"/>
    <dgm:cxn modelId="{E793A8F8-FDA1-654E-BA68-2506B6B75651}" type="presParOf" srcId="{B636EBF8-45F5-EB4F-A156-8310B580B087}" destId="{F9D7DA47-BCF0-0149-9CFC-643DEFB0C212}" srcOrd="0" destOrd="0" presId="urn:microsoft.com/office/officeart/2005/8/layout/hList1"/>
    <dgm:cxn modelId="{BDFAFE74-1C29-DA40-8BF7-EDC6584B21FD}" type="presParOf" srcId="{B636EBF8-45F5-EB4F-A156-8310B580B087}" destId="{2F86D207-C59C-5C4E-81DD-F4140329E6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0F88E-6996-49D3-A2CB-6BC63A4B563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A9A52F7-67D7-4454-8384-2FE5F6B902D6}">
      <dgm:prSet custT="1"/>
      <dgm:spPr/>
      <dgm:t>
        <a:bodyPr/>
        <a:lstStyle/>
        <a:p>
          <a:r>
            <a:rPr lang="en-US" sz="3000" dirty="0">
              <a:latin typeface="Roboto" panose="02000000000000000000" pitchFamily="2" charset="0"/>
              <a:ea typeface="Roboto" panose="02000000000000000000" pitchFamily="2" charset="0"/>
              <a:cs typeface="Roboto" panose="02000000000000000000" pitchFamily="2" charset="0"/>
            </a:rPr>
            <a:t>Scalability</a:t>
          </a:r>
        </a:p>
      </dgm:t>
    </dgm:pt>
    <dgm:pt modelId="{5214BFB4-4FE7-4FD9-BD7A-831C8C152AB6}" type="parTrans" cxnId="{D43873EE-C0C5-436D-9F0D-4C467393ADE4}">
      <dgm:prSet/>
      <dgm:spPr/>
      <dgm:t>
        <a:bodyPr/>
        <a:lstStyle/>
        <a:p>
          <a:endParaRPr lang="en-US"/>
        </a:p>
      </dgm:t>
    </dgm:pt>
    <dgm:pt modelId="{58F903D6-248D-4D89-BD79-F3AD4CFC09DC}" type="sibTrans" cxnId="{D43873EE-C0C5-436D-9F0D-4C467393ADE4}">
      <dgm:prSet/>
      <dgm:spPr/>
      <dgm:t>
        <a:bodyPr/>
        <a:lstStyle/>
        <a:p>
          <a:endParaRPr lang="en-US"/>
        </a:p>
      </dgm:t>
    </dgm:pt>
    <dgm:pt modelId="{12EAC02F-1DD0-4D37-8A9F-0FF6B934A432}">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Network effects</a:t>
          </a:r>
        </a:p>
      </dgm:t>
    </dgm:pt>
    <dgm:pt modelId="{9B624F0B-33CF-46BA-8016-5DD3405E233F}" type="parTrans" cxnId="{7B2E68BB-7A1F-4DA6-B525-74149EAC9CC8}">
      <dgm:prSet/>
      <dgm:spPr/>
      <dgm:t>
        <a:bodyPr/>
        <a:lstStyle/>
        <a:p>
          <a:endParaRPr lang="en-US"/>
        </a:p>
      </dgm:t>
    </dgm:pt>
    <dgm:pt modelId="{797C478D-72F7-43D8-AF52-201E099DC3B9}" type="sibTrans" cxnId="{7B2E68BB-7A1F-4DA6-B525-74149EAC9CC8}">
      <dgm:prSet/>
      <dgm:spPr/>
      <dgm:t>
        <a:bodyPr/>
        <a:lstStyle/>
        <a:p>
          <a:endParaRPr lang="en-US"/>
        </a:p>
      </dgm:t>
    </dgm:pt>
    <dgm:pt modelId="{6C3338C0-3748-4F09-B6BD-DD49811D56A0}">
      <dgm:prSet custT="1"/>
      <dgm:spPr/>
      <dgm:t>
        <a:bodyPr/>
        <a:lstStyle/>
        <a:p>
          <a:r>
            <a:rPr lang="en-US" sz="3000" dirty="0">
              <a:latin typeface="Roboto" panose="02000000000000000000" pitchFamily="2" charset="0"/>
              <a:ea typeface="Roboto" panose="02000000000000000000" pitchFamily="2" charset="0"/>
              <a:cs typeface="Roboto" panose="02000000000000000000" pitchFamily="2" charset="0"/>
            </a:rPr>
            <a:t>Scarcity</a:t>
          </a:r>
        </a:p>
      </dgm:t>
    </dgm:pt>
    <dgm:pt modelId="{6ACD21D6-6A47-4965-8952-ED6EF4F2F8FD}" type="parTrans" cxnId="{842AE40C-B3AF-4542-86ED-FD9AB375B141}">
      <dgm:prSet/>
      <dgm:spPr/>
      <dgm:t>
        <a:bodyPr/>
        <a:lstStyle/>
        <a:p>
          <a:endParaRPr lang="en-US"/>
        </a:p>
      </dgm:t>
    </dgm:pt>
    <dgm:pt modelId="{78D5BCA7-32B5-4E21-83BA-2F6574221388}" type="sibTrans" cxnId="{842AE40C-B3AF-4542-86ED-FD9AB375B141}">
      <dgm:prSet/>
      <dgm:spPr/>
      <dgm:t>
        <a:bodyPr/>
        <a:lstStyle/>
        <a:p>
          <a:endParaRPr lang="en-US"/>
        </a:p>
      </dgm:t>
    </dgm:pt>
    <dgm:pt modelId="{04AB7A29-5FCD-46FF-BC97-CD21BCE79323}">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Desirable store of value</a:t>
          </a:r>
          <a:br>
            <a:rPr lang="en-US" sz="4300" dirty="0">
              <a:latin typeface="Roboto" panose="02000000000000000000" pitchFamily="2" charset="0"/>
              <a:ea typeface="Roboto" panose="02000000000000000000" pitchFamily="2" charset="0"/>
              <a:cs typeface="Roboto" panose="02000000000000000000" pitchFamily="2" charset="0"/>
            </a:rPr>
          </a:br>
          <a:endParaRPr lang="en-US" sz="4300" dirty="0">
            <a:latin typeface="Roboto" panose="02000000000000000000" pitchFamily="2" charset="0"/>
            <a:ea typeface="Roboto" panose="02000000000000000000" pitchFamily="2" charset="0"/>
            <a:cs typeface="Roboto" panose="02000000000000000000" pitchFamily="2" charset="0"/>
          </a:endParaRPr>
        </a:p>
      </dgm:t>
    </dgm:pt>
    <dgm:pt modelId="{6F48ED95-A46C-4412-9026-51937B2742FD}" type="parTrans" cxnId="{4391D7C0-9E41-4A9E-A0A7-F59BB9630C14}">
      <dgm:prSet/>
      <dgm:spPr/>
      <dgm:t>
        <a:bodyPr/>
        <a:lstStyle/>
        <a:p>
          <a:endParaRPr lang="en-US"/>
        </a:p>
      </dgm:t>
    </dgm:pt>
    <dgm:pt modelId="{3AE537CC-73A0-462F-AB17-63F94588BFCE}" type="sibTrans" cxnId="{4391D7C0-9E41-4A9E-A0A7-F59BB9630C14}">
      <dgm:prSet/>
      <dgm:spPr/>
      <dgm:t>
        <a:bodyPr/>
        <a:lstStyle/>
        <a:p>
          <a:endParaRPr lang="en-US"/>
        </a:p>
      </dgm:t>
    </dgm:pt>
    <dgm:pt modelId="{BF09A2A1-9C82-471A-931D-729B92EDB5CE}">
      <dgm:prSet custT="1"/>
      <dgm:spPr/>
      <dgm:t>
        <a:bodyPr/>
        <a:lstStyle/>
        <a:p>
          <a:r>
            <a:rPr lang="en-US" sz="2600" dirty="0">
              <a:latin typeface="Roboto" panose="02000000000000000000" pitchFamily="2" charset="0"/>
              <a:ea typeface="Roboto" panose="02000000000000000000" pitchFamily="2" charset="0"/>
              <a:cs typeface="Roboto" panose="02000000000000000000" pitchFamily="2" charset="0"/>
            </a:rPr>
            <a:t>Moat</a:t>
          </a:r>
        </a:p>
      </dgm:t>
    </dgm:pt>
    <dgm:pt modelId="{B83DE368-A7FD-4824-BBCB-E6AEB6B28F20}" type="parTrans" cxnId="{FB14ACF3-436F-4743-AEC3-28E52314A161}">
      <dgm:prSet/>
      <dgm:spPr/>
      <dgm:t>
        <a:bodyPr/>
        <a:lstStyle/>
        <a:p>
          <a:endParaRPr lang="en-US"/>
        </a:p>
      </dgm:t>
    </dgm:pt>
    <dgm:pt modelId="{AC4CC061-9C8D-4D75-8216-64DC9EA8E7F5}" type="sibTrans" cxnId="{FB14ACF3-436F-4743-AEC3-28E52314A161}">
      <dgm:prSet/>
      <dgm:spPr/>
      <dgm:t>
        <a:bodyPr/>
        <a:lstStyle/>
        <a:p>
          <a:endParaRPr lang="en-US"/>
        </a:p>
      </dgm:t>
    </dgm:pt>
    <dgm:pt modelId="{E3BF1973-ED25-4090-A693-AF4905C2A686}">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What is the utility?</a:t>
          </a:r>
        </a:p>
      </dgm:t>
    </dgm:pt>
    <dgm:pt modelId="{A85D7B8B-B5FA-4FAD-87DB-89BB837111BB}" type="parTrans" cxnId="{6521EF75-F9BD-41FE-9722-56956E2A2DAE}">
      <dgm:prSet/>
      <dgm:spPr/>
      <dgm:t>
        <a:bodyPr/>
        <a:lstStyle/>
        <a:p>
          <a:endParaRPr lang="en-US"/>
        </a:p>
      </dgm:t>
    </dgm:pt>
    <dgm:pt modelId="{8725E9B8-A11A-4D74-879E-CEA3BDCD280E}" type="sibTrans" cxnId="{6521EF75-F9BD-41FE-9722-56956E2A2DAE}">
      <dgm:prSet/>
      <dgm:spPr/>
      <dgm:t>
        <a:bodyPr/>
        <a:lstStyle/>
        <a:p>
          <a:endParaRPr lang="en-US"/>
        </a:p>
      </dgm:t>
    </dgm:pt>
    <dgm:pt modelId="{472EB8AD-845C-4117-8BE7-B741C49627AC}">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High switching costs</a:t>
          </a:r>
        </a:p>
      </dgm:t>
    </dgm:pt>
    <dgm:pt modelId="{5E916ECA-D95E-42FA-9561-AAC4A8939A8B}" type="parTrans" cxnId="{EE86CC2C-00FC-43AF-BA03-251DCEEB5400}">
      <dgm:prSet/>
      <dgm:spPr/>
      <dgm:t>
        <a:bodyPr/>
        <a:lstStyle/>
        <a:p>
          <a:endParaRPr lang="en-US"/>
        </a:p>
      </dgm:t>
    </dgm:pt>
    <dgm:pt modelId="{90110ABA-9AB7-48B5-B738-C8ACB5ED7A4F}" type="sibTrans" cxnId="{EE86CC2C-00FC-43AF-BA03-251DCEEB5400}">
      <dgm:prSet/>
      <dgm:spPr/>
      <dgm:t>
        <a:bodyPr/>
        <a:lstStyle/>
        <a:p>
          <a:endParaRPr lang="en-US"/>
        </a:p>
      </dgm:t>
    </dgm:pt>
    <dgm:pt modelId="{E26E4F9B-E8F6-4696-9A9F-CB980426149C}">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Yield</a:t>
          </a:r>
        </a:p>
      </dgm:t>
    </dgm:pt>
    <dgm:pt modelId="{3A125CC8-8B54-4312-8293-9FE41E3999F4}" type="parTrans" cxnId="{0682BCC2-5712-4891-8536-2785A29B7C83}">
      <dgm:prSet/>
      <dgm:spPr/>
      <dgm:t>
        <a:bodyPr/>
        <a:lstStyle/>
        <a:p>
          <a:endParaRPr lang="en-US"/>
        </a:p>
      </dgm:t>
    </dgm:pt>
    <dgm:pt modelId="{A1166BD3-A560-4673-A5E1-D8590092F09E}" type="sibTrans" cxnId="{0682BCC2-5712-4891-8536-2785A29B7C83}">
      <dgm:prSet/>
      <dgm:spPr/>
      <dgm:t>
        <a:bodyPr/>
        <a:lstStyle/>
        <a:p>
          <a:endParaRPr lang="en-US"/>
        </a:p>
      </dgm:t>
    </dgm:pt>
    <dgm:pt modelId="{7830B4ED-A091-497A-A8AB-AEA9358EC7F4}">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Investors, builders</a:t>
          </a:r>
        </a:p>
      </dgm:t>
    </dgm:pt>
    <dgm:pt modelId="{3272FE18-5A00-471D-954D-D98246838780}" type="parTrans" cxnId="{F72AF9B2-FA6A-49A3-8792-1CDE1C0DC114}">
      <dgm:prSet/>
      <dgm:spPr/>
      <dgm:t>
        <a:bodyPr/>
        <a:lstStyle/>
        <a:p>
          <a:endParaRPr lang="en-US"/>
        </a:p>
      </dgm:t>
    </dgm:pt>
    <dgm:pt modelId="{23C4738E-18B4-444F-BE82-D30A93673805}" type="sibTrans" cxnId="{F72AF9B2-FA6A-49A3-8792-1CDE1C0DC114}">
      <dgm:prSet/>
      <dgm:spPr/>
      <dgm:t>
        <a:bodyPr/>
        <a:lstStyle/>
        <a:p>
          <a:endParaRPr lang="en-US"/>
        </a:p>
      </dgm:t>
    </dgm:pt>
    <dgm:pt modelId="{848D8AB0-6977-4F42-86C2-F1F34F4922F7}">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Project design, “</a:t>
          </a:r>
          <a:r>
            <a:rPr lang="en-US" sz="2400" dirty="0" err="1">
              <a:latin typeface="Roboto" panose="02000000000000000000" pitchFamily="2" charset="0"/>
              <a:ea typeface="Roboto" panose="02000000000000000000" pitchFamily="2" charset="0"/>
              <a:cs typeface="Roboto" panose="02000000000000000000" pitchFamily="2" charset="0"/>
            </a:rPr>
            <a:t>tokenomics</a:t>
          </a:r>
          <a:r>
            <a:rPr lang="en-US" sz="2400" dirty="0">
              <a:latin typeface="Roboto" panose="02000000000000000000" pitchFamily="2" charset="0"/>
              <a:ea typeface="Roboto" panose="02000000000000000000" pitchFamily="2" charset="0"/>
              <a:cs typeface="Roboto" panose="02000000000000000000" pitchFamily="2" charset="0"/>
            </a:rPr>
            <a:t>”  </a:t>
          </a:r>
        </a:p>
      </dgm:t>
    </dgm:pt>
    <dgm:pt modelId="{8B5BFB6E-EAB0-4716-80F8-BE219506A8A4}" type="parTrans" cxnId="{7D07547B-3152-440E-ADF5-46D999A6ECB7}">
      <dgm:prSet/>
      <dgm:spPr/>
      <dgm:t>
        <a:bodyPr/>
        <a:lstStyle/>
        <a:p>
          <a:endParaRPr lang="en-US"/>
        </a:p>
      </dgm:t>
    </dgm:pt>
    <dgm:pt modelId="{17424A1D-95CD-4440-B723-F3DC9C234616}" type="sibTrans" cxnId="{7D07547B-3152-440E-ADF5-46D999A6ECB7}">
      <dgm:prSet/>
      <dgm:spPr/>
      <dgm:t>
        <a:bodyPr/>
        <a:lstStyle/>
        <a:p>
          <a:endParaRPr lang="en-US"/>
        </a:p>
      </dgm:t>
    </dgm:pt>
    <dgm:pt modelId="{2F43DEEA-9C00-FF4F-98B5-8AC40E022B94}" type="pres">
      <dgm:prSet presAssocID="{1490F88E-6996-49D3-A2CB-6BC63A4B563E}" presName="Name0" presStyleCnt="0">
        <dgm:presLayoutVars>
          <dgm:dir/>
          <dgm:animLvl val="lvl"/>
          <dgm:resizeHandles val="exact"/>
        </dgm:presLayoutVars>
      </dgm:prSet>
      <dgm:spPr/>
    </dgm:pt>
    <dgm:pt modelId="{E477F154-CFCF-4146-906B-A0BA053BA42C}" type="pres">
      <dgm:prSet presAssocID="{AA9A52F7-67D7-4454-8384-2FE5F6B902D6}" presName="composite" presStyleCnt="0"/>
      <dgm:spPr/>
    </dgm:pt>
    <dgm:pt modelId="{FF1B2491-F7D5-BB4F-A230-CD1896659D09}" type="pres">
      <dgm:prSet presAssocID="{AA9A52F7-67D7-4454-8384-2FE5F6B902D6}" presName="parTx" presStyleLbl="alignNode1" presStyleIdx="0" presStyleCnt="3">
        <dgm:presLayoutVars>
          <dgm:chMax val="0"/>
          <dgm:chPref val="0"/>
          <dgm:bulletEnabled val="1"/>
        </dgm:presLayoutVars>
      </dgm:prSet>
      <dgm:spPr/>
    </dgm:pt>
    <dgm:pt modelId="{63CA54E8-06F6-D245-B013-5F66AC69FF8A}" type="pres">
      <dgm:prSet presAssocID="{AA9A52F7-67D7-4454-8384-2FE5F6B902D6}" presName="desTx" presStyleLbl="alignAccFollowNode1" presStyleIdx="0" presStyleCnt="3">
        <dgm:presLayoutVars>
          <dgm:bulletEnabled val="1"/>
        </dgm:presLayoutVars>
      </dgm:prSet>
      <dgm:spPr/>
    </dgm:pt>
    <dgm:pt modelId="{ECF59E02-87CB-DE42-899A-96421858A829}" type="pres">
      <dgm:prSet presAssocID="{58F903D6-248D-4D89-BD79-F3AD4CFC09DC}" presName="space" presStyleCnt="0"/>
      <dgm:spPr/>
    </dgm:pt>
    <dgm:pt modelId="{4837B5AC-0ED1-554E-95A9-85CA7263BA9D}" type="pres">
      <dgm:prSet presAssocID="{6C3338C0-3748-4F09-B6BD-DD49811D56A0}" presName="composite" presStyleCnt="0"/>
      <dgm:spPr/>
    </dgm:pt>
    <dgm:pt modelId="{1F5C5BFA-ABA8-AC4C-A0A7-362DE90398CB}" type="pres">
      <dgm:prSet presAssocID="{6C3338C0-3748-4F09-B6BD-DD49811D56A0}" presName="parTx" presStyleLbl="alignNode1" presStyleIdx="1" presStyleCnt="3">
        <dgm:presLayoutVars>
          <dgm:chMax val="0"/>
          <dgm:chPref val="0"/>
          <dgm:bulletEnabled val="1"/>
        </dgm:presLayoutVars>
      </dgm:prSet>
      <dgm:spPr/>
    </dgm:pt>
    <dgm:pt modelId="{34038C1B-9E7C-1C44-9BAA-1CF9993DB500}" type="pres">
      <dgm:prSet presAssocID="{6C3338C0-3748-4F09-B6BD-DD49811D56A0}" presName="desTx" presStyleLbl="alignAccFollowNode1" presStyleIdx="1" presStyleCnt="3">
        <dgm:presLayoutVars>
          <dgm:bulletEnabled val="1"/>
        </dgm:presLayoutVars>
      </dgm:prSet>
      <dgm:spPr/>
    </dgm:pt>
    <dgm:pt modelId="{A3769BAF-23EB-8E43-9147-A0AB4BD71D55}" type="pres">
      <dgm:prSet presAssocID="{78D5BCA7-32B5-4E21-83BA-2F6574221388}" presName="space" presStyleCnt="0"/>
      <dgm:spPr/>
    </dgm:pt>
    <dgm:pt modelId="{A8699C0F-8147-C143-A372-60F293EE903B}" type="pres">
      <dgm:prSet presAssocID="{BF09A2A1-9C82-471A-931D-729B92EDB5CE}" presName="composite" presStyleCnt="0"/>
      <dgm:spPr/>
    </dgm:pt>
    <dgm:pt modelId="{3F63C72A-F8CE-154D-A5E5-4160D5CB078B}" type="pres">
      <dgm:prSet presAssocID="{BF09A2A1-9C82-471A-931D-729B92EDB5CE}" presName="parTx" presStyleLbl="alignNode1" presStyleIdx="2" presStyleCnt="3">
        <dgm:presLayoutVars>
          <dgm:chMax val="0"/>
          <dgm:chPref val="0"/>
          <dgm:bulletEnabled val="1"/>
        </dgm:presLayoutVars>
      </dgm:prSet>
      <dgm:spPr/>
    </dgm:pt>
    <dgm:pt modelId="{726869DA-E5CB-6A4A-8D80-84FB796D1355}" type="pres">
      <dgm:prSet presAssocID="{BF09A2A1-9C82-471A-931D-729B92EDB5CE}" presName="desTx" presStyleLbl="alignAccFollowNode1" presStyleIdx="2" presStyleCnt="3">
        <dgm:presLayoutVars>
          <dgm:bulletEnabled val="1"/>
        </dgm:presLayoutVars>
      </dgm:prSet>
      <dgm:spPr/>
    </dgm:pt>
  </dgm:ptLst>
  <dgm:cxnLst>
    <dgm:cxn modelId="{842AE40C-B3AF-4542-86ED-FD9AB375B141}" srcId="{1490F88E-6996-49D3-A2CB-6BC63A4B563E}" destId="{6C3338C0-3748-4F09-B6BD-DD49811D56A0}" srcOrd="1" destOrd="0" parTransId="{6ACD21D6-6A47-4965-8952-ED6EF4F2F8FD}" sibTransId="{78D5BCA7-32B5-4E21-83BA-2F6574221388}"/>
    <dgm:cxn modelId="{73EFD717-9996-430C-8B8C-5017689C019F}" type="presOf" srcId="{E26E4F9B-E8F6-4696-9A9F-CB980426149C}" destId="{726869DA-E5CB-6A4A-8D80-84FB796D1355}" srcOrd="0" destOrd="2" presId="urn:microsoft.com/office/officeart/2005/8/layout/hList1"/>
    <dgm:cxn modelId="{ABD18E20-20EC-465B-8E56-06DDEE4AD435}" type="presOf" srcId="{7830B4ED-A091-497A-A8AB-AEA9358EC7F4}" destId="{63CA54E8-06F6-D245-B013-5F66AC69FF8A}" srcOrd="0" destOrd="1" presId="urn:microsoft.com/office/officeart/2005/8/layout/hList1"/>
    <dgm:cxn modelId="{EE86CC2C-00FC-43AF-BA03-251DCEEB5400}" srcId="{BF09A2A1-9C82-471A-931D-729B92EDB5CE}" destId="{472EB8AD-845C-4117-8BE7-B741C49627AC}" srcOrd="1" destOrd="0" parTransId="{5E916ECA-D95E-42FA-9561-AAC4A8939A8B}" sibTransId="{90110ABA-9AB7-48B5-B738-C8ACB5ED7A4F}"/>
    <dgm:cxn modelId="{F37ED25E-441E-D143-95B3-CE4AF9277750}" type="presOf" srcId="{6C3338C0-3748-4F09-B6BD-DD49811D56A0}" destId="{1F5C5BFA-ABA8-AC4C-A0A7-362DE90398CB}" srcOrd="0" destOrd="0" presId="urn:microsoft.com/office/officeart/2005/8/layout/hList1"/>
    <dgm:cxn modelId="{B3250D6E-CFAC-9C4F-8385-74FA21919DCE}" type="presOf" srcId="{1490F88E-6996-49D3-A2CB-6BC63A4B563E}" destId="{2F43DEEA-9C00-FF4F-98B5-8AC40E022B94}" srcOrd="0" destOrd="0" presId="urn:microsoft.com/office/officeart/2005/8/layout/hList1"/>
    <dgm:cxn modelId="{6521EF75-F9BD-41FE-9722-56956E2A2DAE}" srcId="{BF09A2A1-9C82-471A-931D-729B92EDB5CE}" destId="{E3BF1973-ED25-4090-A693-AF4905C2A686}" srcOrd="0" destOrd="0" parTransId="{A85D7B8B-B5FA-4FAD-87DB-89BB837111BB}" sibTransId="{8725E9B8-A11A-4D74-879E-CEA3BDCD280E}"/>
    <dgm:cxn modelId="{7D07547B-3152-440E-ADF5-46D999A6ECB7}" srcId="{AA9A52F7-67D7-4454-8384-2FE5F6B902D6}" destId="{848D8AB0-6977-4F42-86C2-F1F34F4922F7}" srcOrd="2" destOrd="0" parTransId="{8B5BFB6E-EAB0-4716-80F8-BE219506A8A4}" sibTransId="{17424A1D-95CD-4440-B723-F3DC9C234616}"/>
    <dgm:cxn modelId="{4C47FE7E-764E-4BDC-A708-91D42F65E1E6}" type="presOf" srcId="{848D8AB0-6977-4F42-86C2-F1F34F4922F7}" destId="{63CA54E8-06F6-D245-B013-5F66AC69FF8A}" srcOrd="0" destOrd="2" presId="urn:microsoft.com/office/officeart/2005/8/layout/hList1"/>
    <dgm:cxn modelId="{2577BB87-ABF4-4846-BA0D-6ECA679F59A0}" type="presOf" srcId="{E3BF1973-ED25-4090-A693-AF4905C2A686}" destId="{726869DA-E5CB-6A4A-8D80-84FB796D1355}" srcOrd="0" destOrd="0" presId="urn:microsoft.com/office/officeart/2005/8/layout/hList1"/>
    <dgm:cxn modelId="{1C4A9E8D-C7FB-4AFA-B724-E512526AD75C}" type="presOf" srcId="{472EB8AD-845C-4117-8BE7-B741C49627AC}" destId="{726869DA-E5CB-6A4A-8D80-84FB796D1355}" srcOrd="0" destOrd="1" presId="urn:microsoft.com/office/officeart/2005/8/layout/hList1"/>
    <dgm:cxn modelId="{55E0C1A4-906F-4648-B610-61C2AE2E85B4}" type="presOf" srcId="{04AB7A29-5FCD-46FF-BC97-CD21BCE79323}" destId="{34038C1B-9E7C-1C44-9BAA-1CF9993DB500}" srcOrd="0" destOrd="0" presId="urn:microsoft.com/office/officeart/2005/8/layout/hList1"/>
    <dgm:cxn modelId="{75694CAB-164C-294B-90D8-FEE253273E04}" type="presOf" srcId="{BF09A2A1-9C82-471A-931D-729B92EDB5CE}" destId="{3F63C72A-F8CE-154D-A5E5-4160D5CB078B}" srcOrd="0" destOrd="0" presId="urn:microsoft.com/office/officeart/2005/8/layout/hList1"/>
    <dgm:cxn modelId="{F72AF9B2-FA6A-49A3-8792-1CDE1C0DC114}" srcId="{AA9A52F7-67D7-4454-8384-2FE5F6B902D6}" destId="{7830B4ED-A091-497A-A8AB-AEA9358EC7F4}" srcOrd="1" destOrd="0" parTransId="{3272FE18-5A00-471D-954D-D98246838780}" sibTransId="{23C4738E-18B4-444F-BE82-D30A93673805}"/>
    <dgm:cxn modelId="{7B2E68BB-7A1F-4DA6-B525-74149EAC9CC8}" srcId="{AA9A52F7-67D7-4454-8384-2FE5F6B902D6}" destId="{12EAC02F-1DD0-4D37-8A9F-0FF6B934A432}" srcOrd="0" destOrd="0" parTransId="{9B624F0B-33CF-46BA-8016-5DD3405E233F}" sibTransId="{797C478D-72F7-43D8-AF52-201E099DC3B9}"/>
    <dgm:cxn modelId="{4391D7C0-9E41-4A9E-A0A7-F59BB9630C14}" srcId="{6C3338C0-3748-4F09-B6BD-DD49811D56A0}" destId="{04AB7A29-5FCD-46FF-BC97-CD21BCE79323}" srcOrd="0" destOrd="0" parTransId="{6F48ED95-A46C-4412-9026-51937B2742FD}" sibTransId="{3AE537CC-73A0-462F-AB17-63F94588BFCE}"/>
    <dgm:cxn modelId="{0682BCC2-5712-4891-8536-2785A29B7C83}" srcId="{BF09A2A1-9C82-471A-931D-729B92EDB5CE}" destId="{E26E4F9B-E8F6-4696-9A9F-CB980426149C}" srcOrd="2" destOrd="0" parTransId="{3A125CC8-8B54-4312-8293-9FE41E3999F4}" sibTransId="{A1166BD3-A560-4673-A5E1-D8590092F09E}"/>
    <dgm:cxn modelId="{026D47C8-D2D6-9C4A-85AA-1D4CB59B0181}" type="presOf" srcId="{AA9A52F7-67D7-4454-8384-2FE5F6B902D6}" destId="{FF1B2491-F7D5-BB4F-A230-CD1896659D09}" srcOrd="0" destOrd="0" presId="urn:microsoft.com/office/officeart/2005/8/layout/hList1"/>
    <dgm:cxn modelId="{D43873EE-C0C5-436D-9F0D-4C467393ADE4}" srcId="{1490F88E-6996-49D3-A2CB-6BC63A4B563E}" destId="{AA9A52F7-67D7-4454-8384-2FE5F6B902D6}" srcOrd="0" destOrd="0" parTransId="{5214BFB4-4FE7-4FD9-BD7A-831C8C152AB6}" sibTransId="{58F903D6-248D-4D89-BD79-F3AD4CFC09DC}"/>
    <dgm:cxn modelId="{FB14ACF3-436F-4743-AEC3-28E52314A161}" srcId="{1490F88E-6996-49D3-A2CB-6BC63A4B563E}" destId="{BF09A2A1-9C82-471A-931D-729B92EDB5CE}" srcOrd="2" destOrd="0" parTransId="{B83DE368-A7FD-4824-BBCB-E6AEB6B28F20}" sibTransId="{AC4CC061-9C8D-4D75-8216-64DC9EA8E7F5}"/>
    <dgm:cxn modelId="{884CC9FE-1A77-C04D-AB04-DADFE0235A57}" type="presOf" srcId="{12EAC02F-1DD0-4D37-8A9F-0FF6B934A432}" destId="{63CA54E8-06F6-D245-B013-5F66AC69FF8A}" srcOrd="0" destOrd="0" presId="urn:microsoft.com/office/officeart/2005/8/layout/hList1"/>
    <dgm:cxn modelId="{DBDC6D10-9550-EC47-8238-D36424175ADF}" type="presParOf" srcId="{2F43DEEA-9C00-FF4F-98B5-8AC40E022B94}" destId="{E477F154-CFCF-4146-906B-A0BA053BA42C}" srcOrd="0" destOrd="0" presId="urn:microsoft.com/office/officeart/2005/8/layout/hList1"/>
    <dgm:cxn modelId="{42368D2E-A224-624A-B6CA-17043E210045}" type="presParOf" srcId="{E477F154-CFCF-4146-906B-A0BA053BA42C}" destId="{FF1B2491-F7D5-BB4F-A230-CD1896659D09}" srcOrd="0" destOrd="0" presId="urn:microsoft.com/office/officeart/2005/8/layout/hList1"/>
    <dgm:cxn modelId="{4B4AC1F6-6C7C-DB43-A0A6-7FFFB14A2E8C}" type="presParOf" srcId="{E477F154-CFCF-4146-906B-A0BA053BA42C}" destId="{63CA54E8-06F6-D245-B013-5F66AC69FF8A}" srcOrd="1" destOrd="0" presId="urn:microsoft.com/office/officeart/2005/8/layout/hList1"/>
    <dgm:cxn modelId="{8D373B64-3ABA-D44E-8331-36520794F018}" type="presParOf" srcId="{2F43DEEA-9C00-FF4F-98B5-8AC40E022B94}" destId="{ECF59E02-87CB-DE42-899A-96421858A829}" srcOrd="1" destOrd="0" presId="urn:microsoft.com/office/officeart/2005/8/layout/hList1"/>
    <dgm:cxn modelId="{406372FD-29BE-8846-9E38-E97EF12BD717}" type="presParOf" srcId="{2F43DEEA-9C00-FF4F-98B5-8AC40E022B94}" destId="{4837B5AC-0ED1-554E-95A9-85CA7263BA9D}" srcOrd="2" destOrd="0" presId="urn:microsoft.com/office/officeart/2005/8/layout/hList1"/>
    <dgm:cxn modelId="{0B1AAB94-0C6C-EA4B-8088-7993320307D4}" type="presParOf" srcId="{4837B5AC-0ED1-554E-95A9-85CA7263BA9D}" destId="{1F5C5BFA-ABA8-AC4C-A0A7-362DE90398CB}" srcOrd="0" destOrd="0" presId="urn:microsoft.com/office/officeart/2005/8/layout/hList1"/>
    <dgm:cxn modelId="{103A8E1C-C155-F345-9FA0-A209E4CA4B35}" type="presParOf" srcId="{4837B5AC-0ED1-554E-95A9-85CA7263BA9D}" destId="{34038C1B-9E7C-1C44-9BAA-1CF9993DB500}" srcOrd="1" destOrd="0" presId="urn:microsoft.com/office/officeart/2005/8/layout/hList1"/>
    <dgm:cxn modelId="{6F50AED0-185B-D04B-B6FD-9C76CA558EBF}" type="presParOf" srcId="{2F43DEEA-9C00-FF4F-98B5-8AC40E022B94}" destId="{A3769BAF-23EB-8E43-9147-A0AB4BD71D55}" srcOrd="3" destOrd="0" presId="urn:microsoft.com/office/officeart/2005/8/layout/hList1"/>
    <dgm:cxn modelId="{D630DB75-D095-B047-8FFA-C8D3408D8C20}" type="presParOf" srcId="{2F43DEEA-9C00-FF4F-98B5-8AC40E022B94}" destId="{A8699C0F-8147-C143-A372-60F293EE903B}" srcOrd="4" destOrd="0" presId="urn:microsoft.com/office/officeart/2005/8/layout/hList1"/>
    <dgm:cxn modelId="{3B43CBB9-C8EF-1E46-B6ED-216E039DD487}" type="presParOf" srcId="{A8699C0F-8147-C143-A372-60F293EE903B}" destId="{3F63C72A-F8CE-154D-A5E5-4160D5CB078B}" srcOrd="0" destOrd="0" presId="urn:microsoft.com/office/officeart/2005/8/layout/hList1"/>
    <dgm:cxn modelId="{CB9ACF5F-7260-1540-A0B0-CF399DE67C94}" type="presParOf" srcId="{A8699C0F-8147-C143-A372-60F293EE903B}" destId="{726869DA-E5CB-6A4A-8D80-84FB796D13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0F88E-6996-49D3-A2CB-6BC63A4B563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A9A52F7-67D7-4454-8384-2FE5F6B902D6}">
      <dgm:prSet custT="1"/>
      <dgm:spPr/>
      <dgm:t>
        <a:bodyPr/>
        <a:lstStyle/>
        <a:p>
          <a:r>
            <a:rPr lang="en-US" sz="3600" dirty="0">
              <a:latin typeface="Roboto" panose="02000000000000000000" pitchFamily="2" charset="0"/>
              <a:ea typeface="Roboto" panose="02000000000000000000" pitchFamily="2" charset="0"/>
              <a:cs typeface="Roboto" panose="02000000000000000000" pitchFamily="2" charset="0"/>
            </a:rPr>
            <a:t>Patience</a:t>
          </a:r>
        </a:p>
      </dgm:t>
    </dgm:pt>
    <dgm:pt modelId="{5214BFB4-4FE7-4FD9-BD7A-831C8C152AB6}" type="parTrans" cxnId="{D43873EE-C0C5-436D-9F0D-4C467393ADE4}">
      <dgm:prSet/>
      <dgm:spPr/>
      <dgm:t>
        <a:bodyPr/>
        <a:lstStyle/>
        <a:p>
          <a:endParaRPr lang="en-US"/>
        </a:p>
      </dgm:t>
    </dgm:pt>
    <dgm:pt modelId="{58F903D6-248D-4D89-BD79-F3AD4CFC09DC}" type="sibTrans" cxnId="{D43873EE-C0C5-436D-9F0D-4C467393ADE4}">
      <dgm:prSet/>
      <dgm:spPr/>
      <dgm:t>
        <a:bodyPr/>
        <a:lstStyle/>
        <a:p>
          <a:endParaRPr lang="en-US"/>
        </a:p>
      </dgm:t>
    </dgm:pt>
    <dgm:pt modelId="{12EAC02F-1DD0-4D37-8A9F-0FF6B934A432}">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Have a strategy, principles </a:t>
          </a:r>
        </a:p>
      </dgm:t>
    </dgm:pt>
    <dgm:pt modelId="{9B624F0B-33CF-46BA-8016-5DD3405E233F}" type="parTrans" cxnId="{7B2E68BB-7A1F-4DA6-B525-74149EAC9CC8}">
      <dgm:prSet/>
      <dgm:spPr/>
      <dgm:t>
        <a:bodyPr/>
        <a:lstStyle/>
        <a:p>
          <a:endParaRPr lang="en-US"/>
        </a:p>
      </dgm:t>
    </dgm:pt>
    <dgm:pt modelId="{797C478D-72F7-43D8-AF52-201E099DC3B9}" type="sibTrans" cxnId="{7B2E68BB-7A1F-4DA6-B525-74149EAC9CC8}">
      <dgm:prSet/>
      <dgm:spPr/>
      <dgm:t>
        <a:bodyPr/>
        <a:lstStyle/>
        <a:p>
          <a:endParaRPr lang="en-US"/>
        </a:p>
      </dgm:t>
    </dgm:pt>
    <dgm:pt modelId="{6C3338C0-3748-4F09-B6BD-DD49811D56A0}">
      <dgm:prSet custT="1"/>
      <dgm:spPr/>
      <dgm:t>
        <a:bodyPr/>
        <a:lstStyle/>
        <a:p>
          <a:r>
            <a:rPr lang="en-US" sz="3600" dirty="0">
              <a:latin typeface="Roboto" panose="02000000000000000000" pitchFamily="2" charset="0"/>
              <a:ea typeface="Roboto" panose="02000000000000000000" pitchFamily="2" charset="0"/>
              <a:cs typeface="Roboto" panose="02000000000000000000" pitchFamily="2" charset="0"/>
            </a:rPr>
            <a:t>History</a:t>
          </a:r>
        </a:p>
      </dgm:t>
    </dgm:pt>
    <dgm:pt modelId="{6ACD21D6-6A47-4965-8952-ED6EF4F2F8FD}" type="parTrans" cxnId="{842AE40C-B3AF-4542-86ED-FD9AB375B141}">
      <dgm:prSet/>
      <dgm:spPr/>
      <dgm:t>
        <a:bodyPr/>
        <a:lstStyle/>
        <a:p>
          <a:endParaRPr lang="en-US"/>
        </a:p>
      </dgm:t>
    </dgm:pt>
    <dgm:pt modelId="{78D5BCA7-32B5-4E21-83BA-2F6574221388}" type="sibTrans" cxnId="{842AE40C-B3AF-4542-86ED-FD9AB375B141}">
      <dgm:prSet/>
      <dgm:spPr/>
      <dgm:t>
        <a:bodyPr/>
        <a:lstStyle/>
        <a:p>
          <a:endParaRPr lang="en-US"/>
        </a:p>
      </dgm:t>
    </dgm:pt>
    <dgm:pt modelId="{04AB7A29-5FCD-46FF-BC97-CD21BCE79323}">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Precedent, my experience</a:t>
          </a:r>
        </a:p>
      </dgm:t>
    </dgm:pt>
    <dgm:pt modelId="{6F48ED95-A46C-4412-9026-51937B2742FD}" type="parTrans" cxnId="{4391D7C0-9E41-4A9E-A0A7-F59BB9630C14}">
      <dgm:prSet/>
      <dgm:spPr/>
      <dgm:t>
        <a:bodyPr/>
        <a:lstStyle/>
        <a:p>
          <a:endParaRPr lang="en-US"/>
        </a:p>
      </dgm:t>
    </dgm:pt>
    <dgm:pt modelId="{3AE537CC-73A0-462F-AB17-63F94588BFCE}" type="sibTrans" cxnId="{4391D7C0-9E41-4A9E-A0A7-F59BB9630C14}">
      <dgm:prSet/>
      <dgm:spPr/>
      <dgm:t>
        <a:bodyPr/>
        <a:lstStyle/>
        <a:p>
          <a:endParaRPr lang="en-US"/>
        </a:p>
      </dgm:t>
    </dgm:pt>
    <dgm:pt modelId="{98FF3802-C38A-403A-8FC1-C2B548DE7EC0}">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Volatility – 2017, 2020</a:t>
          </a:r>
        </a:p>
      </dgm:t>
    </dgm:pt>
    <dgm:pt modelId="{8B551215-E5B8-40DA-BA22-922739B9BE2D}" type="parTrans" cxnId="{B086AAD7-3E28-4D9C-805B-0D5476C6B047}">
      <dgm:prSet/>
      <dgm:spPr/>
      <dgm:t>
        <a:bodyPr/>
        <a:lstStyle/>
        <a:p>
          <a:endParaRPr lang="en-US"/>
        </a:p>
      </dgm:t>
    </dgm:pt>
    <dgm:pt modelId="{E8FCBC0C-4674-4A74-A090-384D2605D31B}" type="sibTrans" cxnId="{B086AAD7-3E28-4D9C-805B-0D5476C6B047}">
      <dgm:prSet/>
      <dgm:spPr/>
      <dgm:t>
        <a:bodyPr/>
        <a:lstStyle/>
        <a:p>
          <a:endParaRPr lang="en-US"/>
        </a:p>
      </dgm:t>
    </dgm:pt>
    <dgm:pt modelId="{B6D62883-E9C0-44B3-BB06-8C28808CC37B}">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Quality companies still exist </a:t>
          </a:r>
        </a:p>
      </dgm:t>
    </dgm:pt>
    <dgm:pt modelId="{8D711FE8-8C77-4B25-A309-E95CAC90C3E6}" type="parTrans" cxnId="{7DB0D1EB-7338-4737-85F3-3EF667018779}">
      <dgm:prSet/>
      <dgm:spPr/>
      <dgm:t>
        <a:bodyPr/>
        <a:lstStyle/>
        <a:p>
          <a:endParaRPr lang="en-US"/>
        </a:p>
      </dgm:t>
    </dgm:pt>
    <dgm:pt modelId="{73BAA41B-9CC4-47F2-8E08-BA3FAAB8AA76}" type="sibTrans" cxnId="{7DB0D1EB-7338-4737-85F3-3EF667018779}">
      <dgm:prSet/>
      <dgm:spPr/>
      <dgm:t>
        <a:bodyPr/>
        <a:lstStyle/>
        <a:p>
          <a:endParaRPr lang="en-US"/>
        </a:p>
      </dgm:t>
    </dgm:pt>
    <dgm:pt modelId="{0CA51E13-42DB-4C7D-9A2E-F250CF5FA84D}">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Valuation</a:t>
          </a:r>
        </a:p>
      </dgm:t>
    </dgm:pt>
    <dgm:pt modelId="{7B8EA2C7-3B2B-4D65-B8D7-8D2AD8C02479}" type="parTrans" cxnId="{7DC5BEA6-786B-4562-8023-4023823059A7}">
      <dgm:prSet/>
      <dgm:spPr/>
      <dgm:t>
        <a:bodyPr/>
        <a:lstStyle/>
        <a:p>
          <a:endParaRPr lang="en-US"/>
        </a:p>
      </dgm:t>
    </dgm:pt>
    <dgm:pt modelId="{BD42DD6F-4898-45B5-8F3D-468E26B062EE}" type="sibTrans" cxnId="{7DC5BEA6-786B-4562-8023-4023823059A7}">
      <dgm:prSet/>
      <dgm:spPr/>
      <dgm:t>
        <a:bodyPr/>
        <a:lstStyle/>
        <a:p>
          <a:endParaRPr lang="en-US"/>
        </a:p>
      </dgm:t>
    </dgm:pt>
    <dgm:pt modelId="{580640C0-C926-486A-AC41-3D1362E7A480}">
      <dgm:prSet custT="1"/>
      <dgm:spPr/>
      <dgm:t>
        <a:bodyPr/>
        <a:lstStyle/>
        <a:p>
          <a:r>
            <a:rPr lang="en-US" sz="2800" dirty="0">
              <a:latin typeface="Roboto" panose="02000000000000000000" pitchFamily="2" charset="0"/>
              <a:ea typeface="Roboto" panose="02000000000000000000" pitchFamily="2" charset="0"/>
            </a:rPr>
            <a:t>“Risk off” periods amplify fundamentals </a:t>
          </a:r>
          <a:br>
            <a:rPr lang="en-US" sz="2800" dirty="0"/>
          </a:br>
          <a:endParaRPr lang="en-US" sz="3200" dirty="0">
            <a:latin typeface="Roboto" panose="02000000000000000000" pitchFamily="2" charset="0"/>
            <a:ea typeface="Roboto" panose="02000000000000000000" pitchFamily="2" charset="0"/>
            <a:cs typeface="Roboto" panose="02000000000000000000" pitchFamily="2" charset="0"/>
          </a:endParaRPr>
        </a:p>
      </dgm:t>
    </dgm:pt>
    <dgm:pt modelId="{C1AF4CE8-CC5B-4BE9-8130-B072757DD0A7}" type="parTrans" cxnId="{1EAAC2B0-315A-4DE3-9849-70D143CED583}">
      <dgm:prSet/>
      <dgm:spPr/>
      <dgm:t>
        <a:bodyPr/>
        <a:lstStyle/>
        <a:p>
          <a:endParaRPr lang="en-US"/>
        </a:p>
      </dgm:t>
    </dgm:pt>
    <dgm:pt modelId="{B186AFFD-0E79-4091-8CFE-A16BD2CEC9EF}" type="sibTrans" cxnId="{1EAAC2B0-315A-4DE3-9849-70D143CED583}">
      <dgm:prSet/>
      <dgm:spPr/>
      <dgm:t>
        <a:bodyPr/>
        <a:lstStyle/>
        <a:p>
          <a:endParaRPr lang="en-US"/>
        </a:p>
      </dgm:t>
    </dgm:pt>
    <dgm:pt modelId="{2F43DEEA-9C00-FF4F-98B5-8AC40E022B94}" type="pres">
      <dgm:prSet presAssocID="{1490F88E-6996-49D3-A2CB-6BC63A4B563E}" presName="Name0" presStyleCnt="0">
        <dgm:presLayoutVars>
          <dgm:dir/>
          <dgm:animLvl val="lvl"/>
          <dgm:resizeHandles val="exact"/>
        </dgm:presLayoutVars>
      </dgm:prSet>
      <dgm:spPr/>
    </dgm:pt>
    <dgm:pt modelId="{E477F154-CFCF-4146-906B-A0BA053BA42C}" type="pres">
      <dgm:prSet presAssocID="{AA9A52F7-67D7-4454-8384-2FE5F6B902D6}" presName="composite" presStyleCnt="0"/>
      <dgm:spPr/>
    </dgm:pt>
    <dgm:pt modelId="{FF1B2491-F7D5-BB4F-A230-CD1896659D09}" type="pres">
      <dgm:prSet presAssocID="{AA9A52F7-67D7-4454-8384-2FE5F6B902D6}" presName="parTx" presStyleLbl="alignNode1" presStyleIdx="0" presStyleCnt="2">
        <dgm:presLayoutVars>
          <dgm:chMax val="0"/>
          <dgm:chPref val="0"/>
          <dgm:bulletEnabled val="1"/>
        </dgm:presLayoutVars>
      </dgm:prSet>
      <dgm:spPr/>
    </dgm:pt>
    <dgm:pt modelId="{63CA54E8-06F6-D245-B013-5F66AC69FF8A}" type="pres">
      <dgm:prSet presAssocID="{AA9A52F7-67D7-4454-8384-2FE5F6B902D6}" presName="desTx" presStyleLbl="alignAccFollowNode1" presStyleIdx="0" presStyleCnt="2">
        <dgm:presLayoutVars>
          <dgm:bulletEnabled val="1"/>
        </dgm:presLayoutVars>
      </dgm:prSet>
      <dgm:spPr/>
    </dgm:pt>
    <dgm:pt modelId="{ECF59E02-87CB-DE42-899A-96421858A829}" type="pres">
      <dgm:prSet presAssocID="{58F903D6-248D-4D89-BD79-F3AD4CFC09DC}" presName="space" presStyleCnt="0"/>
      <dgm:spPr/>
    </dgm:pt>
    <dgm:pt modelId="{4837B5AC-0ED1-554E-95A9-85CA7263BA9D}" type="pres">
      <dgm:prSet presAssocID="{6C3338C0-3748-4F09-B6BD-DD49811D56A0}" presName="composite" presStyleCnt="0"/>
      <dgm:spPr/>
    </dgm:pt>
    <dgm:pt modelId="{1F5C5BFA-ABA8-AC4C-A0A7-362DE90398CB}" type="pres">
      <dgm:prSet presAssocID="{6C3338C0-3748-4F09-B6BD-DD49811D56A0}" presName="parTx" presStyleLbl="alignNode1" presStyleIdx="1" presStyleCnt="2">
        <dgm:presLayoutVars>
          <dgm:chMax val="0"/>
          <dgm:chPref val="0"/>
          <dgm:bulletEnabled val="1"/>
        </dgm:presLayoutVars>
      </dgm:prSet>
      <dgm:spPr/>
    </dgm:pt>
    <dgm:pt modelId="{34038C1B-9E7C-1C44-9BAA-1CF9993DB500}" type="pres">
      <dgm:prSet presAssocID="{6C3338C0-3748-4F09-B6BD-DD49811D56A0}" presName="desTx" presStyleLbl="alignAccFollowNode1" presStyleIdx="1" presStyleCnt="2">
        <dgm:presLayoutVars>
          <dgm:bulletEnabled val="1"/>
        </dgm:presLayoutVars>
      </dgm:prSet>
      <dgm:spPr/>
    </dgm:pt>
  </dgm:ptLst>
  <dgm:cxnLst>
    <dgm:cxn modelId="{842AE40C-B3AF-4542-86ED-FD9AB375B141}" srcId="{1490F88E-6996-49D3-A2CB-6BC63A4B563E}" destId="{6C3338C0-3748-4F09-B6BD-DD49811D56A0}" srcOrd="1" destOrd="0" parTransId="{6ACD21D6-6A47-4965-8952-ED6EF4F2F8FD}" sibTransId="{78D5BCA7-32B5-4E21-83BA-2F6574221388}"/>
    <dgm:cxn modelId="{849ECD43-BA01-4A08-82D6-9360C018068F}" type="presOf" srcId="{98FF3802-C38A-403A-8FC1-C2B548DE7EC0}" destId="{34038C1B-9E7C-1C44-9BAA-1CF9993DB500}" srcOrd="0" destOrd="1" presId="urn:microsoft.com/office/officeart/2005/8/layout/hList1"/>
    <dgm:cxn modelId="{D76E3E5B-169D-46CB-AE11-8931926B4757}" type="presOf" srcId="{B6D62883-E9C0-44B3-BB06-8C28808CC37B}" destId="{63CA54E8-06F6-D245-B013-5F66AC69FF8A}" srcOrd="0" destOrd="2" presId="urn:microsoft.com/office/officeart/2005/8/layout/hList1"/>
    <dgm:cxn modelId="{F37ED25E-441E-D143-95B3-CE4AF9277750}" type="presOf" srcId="{6C3338C0-3748-4F09-B6BD-DD49811D56A0}" destId="{1F5C5BFA-ABA8-AC4C-A0A7-362DE90398CB}" srcOrd="0" destOrd="0" presId="urn:microsoft.com/office/officeart/2005/8/layout/hList1"/>
    <dgm:cxn modelId="{B3250D6E-CFAC-9C4F-8385-74FA21919DCE}" type="presOf" srcId="{1490F88E-6996-49D3-A2CB-6BC63A4B563E}" destId="{2F43DEEA-9C00-FF4F-98B5-8AC40E022B94}" srcOrd="0" destOrd="0" presId="urn:microsoft.com/office/officeart/2005/8/layout/hList1"/>
    <dgm:cxn modelId="{55E0C1A4-906F-4648-B610-61C2AE2E85B4}" type="presOf" srcId="{04AB7A29-5FCD-46FF-BC97-CD21BCE79323}" destId="{34038C1B-9E7C-1C44-9BAA-1CF9993DB500}" srcOrd="0" destOrd="0" presId="urn:microsoft.com/office/officeart/2005/8/layout/hList1"/>
    <dgm:cxn modelId="{7DC5BEA6-786B-4562-8023-4023823059A7}" srcId="{AA9A52F7-67D7-4454-8384-2FE5F6B902D6}" destId="{0CA51E13-42DB-4C7D-9A2E-F250CF5FA84D}" srcOrd="1" destOrd="0" parTransId="{7B8EA2C7-3B2B-4D65-B8D7-8D2AD8C02479}" sibTransId="{BD42DD6F-4898-45B5-8F3D-468E26B062EE}"/>
    <dgm:cxn modelId="{6FD915B0-5EB4-4A0B-B693-EDC345DAD45D}" type="presOf" srcId="{580640C0-C926-486A-AC41-3D1362E7A480}" destId="{34038C1B-9E7C-1C44-9BAA-1CF9993DB500}" srcOrd="0" destOrd="2" presId="urn:microsoft.com/office/officeart/2005/8/layout/hList1"/>
    <dgm:cxn modelId="{1EAAC2B0-315A-4DE3-9849-70D143CED583}" srcId="{6C3338C0-3748-4F09-B6BD-DD49811D56A0}" destId="{580640C0-C926-486A-AC41-3D1362E7A480}" srcOrd="2" destOrd="0" parTransId="{C1AF4CE8-CC5B-4BE9-8130-B072757DD0A7}" sibTransId="{B186AFFD-0E79-4091-8CFE-A16BD2CEC9EF}"/>
    <dgm:cxn modelId="{7B2E68BB-7A1F-4DA6-B525-74149EAC9CC8}" srcId="{AA9A52F7-67D7-4454-8384-2FE5F6B902D6}" destId="{12EAC02F-1DD0-4D37-8A9F-0FF6B934A432}" srcOrd="0" destOrd="0" parTransId="{9B624F0B-33CF-46BA-8016-5DD3405E233F}" sibTransId="{797C478D-72F7-43D8-AF52-201E099DC3B9}"/>
    <dgm:cxn modelId="{4391D7C0-9E41-4A9E-A0A7-F59BB9630C14}" srcId="{6C3338C0-3748-4F09-B6BD-DD49811D56A0}" destId="{04AB7A29-5FCD-46FF-BC97-CD21BCE79323}" srcOrd="0" destOrd="0" parTransId="{6F48ED95-A46C-4412-9026-51937B2742FD}" sibTransId="{3AE537CC-73A0-462F-AB17-63F94588BFCE}"/>
    <dgm:cxn modelId="{026D47C8-D2D6-9C4A-85AA-1D4CB59B0181}" type="presOf" srcId="{AA9A52F7-67D7-4454-8384-2FE5F6B902D6}" destId="{FF1B2491-F7D5-BB4F-A230-CD1896659D09}" srcOrd="0" destOrd="0" presId="urn:microsoft.com/office/officeart/2005/8/layout/hList1"/>
    <dgm:cxn modelId="{B086AAD7-3E28-4D9C-805B-0D5476C6B047}" srcId="{6C3338C0-3748-4F09-B6BD-DD49811D56A0}" destId="{98FF3802-C38A-403A-8FC1-C2B548DE7EC0}" srcOrd="1" destOrd="0" parTransId="{8B551215-E5B8-40DA-BA22-922739B9BE2D}" sibTransId="{E8FCBC0C-4674-4A74-A090-384D2605D31B}"/>
    <dgm:cxn modelId="{7DB0D1EB-7338-4737-85F3-3EF667018779}" srcId="{AA9A52F7-67D7-4454-8384-2FE5F6B902D6}" destId="{B6D62883-E9C0-44B3-BB06-8C28808CC37B}" srcOrd="2" destOrd="0" parTransId="{8D711FE8-8C77-4B25-A309-E95CAC90C3E6}" sibTransId="{73BAA41B-9CC4-47F2-8E08-BA3FAAB8AA76}"/>
    <dgm:cxn modelId="{D43873EE-C0C5-436D-9F0D-4C467393ADE4}" srcId="{1490F88E-6996-49D3-A2CB-6BC63A4B563E}" destId="{AA9A52F7-67D7-4454-8384-2FE5F6B902D6}" srcOrd="0" destOrd="0" parTransId="{5214BFB4-4FE7-4FD9-BD7A-831C8C152AB6}" sibTransId="{58F903D6-248D-4D89-BD79-F3AD4CFC09DC}"/>
    <dgm:cxn modelId="{77C680FE-F98A-4C8D-85BC-876119DD0545}" type="presOf" srcId="{0CA51E13-42DB-4C7D-9A2E-F250CF5FA84D}" destId="{63CA54E8-06F6-D245-B013-5F66AC69FF8A}" srcOrd="0" destOrd="1" presId="urn:microsoft.com/office/officeart/2005/8/layout/hList1"/>
    <dgm:cxn modelId="{884CC9FE-1A77-C04D-AB04-DADFE0235A57}" type="presOf" srcId="{12EAC02F-1DD0-4D37-8A9F-0FF6B934A432}" destId="{63CA54E8-06F6-D245-B013-5F66AC69FF8A}" srcOrd="0" destOrd="0" presId="urn:microsoft.com/office/officeart/2005/8/layout/hList1"/>
    <dgm:cxn modelId="{DBDC6D10-9550-EC47-8238-D36424175ADF}" type="presParOf" srcId="{2F43DEEA-9C00-FF4F-98B5-8AC40E022B94}" destId="{E477F154-CFCF-4146-906B-A0BA053BA42C}" srcOrd="0" destOrd="0" presId="urn:microsoft.com/office/officeart/2005/8/layout/hList1"/>
    <dgm:cxn modelId="{42368D2E-A224-624A-B6CA-17043E210045}" type="presParOf" srcId="{E477F154-CFCF-4146-906B-A0BA053BA42C}" destId="{FF1B2491-F7D5-BB4F-A230-CD1896659D09}" srcOrd="0" destOrd="0" presId="urn:microsoft.com/office/officeart/2005/8/layout/hList1"/>
    <dgm:cxn modelId="{4B4AC1F6-6C7C-DB43-A0A6-7FFFB14A2E8C}" type="presParOf" srcId="{E477F154-CFCF-4146-906B-A0BA053BA42C}" destId="{63CA54E8-06F6-D245-B013-5F66AC69FF8A}" srcOrd="1" destOrd="0" presId="urn:microsoft.com/office/officeart/2005/8/layout/hList1"/>
    <dgm:cxn modelId="{8D373B64-3ABA-D44E-8331-36520794F018}" type="presParOf" srcId="{2F43DEEA-9C00-FF4F-98B5-8AC40E022B94}" destId="{ECF59E02-87CB-DE42-899A-96421858A829}" srcOrd="1" destOrd="0" presId="urn:microsoft.com/office/officeart/2005/8/layout/hList1"/>
    <dgm:cxn modelId="{406372FD-29BE-8846-9E38-E97EF12BD717}" type="presParOf" srcId="{2F43DEEA-9C00-FF4F-98B5-8AC40E022B94}" destId="{4837B5AC-0ED1-554E-95A9-85CA7263BA9D}" srcOrd="2" destOrd="0" presId="urn:microsoft.com/office/officeart/2005/8/layout/hList1"/>
    <dgm:cxn modelId="{0B1AAB94-0C6C-EA4B-8088-7993320307D4}" type="presParOf" srcId="{4837B5AC-0ED1-554E-95A9-85CA7263BA9D}" destId="{1F5C5BFA-ABA8-AC4C-A0A7-362DE90398CB}" srcOrd="0" destOrd="0" presId="urn:microsoft.com/office/officeart/2005/8/layout/hList1"/>
    <dgm:cxn modelId="{103A8E1C-C155-F345-9FA0-A209E4CA4B35}" type="presParOf" srcId="{4837B5AC-0ED1-554E-95A9-85CA7263BA9D}" destId="{34038C1B-9E7C-1C44-9BAA-1CF9993DB5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0F88E-6996-49D3-A2CB-6BC63A4B563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AA9A52F7-67D7-4454-8384-2FE5F6B902D6}">
      <dgm:prSet custT="1"/>
      <dgm:spPr/>
      <dgm:t>
        <a:bodyPr/>
        <a:lstStyle/>
        <a:p>
          <a:r>
            <a:rPr lang="en-US" sz="3600" dirty="0">
              <a:latin typeface="Roboto" panose="02000000000000000000" pitchFamily="2" charset="0"/>
              <a:ea typeface="Roboto" panose="02000000000000000000" pitchFamily="2" charset="0"/>
              <a:cs typeface="Roboto" panose="02000000000000000000" pitchFamily="2" charset="0"/>
            </a:rPr>
            <a:t>Creator Economy</a:t>
          </a:r>
        </a:p>
      </dgm:t>
    </dgm:pt>
    <dgm:pt modelId="{5214BFB4-4FE7-4FD9-BD7A-831C8C152AB6}" type="parTrans" cxnId="{D43873EE-C0C5-436D-9F0D-4C467393ADE4}">
      <dgm:prSet/>
      <dgm:spPr/>
      <dgm:t>
        <a:bodyPr/>
        <a:lstStyle/>
        <a:p>
          <a:endParaRPr lang="en-US"/>
        </a:p>
      </dgm:t>
    </dgm:pt>
    <dgm:pt modelId="{58F903D6-248D-4D89-BD79-F3AD4CFC09DC}" type="sibTrans" cxnId="{D43873EE-C0C5-436D-9F0D-4C467393ADE4}">
      <dgm:prSet/>
      <dgm:spPr/>
      <dgm:t>
        <a:bodyPr/>
        <a:lstStyle/>
        <a:p>
          <a:endParaRPr lang="en-US"/>
        </a:p>
      </dgm:t>
    </dgm:pt>
    <dgm:pt modelId="{12EAC02F-1DD0-4D37-8A9F-0FF6B934A432}">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Economic empowerment</a:t>
          </a:r>
        </a:p>
      </dgm:t>
    </dgm:pt>
    <dgm:pt modelId="{9B624F0B-33CF-46BA-8016-5DD3405E233F}" type="parTrans" cxnId="{7B2E68BB-7A1F-4DA6-B525-74149EAC9CC8}">
      <dgm:prSet/>
      <dgm:spPr/>
      <dgm:t>
        <a:bodyPr/>
        <a:lstStyle/>
        <a:p>
          <a:endParaRPr lang="en-US"/>
        </a:p>
      </dgm:t>
    </dgm:pt>
    <dgm:pt modelId="{797C478D-72F7-43D8-AF52-201E099DC3B9}" type="sibTrans" cxnId="{7B2E68BB-7A1F-4DA6-B525-74149EAC9CC8}">
      <dgm:prSet/>
      <dgm:spPr/>
      <dgm:t>
        <a:bodyPr/>
        <a:lstStyle/>
        <a:p>
          <a:endParaRPr lang="en-US"/>
        </a:p>
      </dgm:t>
    </dgm:pt>
    <dgm:pt modelId="{6C3338C0-3748-4F09-B6BD-DD49811D56A0}">
      <dgm:prSet custT="1"/>
      <dgm:spPr/>
      <dgm:t>
        <a:bodyPr/>
        <a:lstStyle/>
        <a:p>
          <a:r>
            <a:rPr lang="en-US" sz="3600" dirty="0">
              <a:latin typeface="Roboto" panose="02000000000000000000" pitchFamily="2" charset="0"/>
              <a:ea typeface="Roboto" panose="02000000000000000000" pitchFamily="2" charset="0"/>
              <a:cs typeface="Roboto" panose="02000000000000000000" pitchFamily="2" charset="0"/>
            </a:rPr>
            <a:t>Diversification</a:t>
          </a:r>
        </a:p>
      </dgm:t>
    </dgm:pt>
    <dgm:pt modelId="{6ACD21D6-6A47-4965-8952-ED6EF4F2F8FD}" type="parTrans" cxnId="{842AE40C-B3AF-4542-86ED-FD9AB375B141}">
      <dgm:prSet/>
      <dgm:spPr/>
      <dgm:t>
        <a:bodyPr/>
        <a:lstStyle/>
        <a:p>
          <a:endParaRPr lang="en-US"/>
        </a:p>
      </dgm:t>
    </dgm:pt>
    <dgm:pt modelId="{78D5BCA7-32B5-4E21-83BA-2F6574221388}" type="sibTrans" cxnId="{842AE40C-B3AF-4542-86ED-FD9AB375B141}">
      <dgm:prSet/>
      <dgm:spPr/>
      <dgm:t>
        <a:bodyPr/>
        <a:lstStyle/>
        <a:p>
          <a:endParaRPr lang="en-US"/>
        </a:p>
      </dgm:t>
    </dgm:pt>
    <dgm:pt modelId="{04AB7A29-5FCD-46FF-BC97-CD21BCE79323}">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Portfolio construction</a:t>
          </a:r>
        </a:p>
      </dgm:t>
    </dgm:pt>
    <dgm:pt modelId="{6F48ED95-A46C-4412-9026-51937B2742FD}" type="parTrans" cxnId="{4391D7C0-9E41-4A9E-A0A7-F59BB9630C14}">
      <dgm:prSet/>
      <dgm:spPr/>
      <dgm:t>
        <a:bodyPr/>
        <a:lstStyle/>
        <a:p>
          <a:endParaRPr lang="en-US"/>
        </a:p>
      </dgm:t>
    </dgm:pt>
    <dgm:pt modelId="{3AE537CC-73A0-462F-AB17-63F94588BFCE}" type="sibTrans" cxnId="{4391D7C0-9E41-4A9E-A0A7-F59BB9630C14}">
      <dgm:prSet/>
      <dgm:spPr/>
      <dgm:t>
        <a:bodyPr/>
        <a:lstStyle/>
        <a:p>
          <a:endParaRPr lang="en-US"/>
        </a:p>
      </dgm:t>
    </dgm:pt>
    <dgm:pt modelId="{BF09A2A1-9C82-471A-931D-729B92EDB5CE}">
      <dgm:prSet custT="1"/>
      <dgm:spPr/>
      <dgm:t>
        <a:bodyPr/>
        <a:lstStyle/>
        <a:p>
          <a:r>
            <a:rPr lang="en-US" sz="3000" dirty="0">
              <a:latin typeface="Roboto" panose="02000000000000000000" pitchFamily="2" charset="0"/>
              <a:ea typeface="Roboto" panose="02000000000000000000" pitchFamily="2" charset="0"/>
              <a:cs typeface="Roboto" panose="02000000000000000000" pitchFamily="2" charset="0"/>
            </a:rPr>
            <a:t>New Ecosystems &amp; Ownership Models</a:t>
          </a:r>
        </a:p>
      </dgm:t>
    </dgm:pt>
    <dgm:pt modelId="{B83DE368-A7FD-4824-BBCB-E6AEB6B28F20}" type="parTrans" cxnId="{FB14ACF3-436F-4743-AEC3-28E52314A161}">
      <dgm:prSet/>
      <dgm:spPr/>
      <dgm:t>
        <a:bodyPr/>
        <a:lstStyle/>
        <a:p>
          <a:endParaRPr lang="en-US"/>
        </a:p>
      </dgm:t>
    </dgm:pt>
    <dgm:pt modelId="{AC4CC061-9C8D-4D75-8216-64DC9EA8E7F5}" type="sibTrans" cxnId="{FB14ACF3-436F-4743-AEC3-28E52314A161}">
      <dgm:prSet/>
      <dgm:spPr/>
      <dgm:t>
        <a:bodyPr/>
        <a:lstStyle/>
        <a:p>
          <a:endParaRPr lang="en-US"/>
        </a:p>
      </dgm:t>
    </dgm:pt>
    <dgm:pt modelId="{E3BF1973-ED25-4090-A693-AF4905C2A686}">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Ethereum </a:t>
          </a:r>
        </a:p>
      </dgm:t>
    </dgm:pt>
    <dgm:pt modelId="{A85D7B8B-B5FA-4FAD-87DB-89BB837111BB}" type="parTrans" cxnId="{6521EF75-F9BD-41FE-9722-56956E2A2DAE}">
      <dgm:prSet/>
      <dgm:spPr/>
      <dgm:t>
        <a:bodyPr/>
        <a:lstStyle/>
        <a:p>
          <a:endParaRPr lang="en-US"/>
        </a:p>
      </dgm:t>
    </dgm:pt>
    <dgm:pt modelId="{8725E9B8-A11A-4D74-879E-CEA3BDCD280E}" type="sibTrans" cxnId="{6521EF75-F9BD-41FE-9722-56956E2A2DAE}">
      <dgm:prSet/>
      <dgm:spPr/>
      <dgm:t>
        <a:bodyPr/>
        <a:lstStyle/>
        <a:p>
          <a:endParaRPr lang="en-US"/>
        </a:p>
      </dgm:t>
    </dgm:pt>
    <dgm:pt modelId="{B6E797EF-E845-46F3-8160-0094F6B4383A}">
      <dgm:prSet custT="1"/>
      <dgm:spPr/>
      <dgm:t>
        <a:bodyPr/>
        <a:lstStyle/>
        <a:p>
          <a:r>
            <a:rPr lang="en-US" sz="3200" dirty="0" err="1">
              <a:latin typeface="Roboto" panose="02000000000000000000" pitchFamily="2" charset="0"/>
              <a:ea typeface="Roboto" panose="02000000000000000000" pitchFamily="2" charset="0"/>
              <a:cs typeface="Roboto" panose="02000000000000000000" pitchFamily="2" charset="0"/>
            </a:rPr>
            <a:t>Dapps</a:t>
          </a:r>
          <a:endParaRPr lang="en-US" sz="3200" dirty="0">
            <a:latin typeface="Roboto" panose="02000000000000000000" pitchFamily="2" charset="0"/>
            <a:ea typeface="Roboto" panose="02000000000000000000" pitchFamily="2" charset="0"/>
            <a:cs typeface="Roboto" panose="02000000000000000000" pitchFamily="2" charset="0"/>
          </a:endParaRPr>
        </a:p>
      </dgm:t>
    </dgm:pt>
    <dgm:pt modelId="{6E6F435E-BB77-4701-A33D-F14D412A2622}" type="parTrans" cxnId="{F9845F50-4B11-456A-9DDD-D2793C45CD5C}">
      <dgm:prSet/>
      <dgm:spPr/>
      <dgm:t>
        <a:bodyPr/>
        <a:lstStyle/>
        <a:p>
          <a:endParaRPr lang="en-US"/>
        </a:p>
      </dgm:t>
    </dgm:pt>
    <dgm:pt modelId="{F497DE39-95D1-4C25-AB8C-21BA63EA04CD}" type="sibTrans" cxnId="{F9845F50-4B11-456A-9DDD-D2793C45CD5C}">
      <dgm:prSet/>
      <dgm:spPr/>
      <dgm:t>
        <a:bodyPr/>
        <a:lstStyle/>
        <a:p>
          <a:endParaRPr lang="en-US"/>
        </a:p>
      </dgm:t>
    </dgm:pt>
    <dgm:pt modelId="{2A27AD99-F3F6-42A6-9879-CD1D32A318AB}">
      <dgm:prSet custT="1"/>
      <dgm:spPr/>
      <dgm:t>
        <a:bodyPr/>
        <a:lstStyle/>
        <a:p>
          <a:r>
            <a:rPr lang="en-US" sz="3400" dirty="0"/>
            <a:t>Long-term correlation </a:t>
          </a:r>
          <a:br>
            <a:rPr lang="en-US" sz="3400" dirty="0"/>
          </a:br>
          <a:endParaRPr lang="en-US" sz="3200" dirty="0">
            <a:latin typeface="Roboto" panose="02000000000000000000" pitchFamily="2" charset="0"/>
            <a:ea typeface="Roboto" panose="02000000000000000000" pitchFamily="2" charset="0"/>
            <a:cs typeface="Roboto" panose="02000000000000000000" pitchFamily="2" charset="0"/>
          </a:endParaRPr>
        </a:p>
      </dgm:t>
    </dgm:pt>
    <dgm:pt modelId="{96F720B2-D4DB-4C77-9234-C03832DFE43F}" type="parTrans" cxnId="{43E0DC84-B4D3-48CC-B8DE-0C8BEA87A9FC}">
      <dgm:prSet/>
      <dgm:spPr/>
      <dgm:t>
        <a:bodyPr/>
        <a:lstStyle/>
        <a:p>
          <a:endParaRPr lang="en-US"/>
        </a:p>
      </dgm:t>
    </dgm:pt>
    <dgm:pt modelId="{38F1BAC7-E36C-426C-9FD2-CA174FCB760D}" type="sibTrans" cxnId="{43E0DC84-B4D3-48CC-B8DE-0C8BEA87A9FC}">
      <dgm:prSet/>
      <dgm:spPr/>
      <dgm:t>
        <a:bodyPr/>
        <a:lstStyle/>
        <a:p>
          <a:endParaRPr lang="en-US"/>
        </a:p>
      </dgm:t>
    </dgm:pt>
    <dgm:pt modelId="{2F43DEEA-9C00-FF4F-98B5-8AC40E022B94}" type="pres">
      <dgm:prSet presAssocID="{1490F88E-6996-49D3-A2CB-6BC63A4B563E}" presName="Name0" presStyleCnt="0">
        <dgm:presLayoutVars>
          <dgm:dir/>
          <dgm:animLvl val="lvl"/>
          <dgm:resizeHandles val="exact"/>
        </dgm:presLayoutVars>
      </dgm:prSet>
      <dgm:spPr/>
    </dgm:pt>
    <dgm:pt modelId="{E477F154-CFCF-4146-906B-A0BA053BA42C}" type="pres">
      <dgm:prSet presAssocID="{AA9A52F7-67D7-4454-8384-2FE5F6B902D6}" presName="composite" presStyleCnt="0"/>
      <dgm:spPr/>
    </dgm:pt>
    <dgm:pt modelId="{FF1B2491-F7D5-BB4F-A230-CD1896659D09}" type="pres">
      <dgm:prSet presAssocID="{AA9A52F7-67D7-4454-8384-2FE5F6B902D6}" presName="parTx" presStyleLbl="alignNode1" presStyleIdx="0" presStyleCnt="3">
        <dgm:presLayoutVars>
          <dgm:chMax val="0"/>
          <dgm:chPref val="0"/>
          <dgm:bulletEnabled val="1"/>
        </dgm:presLayoutVars>
      </dgm:prSet>
      <dgm:spPr/>
    </dgm:pt>
    <dgm:pt modelId="{63CA54E8-06F6-D245-B013-5F66AC69FF8A}" type="pres">
      <dgm:prSet presAssocID="{AA9A52F7-67D7-4454-8384-2FE5F6B902D6}" presName="desTx" presStyleLbl="alignAccFollowNode1" presStyleIdx="0" presStyleCnt="3">
        <dgm:presLayoutVars>
          <dgm:bulletEnabled val="1"/>
        </dgm:presLayoutVars>
      </dgm:prSet>
      <dgm:spPr/>
    </dgm:pt>
    <dgm:pt modelId="{ECF59E02-87CB-DE42-899A-96421858A829}" type="pres">
      <dgm:prSet presAssocID="{58F903D6-248D-4D89-BD79-F3AD4CFC09DC}" presName="space" presStyleCnt="0"/>
      <dgm:spPr/>
    </dgm:pt>
    <dgm:pt modelId="{4837B5AC-0ED1-554E-95A9-85CA7263BA9D}" type="pres">
      <dgm:prSet presAssocID="{6C3338C0-3748-4F09-B6BD-DD49811D56A0}" presName="composite" presStyleCnt="0"/>
      <dgm:spPr/>
    </dgm:pt>
    <dgm:pt modelId="{1F5C5BFA-ABA8-AC4C-A0A7-362DE90398CB}" type="pres">
      <dgm:prSet presAssocID="{6C3338C0-3748-4F09-B6BD-DD49811D56A0}" presName="parTx" presStyleLbl="alignNode1" presStyleIdx="1" presStyleCnt="3">
        <dgm:presLayoutVars>
          <dgm:chMax val="0"/>
          <dgm:chPref val="0"/>
          <dgm:bulletEnabled val="1"/>
        </dgm:presLayoutVars>
      </dgm:prSet>
      <dgm:spPr/>
    </dgm:pt>
    <dgm:pt modelId="{34038C1B-9E7C-1C44-9BAA-1CF9993DB500}" type="pres">
      <dgm:prSet presAssocID="{6C3338C0-3748-4F09-B6BD-DD49811D56A0}" presName="desTx" presStyleLbl="alignAccFollowNode1" presStyleIdx="1" presStyleCnt="3">
        <dgm:presLayoutVars>
          <dgm:bulletEnabled val="1"/>
        </dgm:presLayoutVars>
      </dgm:prSet>
      <dgm:spPr/>
    </dgm:pt>
    <dgm:pt modelId="{A3769BAF-23EB-8E43-9147-A0AB4BD71D55}" type="pres">
      <dgm:prSet presAssocID="{78D5BCA7-32B5-4E21-83BA-2F6574221388}" presName="space" presStyleCnt="0"/>
      <dgm:spPr/>
    </dgm:pt>
    <dgm:pt modelId="{A8699C0F-8147-C143-A372-60F293EE903B}" type="pres">
      <dgm:prSet presAssocID="{BF09A2A1-9C82-471A-931D-729B92EDB5CE}" presName="composite" presStyleCnt="0"/>
      <dgm:spPr/>
    </dgm:pt>
    <dgm:pt modelId="{3F63C72A-F8CE-154D-A5E5-4160D5CB078B}" type="pres">
      <dgm:prSet presAssocID="{BF09A2A1-9C82-471A-931D-729B92EDB5CE}" presName="parTx" presStyleLbl="alignNode1" presStyleIdx="2" presStyleCnt="3">
        <dgm:presLayoutVars>
          <dgm:chMax val="0"/>
          <dgm:chPref val="0"/>
          <dgm:bulletEnabled val="1"/>
        </dgm:presLayoutVars>
      </dgm:prSet>
      <dgm:spPr/>
    </dgm:pt>
    <dgm:pt modelId="{726869DA-E5CB-6A4A-8D80-84FB796D1355}" type="pres">
      <dgm:prSet presAssocID="{BF09A2A1-9C82-471A-931D-729B92EDB5CE}" presName="desTx" presStyleLbl="alignAccFollowNode1" presStyleIdx="2" presStyleCnt="3">
        <dgm:presLayoutVars>
          <dgm:bulletEnabled val="1"/>
        </dgm:presLayoutVars>
      </dgm:prSet>
      <dgm:spPr/>
    </dgm:pt>
  </dgm:ptLst>
  <dgm:cxnLst>
    <dgm:cxn modelId="{842AE40C-B3AF-4542-86ED-FD9AB375B141}" srcId="{1490F88E-6996-49D3-A2CB-6BC63A4B563E}" destId="{6C3338C0-3748-4F09-B6BD-DD49811D56A0}" srcOrd="1" destOrd="0" parTransId="{6ACD21D6-6A47-4965-8952-ED6EF4F2F8FD}" sibTransId="{78D5BCA7-32B5-4E21-83BA-2F6574221388}"/>
    <dgm:cxn modelId="{E1DF5511-A319-41C2-BB70-D18947C94C64}" type="presOf" srcId="{2A27AD99-F3F6-42A6-9879-CD1D32A318AB}" destId="{34038C1B-9E7C-1C44-9BAA-1CF9993DB500}" srcOrd="0" destOrd="1" presId="urn:microsoft.com/office/officeart/2005/8/layout/hList1"/>
    <dgm:cxn modelId="{F9845F50-4B11-456A-9DDD-D2793C45CD5C}" srcId="{BF09A2A1-9C82-471A-931D-729B92EDB5CE}" destId="{B6E797EF-E845-46F3-8160-0094F6B4383A}" srcOrd="1" destOrd="0" parTransId="{6E6F435E-BB77-4701-A33D-F14D412A2622}" sibTransId="{F497DE39-95D1-4C25-AB8C-21BA63EA04CD}"/>
    <dgm:cxn modelId="{F37ED25E-441E-D143-95B3-CE4AF9277750}" type="presOf" srcId="{6C3338C0-3748-4F09-B6BD-DD49811D56A0}" destId="{1F5C5BFA-ABA8-AC4C-A0A7-362DE90398CB}" srcOrd="0" destOrd="0" presId="urn:microsoft.com/office/officeart/2005/8/layout/hList1"/>
    <dgm:cxn modelId="{B3250D6E-CFAC-9C4F-8385-74FA21919DCE}" type="presOf" srcId="{1490F88E-6996-49D3-A2CB-6BC63A4B563E}" destId="{2F43DEEA-9C00-FF4F-98B5-8AC40E022B94}" srcOrd="0" destOrd="0" presId="urn:microsoft.com/office/officeart/2005/8/layout/hList1"/>
    <dgm:cxn modelId="{6521EF75-F9BD-41FE-9722-56956E2A2DAE}" srcId="{BF09A2A1-9C82-471A-931D-729B92EDB5CE}" destId="{E3BF1973-ED25-4090-A693-AF4905C2A686}" srcOrd="0" destOrd="0" parTransId="{A85D7B8B-B5FA-4FAD-87DB-89BB837111BB}" sibTransId="{8725E9B8-A11A-4D74-879E-CEA3BDCD280E}"/>
    <dgm:cxn modelId="{43E0DC84-B4D3-48CC-B8DE-0C8BEA87A9FC}" srcId="{6C3338C0-3748-4F09-B6BD-DD49811D56A0}" destId="{2A27AD99-F3F6-42A6-9879-CD1D32A318AB}" srcOrd="1" destOrd="0" parTransId="{96F720B2-D4DB-4C77-9234-C03832DFE43F}" sibTransId="{38F1BAC7-E36C-426C-9FD2-CA174FCB760D}"/>
    <dgm:cxn modelId="{2577BB87-ABF4-4846-BA0D-6ECA679F59A0}" type="presOf" srcId="{E3BF1973-ED25-4090-A693-AF4905C2A686}" destId="{726869DA-E5CB-6A4A-8D80-84FB796D1355}" srcOrd="0" destOrd="0" presId="urn:microsoft.com/office/officeart/2005/8/layout/hList1"/>
    <dgm:cxn modelId="{F7196488-A3D9-334C-9AC2-9BB9D5E5962C}" type="presOf" srcId="{B6E797EF-E845-46F3-8160-0094F6B4383A}" destId="{726869DA-E5CB-6A4A-8D80-84FB796D1355}" srcOrd="0" destOrd="1" presId="urn:microsoft.com/office/officeart/2005/8/layout/hList1"/>
    <dgm:cxn modelId="{55E0C1A4-906F-4648-B610-61C2AE2E85B4}" type="presOf" srcId="{04AB7A29-5FCD-46FF-BC97-CD21BCE79323}" destId="{34038C1B-9E7C-1C44-9BAA-1CF9993DB500}" srcOrd="0" destOrd="0" presId="urn:microsoft.com/office/officeart/2005/8/layout/hList1"/>
    <dgm:cxn modelId="{75694CAB-164C-294B-90D8-FEE253273E04}" type="presOf" srcId="{BF09A2A1-9C82-471A-931D-729B92EDB5CE}" destId="{3F63C72A-F8CE-154D-A5E5-4160D5CB078B}" srcOrd="0" destOrd="0" presId="urn:microsoft.com/office/officeart/2005/8/layout/hList1"/>
    <dgm:cxn modelId="{7B2E68BB-7A1F-4DA6-B525-74149EAC9CC8}" srcId="{AA9A52F7-67D7-4454-8384-2FE5F6B902D6}" destId="{12EAC02F-1DD0-4D37-8A9F-0FF6B934A432}" srcOrd="0" destOrd="0" parTransId="{9B624F0B-33CF-46BA-8016-5DD3405E233F}" sibTransId="{797C478D-72F7-43D8-AF52-201E099DC3B9}"/>
    <dgm:cxn modelId="{4391D7C0-9E41-4A9E-A0A7-F59BB9630C14}" srcId="{6C3338C0-3748-4F09-B6BD-DD49811D56A0}" destId="{04AB7A29-5FCD-46FF-BC97-CD21BCE79323}" srcOrd="0" destOrd="0" parTransId="{6F48ED95-A46C-4412-9026-51937B2742FD}" sibTransId="{3AE537CC-73A0-462F-AB17-63F94588BFCE}"/>
    <dgm:cxn modelId="{026D47C8-D2D6-9C4A-85AA-1D4CB59B0181}" type="presOf" srcId="{AA9A52F7-67D7-4454-8384-2FE5F6B902D6}" destId="{FF1B2491-F7D5-BB4F-A230-CD1896659D09}" srcOrd="0" destOrd="0" presId="urn:microsoft.com/office/officeart/2005/8/layout/hList1"/>
    <dgm:cxn modelId="{D43873EE-C0C5-436D-9F0D-4C467393ADE4}" srcId="{1490F88E-6996-49D3-A2CB-6BC63A4B563E}" destId="{AA9A52F7-67D7-4454-8384-2FE5F6B902D6}" srcOrd="0" destOrd="0" parTransId="{5214BFB4-4FE7-4FD9-BD7A-831C8C152AB6}" sibTransId="{58F903D6-248D-4D89-BD79-F3AD4CFC09DC}"/>
    <dgm:cxn modelId="{FB14ACF3-436F-4743-AEC3-28E52314A161}" srcId="{1490F88E-6996-49D3-A2CB-6BC63A4B563E}" destId="{BF09A2A1-9C82-471A-931D-729B92EDB5CE}" srcOrd="2" destOrd="0" parTransId="{B83DE368-A7FD-4824-BBCB-E6AEB6B28F20}" sibTransId="{AC4CC061-9C8D-4D75-8216-64DC9EA8E7F5}"/>
    <dgm:cxn modelId="{884CC9FE-1A77-C04D-AB04-DADFE0235A57}" type="presOf" srcId="{12EAC02F-1DD0-4D37-8A9F-0FF6B934A432}" destId="{63CA54E8-06F6-D245-B013-5F66AC69FF8A}" srcOrd="0" destOrd="0" presId="urn:microsoft.com/office/officeart/2005/8/layout/hList1"/>
    <dgm:cxn modelId="{DBDC6D10-9550-EC47-8238-D36424175ADF}" type="presParOf" srcId="{2F43DEEA-9C00-FF4F-98B5-8AC40E022B94}" destId="{E477F154-CFCF-4146-906B-A0BA053BA42C}" srcOrd="0" destOrd="0" presId="urn:microsoft.com/office/officeart/2005/8/layout/hList1"/>
    <dgm:cxn modelId="{42368D2E-A224-624A-B6CA-17043E210045}" type="presParOf" srcId="{E477F154-CFCF-4146-906B-A0BA053BA42C}" destId="{FF1B2491-F7D5-BB4F-A230-CD1896659D09}" srcOrd="0" destOrd="0" presId="urn:microsoft.com/office/officeart/2005/8/layout/hList1"/>
    <dgm:cxn modelId="{4B4AC1F6-6C7C-DB43-A0A6-7FFFB14A2E8C}" type="presParOf" srcId="{E477F154-CFCF-4146-906B-A0BA053BA42C}" destId="{63CA54E8-06F6-D245-B013-5F66AC69FF8A}" srcOrd="1" destOrd="0" presId="urn:microsoft.com/office/officeart/2005/8/layout/hList1"/>
    <dgm:cxn modelId="{8D373B64-3ABA-D44E-8331-36520794F018}" type="presParOf" srcId="{2F43DEEA-9C00-FF4F-98B5-8AC40E022B94}" destId="{ECF59E02-87CB-DE42-899A-96421858A829}" srcOrd="1" destOrd="0" presId="urn:microsoft.com/office/officeart/2005/8/layout/hList1"/>
    <dgm:cxn modelId="{406372FD-29BE-8846-9E38-E97EF12BD717}" type="presParOf" srcId="{2F43DEEA-9C00-FF4F-98B5-8AC40E022B94}" destId="{4837B5AC-0ED1-554E-95A9-85CA7263BA9D}" srcOrd="2" destOrd="0" presId="urn:microsoft.com/office/officeart/2005/8/layout/hList1"/>
    <dgm:cxn modelId="{0B1AAB94-0C6C-EA4B-8088-7993320307D4}" type="presParOf" srcId="{4837B5AC-0ED1-554E-95A9-85CA7263BA9D}" destId="{1F5C5BFA-ABA8-AC4C-A0A7-362DE90398CB}" srcOrd="0" destOrd="0" presId="urn:microsoft.com/office/officeart/2005/8/layout/hList1"/>
    <dgm:cxn modelId="{103A8E1C-C155-F345-9FA0-A209E4CA4B35}" type="presParOf" srcId="{4837B5AC-0ED1-554E-95A9-85CA7263BA9D}" destId="{34038C1B-9E7C-1C44-9BAA-1CF9993DB500}" srcOrd="1" destOrd="0" presId="urn:microsoft.com/office/officeart/2005/8/layout/hList1"/>
    <dgm:cxn modelId="{6F50AED0-185B-D04B-B6FD-9C76CA558EBF}" type="presParOf" srcId="{2F43DEEA-9C00-FF4F-98B5-8AC40E022B94}" destId="{A3769BAF-23EB-8E43-9147-A0AB4BD71D55}" srcOrd="3" destOrd="0" presId="urn:microsoft.com/office/officeart/2005/8/layout/hList1"/>
    <dgm:cxn modelId="{D630DB75-D095-B047-8FFA-C8D3408D8C20}" type="presParOf" srcId="{2F43DEEA-9C00-FF4F-98B5-8AC40E022B94}" destId="{A8699C0F-8147-C143-A372-60F293EE903B}" srcOrd="4" destOrd="0" presId="urn:microsoft.com/office/officeart/2005/8/layout/hList1"/>
    <dgm:cxn modelId="{3B43CBB9-C8EF-1E46-B6ED-216E039DD487}" type="presParOf" srcId="{A8699C0F-8147-C143-A372-60F293EE903B}" destId="{3F63C72A-F8CE-154D-A5E5-4160D5CB078B}" srcOrd="0" destOrd="0" presId="urn:microsoft.com/office/officeart/2005/8/layout/hList1"/>
    <dgm:cxn modelId="{CB9ACF5F-7260-1540-A0B0-CF399DE67C94}" type="presParOf" srcId="{A8699C0F-8147-C143-A372-60F293EE903B}" destId="{726869DA-E5CB-6A4A-8D80-84FB796D135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2FA32-3122-4B84-A78E-824C18A5E9F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07E3969-E883-46C3-BEEE-76A2AB4E605B}">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1. An investment of money</a:t>
          </a:r>
        </a:p>
      </dgm:t>
    </dgm:pt>
    <dgm:pt modelId="{DD657F59-E4FE-410D-99A9-9C408939AA1B}" type="parTrans" cxnId="{9663B1FD-6F00-43B4-BB89-85BEC47B21D5}">
      <dgm:prSet/>
      <dgm:spPr/>
      <dgm:t>
        <a:bodyPr/>
        <a:lstStyle/>
        <a:p>
          <a:endParaRPr lang="en-US"/>
        </a:p>
      </dgm:t>
    </dgm:pt>
    <dgm:pt modelId="{D7C2BDA3-F7BE-4F53-AD26-78D2A114C470}" type="sibTrans" cxnId="{9663B1FD-6F00-43B4-BB89-85BEC47B21D5}">
      <dgm:prSet/>
      <dgm:spPr/>
      <dgm:t>
        <a:bodyPr/>
        <a:lstStyle/>
        <a:p>
          <a:endParaRPr lang="en-US"/>
        </a:p>
      </dgm:t>
    </dgm:pt>
    <dgm:pt modelId="{1948F098-EA9F-4CC5-9A70-EB9091D98AF4}">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2. In a common enterprise</a:t>
          </a:r>
        </a:p>
      </dgm:t>
    </dgm:pt>
    <dgm:pt modelId="{91AC415E-154B-49D8-BCF0-256EB8D53CB6}" type="parTrans" cxnId="{A132C00D-A34E-4D0F-AE58-A39D3414271A}">
      <dgm:prSet/>
      <dgm:spPr/>
      <dgm:t>
        <a:bodyPr/>
        <a:lstStyle/>
        <a:p>
          <a:endParaRPr lang="en-US"/>
        </a:p>
      </dgm:t>
    </dgm:pt>
    <dgm:pt modelId="{29811E40-A18A-4200-B568-0F1DC009D82D}" type="sibTrans" cxnId="{A132C00D-A34E-4D0F-AE58-A39D3414271A}">
      <dgm:prSet/>
      <dgm:spPr/>
      <dgm:t>
        <a:bodyPr/>
        <a:lstStyle/>
        <a:p>
          <a:endParaRPr lang="en-US"/>
        </a:p>
      </dgm:t>
    </dgm:pt>
    <dgm:pt modelId="{9F8554E4-C4B6-4288-BC52-7C486838488D}">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3. With the expectation of profit</a:t>
          </a:r>
        </a:p>
      </dgm:t>
    </dgm:pt>
    <dgm:pt modelId="{4E9D76D1-B3F9-4879-93BF-2B1572E0EB18}" type="parTrans" cxnId="{60F3378A-4A72-4EEB-BA01-5A753F69FD40}">
      <dgm:prSet/>
      <dgm:spPr/>
      <dgm:t>
        <a:bodyPr/>
        <a:lstStyle/>
        <a:p>
          <a:endParaRPr lang="en-US"/>
        </a:p>
      </dgm:t>
    </dgm:pt>
    <dgm:pt modelId="{FA63DF66-A15D-47E8-A672-04098458BF49}" type="sibTrans" cxnId="{60F3378A-4A72-4EEB-BA01-5A753F69FD40}">
      <dgm:prSet/>
      <dgm:spPr/>
      <dgm:t>
        <a:bodyPr/>
        <a:lstStyle/>
        <a:p>
          <a:endParaRPr lang="en-US"/>
        </a:p>
      </dgm:t>
    </dgm:pt>
    <dgm:pt modelId="{A0F29C55-C5BE-406A-884F-26F638CC4800}">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4. To be derived from the efforts of others</a:t>
          </a:r>
        </a:p>
      </dgm:t>
    </dgm:pt>
    <dgm:pt modelId="{781ACCF0-931D-4D81-903C-9B1ABADCB850}" type="parTrans" cxnId="{8D4F2608-96A5-4E4F-AF70-79A4B6659547}">
      <dgm:prSet/>
      <dgm:spPr/>
      <dgm:t>
        <a:bodyPr/>
        <a:lstStyle/>
        <a:p>
          <a:endParaRPr lang="en-US"/>
        </a:p>
      </dgm:t>
    </dgm:pt>
    <dgm:pt modelId="{B53D3AF4-1C4E-49F6-89CF-211A7C719B0F}" type="sibTrans" cxnId="{8D4F2608-96A5-4E4F-AF70-79A4B6659547}">
      <dgm:prSet/>
      <dgm:spPr/>
      <dgm:t>
        <a:bodyPr/>
        <a:lstStyle/>
        <a:p>
          <a:endParaRPr lang="en-US"/>
        </a:p>
      </dgm:t>
    </dgm:pt>
    <dgm:pt modelId="{FAF04581-E45F-4B81-9183-3C8DC11A05C4}">
      <dgm:prSet custT="1"/>
      <dgm:spPr/>
      <dgm:t>
        <a:bodyPr/>
        <a:lstStyle/>
        <a:p>
          <a:r>
            <a:rPr lang="en-US" sz="2000" b="0" i="1" dirty="0">
              <a:latin typeface="Roboto" panose="02000000000000000000" pitchFamily="2" charset="0"/>
              <a:ea typeface="Roboto" panose="02000000000000000000" pitchFamily="2" charset="0"/>
              <a:cs typeface="Roboto" panose="02000000000000000000" pitchFamily="2" charset="0"/>
            </a:rPr>
            <a:t>The Congress shall have the power to lay and collect taxes on incomes from whatever source derived, without apportionment among the several States, and without regard to any census or enumeration</a:t>
          </a:r>
        </a:p>
      </dgm:t>
    </dgm:pt>
    <dgm:pt modelId="{FCA49F23-0A9F-42E4-844B-20B626055A0A}" type="parTrans" cxnId="{2B33E85E-09A4-4D48-9FE4-3606A04D2521}">
      <dgm:prSet/>
      <dgm:spPr/>
      <dgm:t>
        <a:bodyPr/>
        <a:lstStyle/>
        <a:p>
          <a:endParaRPr lang="en-US"/>
        </a:p>
      </dgm:t>
    </dgm:pt>
    <dgm:pt modelId="{BB954433-7E4E-4F0D-BEC9-996A7212BF82}" type="sibTrans" cxnId="{2B33E85E-09A4-4D48-9FE4-3606A04D2521}">
      <dgm:prSet/>
      <dgm:spPr/>
      <dgm:t>
        <a:bodyPr/>
        <a:lstStyle/>
        <a:p>
          <a:endParaRPr lang="en-US"/>
        </a:p>
      </dgm:t>
    </dgm:pt>
    <dgm:pt modelId="{13227E69-A38C-A140-B550-B0D4B6B12394}" type="pres">
      <dgm:prSet presAssocID="{6402FA32-3122-4B84-A78E-824C18A5E9F0}" presName="vert0" presStyleCnt="0">
        <dgm:presLayoutVars>
          <dgm:dir/>
          <dgm:animOne val="branch"/>
          <dgm:animLvl val="lvl"/>
        </dgm:presLayoutVars>
      </dgm:prSet>
      <dgm:spPr/>
    </dgm:pt>
    <dgm:pt modelId="{43BE9FF3-6596-B04E-95A4-CE970E18547B}" type="pres">
      <dgm:prSet presAssocID="{F07E3969-E883-46C3-BEEE-76A2AB4E605B}" presName="thickLine" presStyleLbl="alignNode1" presStyleIdx="0" presStyleCnt="5"/>
      <dgm:spPr/>
    </dgm:pt>
    <dgm:pt modelId="{E07610BF-6E83-9A45-B8F7-8F1F086850AD}" type="pres">
      <dgm:prSet presAssocID="{F07E3969-E883-46C3-BEEE-76A2AB4E605B}" presName="horz1" presStyleCnt="0"/>
      <dgm:spPr/>
    </dgm:pt>
    <dgm:pt modelId="{2B9D9250-7E1C-484D-9669-DF6393E740CE}" type="pres">
      <dgm:prSet presAssocID="{F07E3969-E883-46C3-BEEE-76A2AB4E605B}" presName="tx1" presStyleLbl="revTx" presStyleIdx="0" presStyleCnt="5"/>
      <dgm:spPr/>
    </dgm:pt>
    <dgm:pt modelId="{CEABA059-6970-8D4B-A7C5-D8DDB92DB7AE}" type="pres">
      <dgm:prSet presAssocID="{F07E3969-E883-46C3-BEEE-76A2AB4E605B}" presName="vert1" presStyleCnt="0"/>
      <dgm:spPr/>
    </dgm:pt>
    <dgm:pt modelId="{D41EA038-C441-FC45-B320-89AB1E0EF358}" type="pres">
      <dgm:prSet presAssocID="{1948F098-EA9F-4CC5-9A70-EB9091D98AF4}" presName="thickLine" presStyleLbl="alignNode1" presStyleIdx="1" presStyleCnt="5"/>
      <dgm:spPr/>
    </dgm:pt>
    <dgm:pt modelId="{74421990-5EAC-EC47-8F50-682246752946}" type="pres">
      <dgm:prSet presAssocID="{1948F098-EA9F-4CC5-9A70-EB9091D98AF4}" presName="horz1" presStyleCnt="0"/>
      <dgm:spPr/>
    </dgm:pt>
    <dgm:pt modelId="{C433D90D-FAE4-D845-94D9-579A7D99E07F}" type="pres">
      <dgm:prSet presAssocID="{1948F098-EA9F-4CC5-9A70-EB9091D98AF4}" presName="tx1" presStyleLbl="revTx" presStyleIdx="1" presStyleCnt="5"/>
      <dgm:spPr/>
    </dgm:pt>
    <dgm:pt modelId="{6731A444-A7D5-2147-A6BA-F26ADBF4615C}" type="pres">
      <dgm:prSet presAssocID="{1948F098-EA9F-4CC5-9A70-EB9091D98AF4}" presName="vert1" presStyleCnt="0"/>
      <dgm:spPr/>
    </dgm:pt>
    <dgm:pt modelId="{C176F265-868D-0044-9D74-969A4CBF4AE4}" type="pres">
      <dgm:prSet presAssocID="{9F8554E4-C4B6-4288-BC52-7C486838488D}" presName="thickLine" presStyleLbl="alignNode1" presStyleIdx="2" presStyleCnt="5"/>
      <dgm:spPr/>
    </dgm:pt>
    <dgm:pt modelId="{0CF3CD49-87EB-E044-945B-870288DB54F6}" type="pres">
      <dgm:prSet presAssocID="{9F8554E4-C4B6-4288-BC52-7C486838488D}" presName="horz1" presStyleCnt="0"/>
      <dgm:spPr/>
    </dgm:pt>
    <dgm:pt modelId="{7148C3EA-27E7-4A4C-9D53-93781E4F53B1}" type="pres">
      <dgm:prSet presAssocID="{9F8554E4-C4B6-4288-BC52-7C486838488D}" presName="tx1" presStyleLbl="revTx" presStyleIdx="2" presStyleCnt="5"/>
      <dgm:spPr/>
    </dgm:pt>
    <dgm:pt modelId="{B879FBFC-E067-BC44-990C-E7F120FC1B0D}" type="pres">
      <dgm:prSet presAssocID="{9F8554E4-C4B6-4288-BC52-7C486838488D}" presName="vert1" presStyleCnt="0"/>
      <dgm:spPr/>
    </dgm:pt>
    <dgm:pt modelId="{90FB1A24-EF65-9A40-9A1A-0C7EC94910D6}" type="pres">
      <dgm:prSet presAssocID="{A0F29C55-C5BE-406A-884F-26F638CC4800}" presName="thickLine" presStyleLbl="alignNode1" presStyleIdx="3" presStyleCnt="5"/>
      <dgm:spPr/>
    </dgm:pt>
    <dgm:pt modelId="{C209B9FB-5B6F-F44B-B6BF-079BA39F583B}" type="pres">
      <dgm:prSet presAssocID="{A0F29C55-C5BE-406A-884F-26F638CC4800}" presName="horz1" presStyleCnt="0"/>
      <dgm:spPr/>
    </dgm:pt>
    <dgm:pt modelId="{39EF0951-FA33-814C-8AE9-AAD18A97553C}" type="pres">
      <dgm:prSet presAssocID="{A0F29C55-C5BE-406A-884F-26F638CC4800}" presName="tx1" presStyleLbl="revTx" presStyleIdx="3" presStyleCnt="5"/>
      <dgm:spPr/>
    </dgm:pt>
    <dgm:pt modelId="{5BFDA6FC-E38B-194C-B0D7-1FD060DF1082}" type="pres">
      <dgm:prSet presAssocID="{A0F29C55-C5BE-406A-884F-26F638CC4800}" presName="vert1" presStyleCnt="0"/>
      <dgm:spPr/>
    </dgm:pt>
    <dgm:pt modelId="{F9FCE8C0-F1B0-C64F-8817-7F63AEC94B50}" type="pres">
      <dgm:prSet presAssocID="{FAF04581-E45F-4B81-9183-3C8DC11A05C4}" presName="thickLine" presStyleLbl="alignNode1" presStyleIdx="4" presStyleCnt="5"/>
      <dgm:spPr/>
    </dgm:pt>
    <dgm:pt modelId="{3FE3D659-3C18-FA42-AF01-D60960041856}" type="pres">
      <dgm:prSet presAssocID="{FAF04581-E45F-4B81-9183-3C8DC11A05C4}" presName="horz1" presStyleCnt="0"/>
      <dgm:spPr/>
    </dgm:pt>
    <dgm:pt modelId="{0DC913C1-DB72-6D4A-8C41-55664E78548A}" type="pres">
      <dgm:prSet presAssocID="{FAF04581-E45F-4B81-9183-3C8DC11A05C4}" presName="tx1" presStyleLbl="revTx" presStyleIdx="4" presStyleCnt="5"/>
      <dgm:spPr/>
    </dgm:pt>
    <dgm:pt modelId="{7AC8A0F4-B990-2544-8053-D2FF69758387}" type="pres">
      <dgm:prSet presAssocID="{FAF04581-E45F-4B81-9183-3C8DC11A05C4}" presName="vert1" presStyleCnt="0"/>
      <dgm:spPr/>
    </dgm:pt>
  </dgm:ptLst>
  <dgm:cxnLst>
    <dgm:cxn modelId="{BF443B02-E17D-C240-A937-3910379A1534}" type="presOf" srcId="{1948F098-EA9F-4CC5-9A70-EB9091D98AF4}" destId="{C433D90D-FAE4-D845-94D9-579A7D99E07F}" srcOrd="0" destOrd="0" presId="urn:microsoft.com/office/officeart/2008/layout/LinedList"/>
    <dgm:cxn modelId="{8D4F2608-96A5-4E4F-AF70-79A4B6659547}" srcId="{6402FA32-3122-4B84-A78E-824C18A5E9F0}" destId="{A0F29C55-C5BE-406A-884F-26F638CC4800}" srcOrd="3" destOrd="0" parTransId="{781ACCF0-931D-4D81-903C-9B1ABADCB850}" sibTransId="{B53D3AF4-1C4E-49F6-89CF-211A7C719B0F}"/>
    <dgm:cxn modelId="{A132C00D-A34E-4D0F-AE58-A39D3414271A}" srcId="{6402FA32-3122-4B84-A78E-824C18A5E9F0}" destId="{1948F098-EA9F-4CC5-9A70-EB9091D98AF4}" srcOrd="1" destOrd="0" parTransId="{91AC415E-154B-49D8-BCF0-256EB8D53CB6}" sibTransId="{29811E40-A18A-4200-B568-0F1DC009D82D}"/>
    <dgm:cxn modelId="{2B33E85E-09A4-4D48-9FE4-3606A04D2521}" srcId="{6402FA32-3122-4B84-A78E-824C18A5E9F0}" destId="{FAF04581-E45F-4B81-9183-3C8DC11A05C4}" srcOrd="4" destOrd="0" parTransId="{FCA49F23-0A9F-42E4-844B-20B626055A0A}" sibTransId="{BB954433-7E4E-4F0D-BEC9-996A7212BF82}"/>
    <dgm:cxn modelId="{09DB7E7E-A78F-D34A-B8F3-4121FBD77ED5}" type="presOf" srcId="{F07E3969-E883-46C3-BEEE-76A2AB4E605B}" destId="{2B9D9250-7E1C-484D-9669-DF6393E740CE}" srcOrd="0" destOrd="0" presId="urn:microsoft.com/office/officeart/2008/layout/LinedList"/>
    <dgm:cxn modelId="{60F3378A-4A72-4EEB-BA01-5A753F69FD40}" srcId="{6402FA32-3122-4B84-A78E-824C18A5E9F0}" destId="{9F8554E4-C4B6-4288-BC52-7C486838488D}" srcOrd="2" destOrd="0" parTransId="{4E9D76D1-B3F9-4879-93BF-2B1572E0EB18}" sibTransId="{FA63DF66-A15D-47E8-A672-04098458BF49}"/>
    <dgm:cxn modelId="{00216F95-78B0-CE4C-BAD1-7CA6BED331BD}" type="presOf" srcId="{9F8554E4-C4B6-4288-BC52-7C486838488D}" destId="{7148C3EA-27E7-4A4C-9D53-93781E4F53B1}" srcOrd="0" destOrd="0" presId="urn:microsoft.com/office/officeart/2008/layout/LinedList"/>
    <dgm:cxn modelId="{7B4947DB-963F-4F4A-AE86-DFFF1B98E90E}" type="presOf" srcId="{6402FA32-3122-4B84-A78E-824C18A5E9F0}" destId="{13227E69-A38C-A140-B550-B0D4B6B12394}" srcOrd="0" destOrd="0" presId="urn:microsoft.com/office/officeart/2008/layout/LinedList"/>
    <dgm:cxn modelId="{6EF614E6-98A2-5D41-A8A0-18B2C0F1175E}" type="presOf" srcId="{A0F29C55-C5BE-406A-884F-26F638CC4800}" destId="{39EF0951-FA33-814C-8AE9-AAD18A97553C}" srcOrd="0" destOrd="0" presId="urn:microsoft.com/office/officeart/2008/layout/LinedList"/>
    <dgm:cxn modelId="{A1CFA1F4-B4FB-AE44-AABB-BB5198D5FFB9}" type="presOf" srcId="{FAF04581-E45F-4B81-9183-3C8DC11A05C4}" destId="{0DC913C1-DB72-6D4A-8C41-55664E78548A}" srcOrd="0" destOrd="0" presId="urn:microsoft.com/office/officeart/2008/layout/LinedList"/>
    <dgm:cxn modelId="{9663B1FD-6F00-43B4-BB89-85BEC47B21D5}" srcId="{6402FA32-3122-4B84-A78E-824C18A5E9F0}" destId="{F07E3969-E883-46C3-BEEE-76A2AB4E605B}" srcOrd="0" destOrd="0" parTransId="{DD657F59-E4FE-410D-99A9-9C408939AA1B}" sibTransId="{D7C2BDA3-F7BE-4F53-AD26-78D2A114C470}"/>
    <dgm:cxn modelId="{B572C16B-5317-0845-9CAA-BBE2BBA082FC}" type="presParOf" srcId="{13227E69-A38C-A140-B550-B0D4B6B12394}" destId="{43BE9FF3-6596-B04E-95A4-CE970E18547B}" srcOrd="0" destOrd="0" presId="urn:microsoft.com/office/officeart/2008/layout/LinedList"/>
    <dgm:cxn modelId="{40A4C377-4616-FB45-BC0B-3A9808A815CE}" type="presParOf" srcId="{13227E69-A38C-A140-B550-B0D4B6B12394}" destId="{E07610BF-6E83-9A45-B8F7-8F1F086850AD}" srcOrd="1" destOrd="0" presId="urn:microsoft.com/office/officeart/2008/layout/LinedList"/>
    <dgm:cxn modelId="{AEC945F4-EBBD-9C44-A07A-40B47A26AE27}" type="presParOf" srcId="{E07610BF-6E83-9A45-B8F7-8F1F086850AD}" destId="{2B9D9250-7E1C-484D-9669-DF6393E740CE}" srcOrd="0" destOrd="0" presId="urn:microsoft.com/office/officeart/2008/layout/LinedList"/>
    <dgm:cxn modelId="{1B6C9D06-D74E-9A4D-A44D-871351F853CB}" type="presParOf" srcId="{E07610BF-6E83-9A45-B8F7-8F1F086850AD}" destId="{CEABA059-6970-8D4B-A7C5-D8DDB92DB7AE}" srcOrd="1" destOrd="0" presId="urn:microsoft.com/office/officeart/2008/layout/LinedList"/>
    <dgm:cxn modelId="{889A44F1-F181-114F-93A1-E2EDC06CDE56}" type="presParOf" srcId="{13227E69-A38C-A140-B550-B0D4B6B12394}" destId="{D41EA038-C441-FC45-B320-89AB1E0EF358}" srcOrd="2" destOrd="0" presId="urn:microsoft.com/office/officeart/2008/layout/LinedList"/>
    <dgm:cxn modelId="{4E5904B2-46C2-3D46-9ED1-E22A232C79F8}" type="presParOf" srcId="{13227E69-A38C-A140-B550-B0D4B6B12394}" destId="{74421990-5EAC-EC47-8F50-682246752946}" srcOrd="3" destOrd="0" presId="urn:microsoft.com/office/officeart/2008/layout/LinedList"/>
    <dgm:cxn modelId="{8BB5B48A-57D4-B648-ABF0-09064B40490E}" type="presParOf" srcId="{74421990-5EAC-EC47-8F50-682246752946}" destId="{C433D90D-FAE4-D845-94D9-579A7D99E07F}" srcOrd="0" destOrd="0" presId="urn:microsoft.com/office/officeart/2008/layout/LinedList"/>
    <dgm:cxn modelId="{0A1AC94D-07A7-1C4B-B0A9-8D7C380021C3}" type="presParOf" srcId="{74421990-5EAC-EC47-8F50-682246752946}" destId="{6731A444-A7D5-2147-A6BA-F26ADBF4615C}" srcOrd="1" destOrd="0" presId="urn:microsoft.com/office/officeart/2008/layout/LinedList"/>
    <dgm:cxn modelId="{56FE17F4-122B-8842-8B93-28B51E28690B}" type="presParOf" srcId="{13227E69-A38C-A140-B550-B0D4B6B12394}" destId="{C176F265-868D-0044-9D74-969A4CBF4AE4}" srcOrd="4" destOrd="0" presId="urn:microsoft.com/office/officeart/2008/layout/LinedList"/>
    <dgm:cxn modelId="{5794CD38-7B06-5D49-BC67-5EA7ABB58FFC}" type="presParOf" srcId="{13227E69-A38C-A140-B550-B0D4B6B12394}" destId="{0CF3CD49-87EB-E044-945B-870288DB54F6}" srcOrd="5" destOrd="0" presId="urn:microsoft.com/office/officeart/2008/layout/LinedList"/>
    <dgm:cxn modelId="{12A6BE5B-7E2E-264D-90B8-7E0F403A16CB}" type="presParOf" srcId="{0CF3CD49-87EB-E044-945B-870288DB54F6}" destId="{7148C3EA-27E7-4A4C-9D53-93781E4F53B1}" srcOrd="0" destOrd="0" presId="urn:microsoft.com/office/officeart/2008/layout/LinedList"/>
    <dgm:cxn modelId="{D053B15C-E420-A945-AF9C-FCDF6AAF091D}" type="presParOf" srcId="{0CF3CD49-87EB-E044-945B-870288DB54F6}" destId="{B879FBFC-E067-BC44-990C-E7F120FC1B0D}" srcOrd="1" destOrd="0" presId="urn:microsoft.com/office/officeart/2008/layout/LinedList"/>
    <dgm:cxn modelId="{DE2EB0EC-9BFB-8445-BD77-16D3ED4A89B9}" type="presParOf" srcId="{13227E69-A38C-A140-B550-B0D4B6B12394}" destId="{90FB1A24-EF65-9A40-9A1A-0C7EC94910D6}" srcOrd="6" destOrd="0" presId="urn:microsoft.com/office/officeart/2008/layout/LinedList"/>
    <dgm:cxn modelId="{8691F05B-D247-284C-82BF-E78F2FCF36AA}" type="presParOf" srcId="{13227E69-A38C-A140-B550-B0D4B6B12394}" destId="{C209B9FB-5B6F-F44B-B6BF-079BA39F583B}" srcOrd="7" destOrd="0" presId="urn:microsoft.com/office/officeart/2008/layout/LinedList"/>
    <dgm:cxn modelId="{7223EA54-E755-094A-888B-C1EA35C70682}" type="presParOf" srcId="{C209B9FB-5B6F-F44B-B6BF-079BA39F583B}" destId="{39EF0951-FA33-814C-8AE9-AAD18A97553C}" srcOrd="0" destOrd="0" presId="urn:microsoft.com/office/officeart/2008/layout/LinedList"/>
    <dgm:cxn modelId="{DDDA5973-1B0D-0F4F-9774-4E5C074589F0}" type="presParOf" srcId="{C209B9FB-5B6F-F44B-B6BF-079BA39F583B}" destId="{5BFDA6FC-E38B-194C-B0D7-1FD060DF1082}" srcOrd="1" destOrd="0" presId="urn:microsoft.com/office/officeart/2008/layout/LinedList"/>
    <dgm:cxn modelId="{A90DD3DC-2A2D-D241-B8C2-EAB943479262}" type="presParOf" srcId="{13227E69-A38C-A140-B550-B0D4B6B12394}" destId="{F9FCE8C0-F1B0-C64F-8817-7F63AEC94B50}" srcOrd="8" destOrd="0" presId="urn:microsoft.com/office/officeart/2008/layout/LinedList"/>
    <dgm:cxn modelId="{BF25D097-8C8F-4E4F-9471-493B8599CB22}" type="presParOf" srcId="{13227E69-A38C-A140-B550-B0D4B6B12394}" destId="{3FE3D659-3C18-FA42-AF01-D60960041856}" srcOrd="9" destOrd="0" presId="urn:microsoft.com/office/officeart/2008/layout/LinedList"/>
    <dgm:cxn modelId="{CE770A9C-973D-A641-AF23-86A67C5BC4D0}" type="presParOf" srcId="{3FE3D659-3C18-FA42-AF01-D60960041856}" destId="{0DC913C1-DB72-6D4A-8C41-55664E78548A}" srcOrd="0" destOrd="0" presId="urn:microsoft.com/office/officeart/2008/layout/LinedList"/>
    <dgm:cxn modelId="{8B4A2281-53C3-4542-9C17-7251466B0375}" type="presParOf" srcId="{3FE3D659-3C18-FA42-AF01-D60960041856}" destId="{7AC8A0F4-B990-2544-8053-D2FF697583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CDC46-1EAC-4155-9C6F-F4CCF4D645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6D212B-77A6-4939-9F6E-75EBDC607559}">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Futures Traded on CME</a:t>
          </a:r>
        </a:p>
      </dgm:t>
    </dgm:pt>
    <dgm:pt modelId="{3DD55184-6042-4713-8DB9-922567380C0F}" type="parTrans" cxnId="{60785209-67FC-4D39-AF48-18E857A50C83}">
      <dgm:prSet/>
      <dgm:spPr/>
      <dgm:t>
        <a:bodyPr/>
        <a:lstStyle/>
        <a:p>
          <a:endParaRPr lang="en-US"/>
        </a:p>
      </dgm:t>
    </dgm:pt>
    <dgm:pt modelId="{5AD7F546-0D90-44E5-B96A-074A2632E5F2}" type="sibTrans" cxnId="{60785209-67FC-4D39-AF48-18E857A50C83}">
      <dgm:prSet/>
      <dgm:spPr/>
      <dgm:t>
        <a:bodyPr/>
        <a:lstStyle/>
        <a:p>
          <a:endParaRPr lang="en-US"/>
        </a:p>
      </dgm:t>
    </dgm:pt>
    <dgm:pt modelId="{4A808FC9-3B3E-4170-9FAC-7FF3FBDEB9BA}">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Regulated</a:t>
          </a:r>
        </a:p>
      </dgm:t>
    </dgm:pt>
    <dgm:pt modelId="{8CF83547-B388-40A4-953C-DE26692BBF6E}" type="parTrans" cxnId="{E18865FB-E159-4AB2-966F-0CE96178366E}">
      <dgm:prSet/>
      <dgm:spPr/>
      <dgm:t>
        <a:bodyPr/>
        <a:lstStyle/>
        <a:p>
          <a:endParaRPr lang="en-US"/>
        </a:p>
      </dgm:t>
    </dgm:pt>
    <dgm:pt modelId="{B93BEE79-2C01-4A02-A569-91E2F0E8D610}" type="sibTrans" cxnId="{E18865FB-E159-4AB2-966F-0CE96178366E}">
      <dgm:prSet/>
      <dgm:spPr/>
      <dgm:t>
        <a:bodyPr/>
        <a:lstStyle/>
        <a:p>
          <a:endParaRPr lang="en-US"/>
        </a:p>
      </dgm:t>
    </dgm:pt>
    <dgm:pt modelId="{439A5A9E-41D1-4FA7-97E6-D2488D61F8FB}">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Ease of use</a:t>
          </a:r>
        </a:p>
      </dgm:t>
    </dgm:pt>
    <dgm:pt modelId="{9568E9C6-0EBA-45B1-9A01-7C030AA30204}" type="parTrans" cxnId="{7C35358D-6FC7-4653-9697-59C5DBBFB333}">
      <dgm:prSet/>
      <dgm:spPr/>
      <dgm:t>
        <a:bodyPr/>
        <a:lstStyle/>
        <a:p>
          <a:endParaRPr lang="en-US"/>
        </a:p>
      </dgm:t>
    </dgm:pt>
    <dgm:pt modelId="{C89504AB-4EF3-4D69-877E-376394AA6DB3}" type="sibTrans" cxnId="{7C35358D-6FC7-4653-9697-59C5DBBFB333}">
      <dgm:prSet/>
      <dgm:spPr/>
      <dgm:t>
        <a:bodyPr/>
        <a:lstStyle/>
        <a:p>
          <a:endParaRPr lang="en-US"/>
        </a:p>
      </dgm:t>
    </dgm:pt>
    <dgm:pt modelId="{070A5849-3BD5-524C-9CC4-3752D13B1961}" type="pres">
      <dgm:prSet presAssocID="{D3FCDC46-1EAC-4155-9C6F-F4CCF4D645F6}" presName="vert0" presStyleCnt="0">
        <dgm:presLayoutVars>
          <dgm:dir/>
          <dgm:animOne val="branch"/>
          <dgm:animLvl val="lvl"/>
        </dgm:presLayoutVars>
      </dgm:prSet>
      <dgm:spPr/>
    </dgm:pt>
    <dgm:pt modelId="{C317A652-7B5D-EF46-8882-6044B8EE7211}" type="pres">
      <dgm:prSet presAssocID="{C46D212B-77A6-4939-9F6E-75EBDC607559}" presName="thickLine" presStyleLbl="alignNode1" presStyleIdx="0" presStyleCnt="3"/>
      <dgm:spPr/>
    </dgm:pt>
    <dgm:pt modelId="{C938C751-E6D6-5A40-A07A-0656CD69E5A8}" type="pres">
      <dgm:prSet presAssocID="{C46D212B-77A6-4939-9F6E-75EBDC607559}" presName="horz1" presStyleCnt="0"/>
      <dgm:spPr/>
    </dgm:pt>
    <dgm:pt modelId="{3DD3EFCB-4F8A-9544-B39B-3239A67C4551}" type="pres">
      <dgm:prSet presAssocID="{C46D212B-77A6-4939-9F6E-75EBDC607559}" presName="tx1" presStyleLbl="revTx" presStyleIdx="0" presStyleCnt="3"/>
      <dgm:spPr/>
    </dgm:pt>
    <dgm:pt modelId="{805B993D-0A3E-C74B-B70D-43660F3C8A38}" type="pres">
      <dgm:prSet presAssocID="{C46D212B-77A6-4939-9F6E-75EBDC607559}" presName="vert1" presStyleCnt="0"/>
      <dgm:spPr/>
    </dgm:pt>
    <dgm:pt modelId="{9342AD95-E845-3142-A325-E8D05CB2727B}" type="pres">
      <dgm:prSet presAssocID="{4A808FC9-3B3E-4170-9FAC-7FF3FBDEB9BA}" presName="thickLine" presStyleLbl="alignNode1" presStyleIdx="1" presStyleCnt="3"/>
      <dgm:spPr/>
    </dgm:pt>
    <dgm:pt modelId="{31AD2D39-6721-B54C-A2FB-F0CB2C3E8428}" type="pres">
      <dgm:prSet presAssocID="{4A808FC9-3B3E-4170-9FAC-7FF3FBDEB9BA}" presName="horz1" presStyleCnt="0"/>
      <dgm:spPr/>
    </dgm:pt>
    <dgm:pt modelId="{01BD50C8-0552-B442-8069-3BA4CBD5691E}" type="pres">
      <dgm:prSet presAssocID="{4A808FC9-3B3E-4170-9FAC-7FF3FBDEB9BA}" presName="tx1" presStyleLbl="revTx" presStyleIdx="1" presStyleCnt="3"/>
      <dgm:spPr/>
    </dgm:pt>
    <dgm:pt modelId="{F708E4DB-C05C-3748-A900-34419C3182A4}" type="pres">
      <dgm:prSet presAssocID="{4A808FC9-3B3E-4170-9FAC-7FF3FBDEB9BA}" presName="vert1" presStyleCnt="0"/>
      <dgm:spPr/>
    </dgm:pt>
    <dgm:pt modelId="{80A85957-4B5A-7947-AB15-6C4C070D130C}" type="pres">
      <dgm:prSet presAssocID="{439A5A9E-41D1-4FA7-97E6-D2488D61F8FB}" presName="thickLine" presStyleLbl="alignNode1" presStyleIdx="2" presStyleCnt="3"/>
      <dgm:spPr/>
    </dgm:pt>
    <dgm:pt modelId="{6695D50A-A2ED-9346-B6DC-4079D487ED38}" type="pres">
      <dgm:prSet presAssocID="{439A5A9E-41D1-4FA7-97E6-D2488D61F8FB}" presName="horz1" presStyleCnt="0"/>
      <dgm:spPr/>
    </dgm:pt>
    <dgm:pt modelId="{C6BAD88E-AE5B-404E-B98E-A661B0CE0F05}" type="pres">
      <dgm:prSet presAssocID="{439A5A9E-41D1-4FA7-97E6-D2488D61F8FB}" presName="tx1" presStyleLbl="revTx" presStyleIdx="2" presStyleCnt="3"/>
      <dgm:spPr/>
    </dgm:pt>
    <dgm:pt modelId="{ED70D86A-5F5D-9B42-A268-4D3EA470D573}" type="pres">
      <dgm:prSet presAssocID="{439A5A9E-41D1-4FA7-97E6-D2488D61F8FB}" presName="vert1" presStyleCnt="0"/>
      <dgm:spPr/>
    </dgm:pt>
  </dgm:ptLst>
  <dgm:cxnLst>
    <dgm:cxn modelId="{60785209-67FC-4D39-AF48-18E857A50C83}" srcId="{D3FCDC46-1EAC-4155-9C6F-F4CCF4D645F6}" destId="{C46D212B-77A6-4939-9F6E-75EBDC607559}" srcOrd="0" destOrd="0" parTransId="{3DD55184-6042-4713-8DB9-922567380C0F}" sibTransId="{5AD7F546-0D90-44E5-B96A-074A2632E5F2}"/>
    <dgm:cxn modelId="{897DBB0A-1FB3-A846-A202-E534D6B2E572}" type="presOf" srcId="{4A808FC9-3B3E-4170-9FAC-7FF3FBDEB9BA}" destId="{01BD50C8-0552-B442-8069-3BA4CBD5691E}" srcOrd="0" destOrd="0" presId="urn:microsoft.com/office/officeart/2008/layout/LinedList"/>
    <dgm:cxn modelId="{C69BA670-86B0-144D-BB48-CFEBE7E4B278}" type="presOf" srcId="{D3FCDC46-1EAC-4155-9C6F-F4CCF4D645F6}" destId="{070A5849-3BD5-524C-9CC4-3752D13B1961}" srcOrd="0" destOrd="0" presId="urn:microsoft.com/office/officeart/2008/layout/LinedList"/>
    <dgm:cxn modelId="{7C35358D-6FC7-4653-9697-59C5DBBFB333}" srcId="{D3FCDC46-1EAC-4155-9C6F-F4CCF4D645F6}" destId="{439A5A9E-41D1-4FA7-97E6-D2488D61F8FB}" srcOrd="2" destOrd="0" parTransId="{9568E9C6-0EBA-45B1-9A01-7C030AA30204}" sibTransId="{C89504AB-4EF3-4D69-877E-376394AA6DB3}"/>
    <dgm:cxn modelId="{630C75AF-0B6C-0646-9BA1-6BE4917BB1E2}" type="presOf" srcId="{439A5A9E-41D1-4FA7-97E6-D2488D61F8FB}" destId="{C6BAD88E-AE5B-404E-B98E-A661B0CE0F05}" srcOrd="0" destOrd="0" presId="urn:microsoft.com/office/officeart/2008/layout/LinedList"/>
    <dgm:cxn modelId="{6271C0E0-A265-FD4C-B9E1-F220A3648377}" type="presOf" srcId="{C46D212B-77A6-4939-9F6E-75EBDC607559}" destId="{3DD3EFCB-4F8A-9544-B39B-3239A67C4551}" srcOrd="0" destOrd="0" presId="urn:microsoft.com/office/officeart/2008/layout/LinedList"/>
    <dgm:cxn modelId="{E18865FB-E159-4AB2-966F-0CE96178366E}" srcId="{D3FCDC46-1EAC-4155-9C6F-F4CCF4D645F6}" destId="{4A808FC9-3B3E-4170-9FAC-7FF3FBDEB9BA}" srcOrd="1" destOrd="0" parTransId="{8CF83547-B388-40A4-953C-DE26692BBF6E}" sibTransId="{B93BEE79-2C01-4A02-A569-91E2F0E8D610}"/>
    <dgm:cxn modelId="{B64D2B53-78AC-7F41-81F4-137850609F57}" type="presParOf" srcId="{070A5849-3BD5-524C-9CC4-3752D13B1961}" destId="{C317A652-7B5D-EF46-8882-6044B8EE7211}" srcOrd="0" destOrd="0" presId="urn:microsoft.com/office/officeart/2008/layout/LinedList"/>
    <dgm:cxn modelId="{162F949B-E1C8-5944-9F49-7CE4309D1F4D}" type="presParOf" srcId="{070A5849-3BD5-524C-9CC4-3752D13B1961}" destId="{C938C751-E6D6-5A40-A07A-0656CD69E5A8}" srcOrd="1" destOrd="0" presId="urn:microsoft.com/office/officeart/2008/layout/LinedList"/>
    <dgm:cxn modelId="{AE2594ED-BCF6-A447-83BD-63552DA1B450}" type="presParOf" srcId="{C938C751-E6D6-5A40-A07A-0656CD69E5A8}" destId="{3DD3EFCB-4F8A-9544-B39B-3239A67C4551}" srcOrd="0" destOrd="0" presId="urn:microsoft.com/office/officeart/2008/layout/LinedList"/>
    <dgm:cxn modelId="{98BC35B8-B01D-6C40-B807-4483CC8F659E}" type="presParOf" srcId="{C938C751-E6D6-5A40-A07A-0656CD69E5A8}" destId="{805B993D-0A3E-C74B-B70D-43660F3C8A38}" srcOrd="1" destOrd="0" presId="urn:microsoft.com/office/officeart/2008/layout/LinedList"/>
    <dgm:cxn modelId="{069E113F-520D-3841-B114-C8D661F848F5}" type="presParOf" srcId="{070A5849-3BD5-524C-9CC4-3752D13B1961}" destId="{9342AD95-E845-3142-A325-E8D05CB2727B}" srcOrd="2" destOrd="0" presId="urn:microsoft.com/office/officeart/2008/layout/LinedList"/>
    <dgm:cxn modelId="{92727C06-7914-824D-9877-B287520DAFB6}" type="presParOf" srcId="{070A5849-3BD5-524C-9CC4-3752D13B1961}" destId="{31AD2D39-6721-B54C-A2FB-F0CB2C3E8428}" srcOrd="3" destOrd="0" presId="urn:microsoft.com/office/officeart/2008/layout/LinedList"/>
    <dgm:cxn modelId="{EDDBCB18-B835-444A-B92E-571B3DFCE45C}" type="presParOf" srcId="{31AD2D39-6721-B54C-A2FB-F0CB2C3E8428}" destId="{01BD50C8-0552-B442-8069-3BA4CBD5691E}" srcOrd="0" destOrd="0" presId="urn:microsoft.com/office/officeart/2008/layout/LinedList"/>
    <dgm:cxn modelId="{985E9428-7D8B-CC47-B5F0-CFBB46AEF1FE}" type="presParOf" srcId="{31AD2D39-6721-B54C-A2FB-F0CB2C3E8428}" destId="{F708E4DB-C05C-3748-A900-34419C3182A4}" srcOrd="1" destOrd="0" presId="urn:microsoft.com/office/officeart/2008/layout/LinedList"/>
    <dgm:cxn modelId="{0A35EF45-AF76-6D48-BD9C-313B0CC7D10D}" type="presParOf" srcId="{070A5849-3BD5-524C-9CC4-3752D13B1961}" destId="{80A85957-4B5A-7947-AB15-6C4C070D130C}" srcOrd="4" destOrd="0" presId="urn:microsoft.com/office/officeart/2008/layout/LinedList"/>
    <dgm:cxn modelId="{2BE6C75D-E415-C44E-94B7-4409D0976875}" type="presParOf" srcId="{070A5849-3BD5-524C-9CC4-3752D13B1961}" destId="{6695D50A-A2ED-9346-B6DC-4079D487ED38}" srcOrd="5" destOrd="0" presId="urn:microsoft.com/office/officeart/2008/layout/LinedList"/>
    <dgm:cxn modelId="{FF53E650-B49D-BA4B-8AC0-4FB000E4D071}" type="presParOf" srcId="{6695D50A-A2ED-9346-B6DC-4079D487ED38}" destId="{C6BAD88E-AE5B-404E-B98E-A661B0CE0F05}" srcOrd="0" destOrd="0" presId="urn:microsoft.com/office/officeart/2008/layout/LinedList"/>
    <dgm:cxn modelId="{76B2E7F8-C695-094E-9FE3-FB6BFF7EC656}" type="presParOf" srcId="{6695D50A-A2ED-9346-B6DC-4079D487ED38}" destId="{ED70D86A-5F5D-9B42-A268-4D3EA470D5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FCA97-5896-9F42-873C-FD4A1765676F}">
      <dsp:nvSpPr>
        <dsp:cNvPr id="0" name=""/>
        <dsp:cNvSpPr/>
      </dsp:nvSpPr>
      <dsp:spPr>
        <a:xfrm>
          <a:off x="3564" y="8481"/>
          <a:ext cx="3475718"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Roboto" panose="02000000000000000000" pitchFamily="2" charset="0"/>
              <a:ea typeface="Roboto" panose="02000000000000000000" pitchFamily="2" charset="0"/>
              <a:cs typeface="Roboto" panose="02000000000000000000" pitchFamily="2" charset="0"/>
            </a:rPr>
            <a:t>Introduction</a:t>
          </a:r>
        </a:p>
      </dsp:txBody>
      <dsp:txXfrm>
        <a:off x="3564" y="8481"/>
        <a:ext cx="3475718" cy="633600"/>
      </dsp:txXfrm>
    </dsp:sp>
    <dsp:sp modelId="{E13722BE-E288-C740-A2CE-FD71E3FD0F34}">
      <dsp:nvSpPr>
        <dsp:cNvPr id="0" name=""/>
        <dsp:cNvSpPr/>
      </dsp:nvSpPr>
      <dsp:spPr>
        <a:xfrm>
          <a:off x="3564" y="642081"/>
          <a:ext cx="3475718" cy="37007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Why we launched </a:t>
          </a:r>
          <a:r>
            <a:rPr lang="en-US" sz="3200" i="1" kern="1200" dirty="0">
              <a:latin typeface="Roboto" panose="02000000000000000000" pitchFamily="2" charset="0"/>
              <a:ea typeface="Roboto" panose="02000000000000000000" pitchFamily="2" charset="0"/>
              <a:cs typeface="Roboto" panose="02000000000000000000" pitchFamily="2" charset="0"/>
            </a:rPr>
            <a:t>Cabot SX Crypto Advisor</a:t>
          </a:r>
          <a:r>
            <a:rPr lang="en-US" sz="3200" kern="1200" dirty="0">
              <a:latin typeface="Roboto" panose="02000000000000000000" pitchFamily="2" charset="0"/>
              <a:ea typeface="Roboto" panose="02000000000000000000" pitchFamily="2" charset="0"/>
              <a:cs typeface="Roboto" panose="02000000000000000000" pitchFamily="2" charset="0"/>
            </a:rPr>
            <a:t>!</a:t>
          </a:r>
        </a:p>
      </dsp:txBody>
      <dsp:txXfrm>
        <a:off x="3564" y="642081"/>
        <a:ext cx="3475718" cy="3700774"/>
      </dsp:txXfrm>
    </dsp:sp>
    <dsp:sp modelId="{8D677A63-6B95-3549-81E0-282E68DB180D}">
      <dsp:nvSpPr>
        <dsp:cNvPr id="0" name=""/>
        <dsp:cNvSpPr/>
      </dsp:nvSpPr>
      <dsp:spPr>
        <a:xfrm>
          <a:off x="3965884" y="8481"/>
          <a:ext cx="3475718" cy="633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Roboto" panose="02000000000000000000" pitchFamily="2" charset="0"/>
              <a:ea typeface="Roboto" panose="02000000000000000000" pitchFamily="2" charset="0"/>
              <a:cs typeface="Roboto" panose="02000000000000000000" pitchFamily="2" charset="0"/>
            </a:rPr>
            <a:t>Value Proposition</a:t>
          </a:r>
        </a:p>
      </dsp:txBody>
      <dsp:txXfrm>
        <a:off x="3965884" y="8481"/>
        <a:ext cx="3475718" cy="633600"/>
      </dsp:txXfrm>
    </dsp:sp>
    <dsp:sp modelId="{5C22D220-D93B-6142-A045-546A8097F7FE}">
      <dsp:nvSpPr>
        <dsp:cNvPr id="0" name=""/>
        <dsp:cNvSpPr/>
      </dsp:nvSpPr>
      <dsp:spPr>
        <a:xfrm>
          <a:off x="3965884" y="642081"/>
          <a:ext cx="3475718" cy="370077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How is it differentiated?</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Personal access</a:t>
          </a:r>
          <a:endParaRPr lang="en-US" sz="3200" kern="1200" dirty="0"/>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rPr>
            <a:t>Community building</a:t>
          </a:r>
          <a:br>
            <a:rPr lang="en-US" sz="3200" kern="1200" dirty="0"/>
          </a:br>
          <a:endParaRPr lang="en-US" sz="3200" kern="1200" dirty="0"/>
        </a:p>
      </dsp:txBody>
      <dsp:txXfrm>
        <a:off x="3965884" y="642081"/>
        <a:ext cx="3475718" cy="3700774"/>
      </dsp:txXfrm>
    </dsp:sp>
    <dsp:sp modelId="{F9D7DA47-BCF0-0149-9CFC-643DEFB0C212}">
      <dsp:nvSpPr>
        <dsp:cNvPr id="0" name=""/>
        <dsp:cNvSpPr/>
      </dsp:nvSpPr>
      <dsp:spPr>
        <a:xfrm>
          <a:off x="7928203" y="8481"/>
          <a:ext cx="3475718" cy="633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Roboto" panose="02000000000000000000" pitchFamily="2" charset="0"/>
              <a:ea typeface="Roboto" panose="02000000000000000000" pitchFamily="2" charset="0"/>
              <a:cs typeface="Roboto" panose="02000000000000000000" pitchFamily="2" charset="0"/>
            </a:rPr>
            <a:t>Fundamental Research</a:t>
          </a:r>
        </a:p>
      </dsp:txBody>
      <dsp:txXfrm>
        <a:off x="7928203" y="8481"/>
        <a:ext cx="3475718" cy="633600"/>
      </dsp:txXfrm>
    </dsp:sp>
    <dsp:sp modelId="{2F86D207-C59C-5C4E-81DD-F4140329E674}">
      <dsp:nvSpPr>
        <dsp:cNvPr id="0" name=""/>
        <dsp:cNvSpPr/>
      </dsp:nvSpPr>
      <dsp:spPr>
        <a:xfrm>
          <a:off x="7928203" y="642081"/>
          <a:ext cx="3475718" cy="370077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Investment Matrix </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Data sources, on-chain, Dune</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Models, portfolios</a:t>
          </a:r>
        </a:p>
      </dsp:txBody>
      <dsp:txXfrm>
        <a:off x="7928203" y="642081"/>
        <a:ext cx="3475718" cy="3700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B2491-F7D5-BB4F-A230-CD1896659D09}">
      <dsp:nvSpPr>
        <dsp:cNvPr id="0" name=""/>
        <dsp:cNvSpPr/>
      </dsp:nvSpPr>
      <dsp:spPr>
        <a:xfrm>
          <a:off x="3564" y="53125"/>
          <a:ext cx="3475718" cy="13902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Scalability</a:t>
          </a:r>
        </a:p>
      </dsp:txBody>
      <dsp:txXfrm>
        <a:off x="3564" y="53125"/>
        <a:ext cx="3475718" cy="1390287"/>
      </dsp:txXfrm>
    </dsp:sp>
    <dsp:sp modelId="{63CA54E8-06F6-D245-B013-5F66AC69FF8A}">
      <dsp:nvSpPr>
        <dsp:cNvPr id="0" name=""/>
        <dsp:cNvSpPr/>
      </dsp:nvSpPr>
      <dsp:spPr>
        <a:xfrm>
          <a:off x="3564" y="1443412"/>
          <a:ext cx="3475718"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Network effects</a:t>
          </a:r>
        </a:p>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Investors, builders</a:t>
          </a:r>
        </a:p>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Project design, “</a:t>
          </a:r>
          <a:r>
            <a:rPr lang="en-US" sz="2400" kern="1200" dirty="0" err="1">
              <a:latin typeface="Roboto" panose="02000000000000000000" pitchFamily="2" charset="0"/>
              <a:ea typeface="Roboto" panose="02000000000000000000" pitchFamily="2" charset="0"/>
              <a:cs typeface="Roboto" panose="02000000000000000000" pitchFamily="2" charset="0"/>
            </a:rPr>
            <a:t>tokenomics</a:t>
          </a:r>
          <a:r>
            <a:rPr lang="en-US" sz="2400" kern="1200" dirty="0">
              <a:latin typeface="Roboto" panose="02000000000000000000" pitchFamily="2" charset="0"/>
              <a:ea typeface="Roboto" panose="02000000000000000000" pitchFamily="2" charset="0"/>
              <a:cs typeface="Roboto" panose="02000000000000000000" pitchFamily="2" charset="0"/>
            </a:rPr>
            <a:t>”  </a:t>
          </a:r>
        </a:p>
      </dsp:txBody>
      <dsp:txXfrm>
        <a:off x="3564" y="1443412"/>
        <a:ext cx="3475718" cy="2854800"/>
      </dsp:txXfrm>
    </dsp:sp>
    <dsp:sp modelId="{1F5C5BFA-ABA8-AC4C-A0A7-362DE90398CB}">
      <dsp:nvSpPr>
        <dsp:cNvPr id="0" name=""/>
        <dsp:cNvSpPr/>
      </dsp:nvSpPr>
      <dsp:spPr>
        <a:xfrm>
          <a:off x="3965884" y="53125"/>
          <a:ext cx="3475718" cy="139028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Scarcity</a:t>
          </a:r>
        </a:p>
      </dsp:txBody>
      <dsp:txXfrm>
        <a:off x="3965884" y="53125"/>
        <a:ext cx="3475718" cy="1390287"/>
      </dsp:txXfrm>
    </dsp:sp>
    <dsp:sp modelId="{34038C1B-9E7C-1C44-9BAA-1CF9993DB500}">
      <dsp:nvSpPr>
        <dsp:cNvPr id="0" name=""/>
        <dsp:cNvSpPr/>
      </dsp:nvSpPr>
      <dsp:spPr>
        <a:xfrm>
          <a:off x="3965884" y="1443412"/>
          <a:ext cx="3475718" cy="28548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Desirable store of value</a:t>
          </a:r>
          <a:br>
            <a:rPr lang="en-US" sz="4300" kern="1200" dirty="0">
              <a:latin typeface="Roboto" panose="02000000000000000000" pitchFamily="2" charset="0"/>
              <a:ea typeface="Roboto" panose="02000000000000000000" pitchFamily="2" charset="0"/>
              <a:cs typeface="Roboto" panose="02000000000000000000" pitchFamily="2" charset="0"/>
            </a:rPr>
          </a:br>
          <a:endParaRPr lang="en-US" sz="4300" kern="1200" dirty="0">
            <a:latin typeface="Roboto" panose="02000000000000000000" pitchFamily="2" charset="0"/>
            <a:ea typeface="Roboto" panose="02000000000000000000" pitchFamily="2" charset="0"/>
            <a:cs typeface="Roboto" panose="02000000000000000000" pitchFamily="2" charset="0"/>
          </a:endParaRPr>
        </a:p>
      </dsp:txBody>
      <dsp:txXfrm>
        <a:off x="3965884" y="1443412"/>
        <a:ext cx="3475718" cy="2854800"/>
      </dsp:txXfrm>
    </dsp:sp>
    <dsp:sp modelId="{3F63C72A-F8CE-154D-A5E5-4160D5CB078B}">
      <dsp:nvSpPr>
        <dsp:cNvPr id="0" name=""/>
        <dsp:cNvSpPr/>
      </dsp:nvSpPr>
      <dsp:spPr>
        <a:xfrm>
          <a:off x="7928203" y="53125"/>
          <a:ext cx="3475718" cy="139028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Roboto" panose="02000000000000000000" pitchFamily="2" charset="0"/>
              <a:ea typeface="Roboto" panose="02000000000000000000" pitchFamily="2" charset="0"/>
              <a:cs typeface="Roboto" panose="02000000000000000000" pitchFamily="2" charset="0"/>
            </a:rPr>
            <a:t>Moat</a:t>
          </a:r>
        </a:p>
      </dsp:txBody>
      <dsp:txXfrm>
        <a:off x="7928203" y="53125"/>
        <a:ext cx="3475718" cy="1390287"/>
      </dsp:txXfrm>
    </dsp:sp>
    <dsp:sp modelId="{726869DA-E5CB-6A4A-8D80-84FB796D1355}">
      <dsp:nvSpPr>
        <dsp:cNvPr id="0" name=""/>
        <dsp:cNvSpPr/>
      </dsp:nvSpPr>
      <dsp:spPr>
        <a:xfrm>
          <a:off x="7928203" y="1443412"/>
          <a:ext cx="3475718" cy="28548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What is the utility?</a:t>
          </a:r>
        </a:p>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High switching costs</a:t>
          </a:r>
        </a:p>
        <a:p>
          <a:pPr marL="228600" lvl="1" indent="-228600" algn="l" defTabSz="106680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Yield</a:t>
          </a:r>
        </a:p>
      </dsp:txBody>
      <dsp:txXfrm>
        <a:off x="7928203" y="1443412"/>
        <a:ext cx="3475718"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B2491-F7D5-BB4F-A230-CD1896659D09}">
      <dsp:nvSpPr>
        <dsp:cNvPr id="0" name=""/>
        <dsp:cNvSpPr/>
      </dsp:nvSpPr>
      <dsp:spPr>
        <a:xfrm>
          <a:off x="55" y="35153"/>
          <a:ext cx="5330549" cy="149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Roboto" panose="02000000000000000000" pitchFamily="2" charset="0"/>
              <a:ea typeface="Roboto" panose="02000000000000000000" pitchFamily="2" charset="0"/>
              <a:cs typeface="Roboto" panose="02000000000000000000" pitchFamily="2" charset="0"/>
            </a:rPr>
            <a:t>Patience</a:t>
          </a:r>
        </a:p>
      </dsp:txBody>
      <dsp:txXfrm>
        <a:off x="55" y="35153"/>
        <a:ext cx="5330549" cy="1497600"/>
      </dsp:txXfrm>
    </dsp:sp>
    <dsp:sp modelId="{63CA54E8-06F6-D245-B013-5F66AC69FF8A}">
      <dsp:nvSpPr>
        <dsp:cNvPr id="0" name=""/>
        <dsp:cNvSpPr/>
      </dsp:nvSpPr>
      <dsp:spPr>
        <a:xfrm>
          <a:off x="55" y="1532753"/>
          <a:ext cx="5330549" cy="27834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Have a strategy, principles </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Valuation</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Quality companies still exist </a:t>
          </a:r>
        </a:p>
      </dsp:txBody>
      <dsp:txXfrm>
        <a:off x="55" y="1532753"/>
        <a:ext cx="5330549" cy="2783430"/>
      </dsp:txXfrm>
    </dsp:sp>
    <dsp:sp modelId="{1F5C5BFA-ABA8-AC4C-A0A7-362DE90398CB}">
      <dsp:nvSpPr>
        <dsp:cNvPr id="0" name=""/>
        <dsp:cNvSpPr/>
      </dsp:nvSpPr>
      <dsp:spPr>
        <a:xfrm>
          <a:off x="6076881" y="35153"/>
          <a:ext cx="5330549" cy="1497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Roboto" panose="02000000000000000000" pitchFamily="2" charset="0"/>
              <a:ea typeface="Roboto" panose="02000000000000000000" pitchFamily="2" charset="0"/>
              <a:cs typeface="Roboto" panose="02000000000000000000" pitchFamily="2" charset="0"/>
            </a:rPr>
            <a:t>History</a:t>
          </a:r>
        </a:p>
      </dsp:txBody>
      <dsp:txXfrm>
        <a:off x="6076881" y="35153"/>
        <a:ext cx="5330549" cy="1497600"/>
      </dsp:txXfrm>
    </dsp:sp>
    <dsp:sp modelId="{34038C1B-9E7C-1C44-9BAA-1CF9993DB500}">
      <dsp:nvSpPr>
        <dsp:cNvPr id="0" name=""/>
        <dsp:cNvSpPr/>
      </dsp:nvSpPr>
      <dsp:spPr>
        <a:xfrm>
          <a:off x="6076881" y="1532753"/>
          <a:ext cx="5330549" cy="278343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Precedent, my experience</a:t>
          </a:r>
        </a:p>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Volatility – 2017, 2020</a:t>
          </a:r>
        </a:p>
        <a:p>
          <a:pPr marL="285750" lvl="1" indent="-285750" algn="l" defTabSz="1244600">
            <a:lnSpc>
              <a:spcPct val="90000"/>
            </a:lnSpc>
            <a:spcBef>
              <a:spcPct val="0"/>
            </a:spcBef>
            <a:spcAft>
              <a:spcPct val="15000"/>
            </a:spcAft>
            <a:buChar char="•"/>
          </a:pPr>
          <a:r>
            <a:rPr lang="en-US" sz="2800" kern="1200" dirty="0">
              <a:latin typeface="Roboto" panose="02000000000000000000" pitchFamily="2" charset="0"/>
              <a:ea typeface="Roboto" panose="02000000000000000000" pitchFamily="2" charset="0"/>
            </a:rPr>
            <a:t>“Risk off” periods amplify fundamentals </a:t>
          </a:r>
          <a:br>
            <a:rPr lang="en-US" sz="2800" kern="1200" dirty="0"/>
          </a:br>
          <a:endParaRPr lang="en-US" sz="3200" kern="1200" dirty="0">
            <a:latin typeface="Roboto" panose="02000000000000000000" pitchFamily="2" charset="0"/>
            <a:ea typeface="Roboto" panose="02000000000000000000" pitchFamily="2" charset="0"/>
            <a:cs typeface="Roboto" panose="02000000000000000000" pitchFamily="2" charset="0"/>
          </a:endParaRPr>
        </a:p>
      </dsp:txBody>
      <dsp:txXfrm>
        <a:off x="6076881" y="1532753"/>
        <a:ext cx="5330549" cy="2783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B2491-F7D5-BB4F-A230-CD1896659D09}">
      <dsp:nvSpPr>
        <dsp:cNvPr id="0" name=""/>
        <dsp:cNvSpPr/>
      </dsp:nvSpPr>
      <dsp:spPr>
        <a:xfrm>
          <a:off x="3564" y="75085"/>
          <a:ext cx="3475718" cy="13902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Roboto" panose="02000000000000000000" pitchFamily="2" charset="0"/>
              <a:ea typeface="Roboto" panose="02000000000000000000" pitchFamily="2" charset="0"/>
              <a:cs typeface="Roboto" panose="02000000000000000000" pitchFamily="2" charset="0"/>
            </a:rPr>
            <a:t>Creator Economy</a:t>
          </a:r>
        </a:p>
      </dsp:txBody>
      <dsp:txXfrm>
        <a:off x="3564" y="75085"/>
        <a:ext cx="3475718" cy="1390287"/>
      </dsp:txXfrm>
    </dsp:sp>
    <dsp:sp modelId="{63CA54E8-06F6-D245-B013-5F66AC69FF8A}">
      <dsp:nvSpPr>
        <dsp:cNvPr id="0" name=""/>
        <dsp:cNvSpPr/>
      </dsp:nvSpPr>
      <dsp:spPr>
        <a:xfrm>
          <a:off x="3564" y="1465372"/>
          <a:ext cx="3475718"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Economic empowerment</a:t>
          </a:r>
        </a:p>
      </dsp:txBody>
      <dsp:txXfrm>
        <a:off x="3564" y="1465372"/>
        <a:ext cx="3475718" cy="2810880"/>
      </dsp:txXfrm>
    </dsp:sp>
    <dsp:sp modelId="{1F5C5BFA-ABA8-AC4C-A0A7-362DE90398CB}">
      <dsp:nvSpPr>
        <dsp:cNvPr id="0" name=""/>
        <dsp:cNvSpPr/>
      </dsp:nvSpPr>
      <dsp:spPr>
        <a:xfrm>
          <a:off x="3965884" y="75085"/>
          <a:ext cx="3475718" cy="139028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Roboto" panose="02000000000000000000" pitchFamily="2" charset="0"/>
              <a:ea typeface="Roboto" panose="02000000000000000000" pitchFamily="2" charset="0"/>
              <a:cs typeface="Roboto" panose="02000000000000000000" pitchFamily="2" charset="0"/>
            </a:rPr>
            <a:t>Diversification</a:t>
          </a:r>
        </a:p>
      </dsp:txBody>
      <dsp:txXfrm>
        <a:off x="3965884" y="75085"/>
        <a:ext cx="3475718" cy="1390287"/>
      </dsp:txXfrm>
    </dsp:sp>
    <dsp:sp modelId="{34038C1B-9E7C-1C44-9BAA-1CF9993DB500}">
      <dsp:nvSpPr>
        <dsp:cNvPr id="0" name=""/>
        <dsp:cNvSpPr/>
      </dsp:nvSpPr>
      <dsp:spPr>
        <a:xfrm>
          <a:off x="3965884" y="1465372"/>
          <a:ext cx="3475718" cy="281088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Portfolio construction</a:t>
          </a:r>
        </a:p>
        <a:p>
          <a:pPr marL="285750" lvl="1" indent="-285750" algn="l" defTabSz="1511300">
            <a:lnSpc>
              <a:spcPct val="90000"/>
            </a:lnSpc>
            <a:spcBef>
              <a:spcPct val="0"/>
            </a:spcBef>
            <a:spcAft>
              <a:spcPct val="15000"/>
            </a:spcAft>
            <a:buChar char="•"/>
          </a:pPr>
          <a:r>
            <a:rPr lang="en-US" sz="3400" kern="1200" dirty="0"/>
            <a:t>Long-term correlation </a:t>
          </a:r>
          <a:br>
            <a:rPr lang="en-US" sz="3400" kern="1200" dirty="0"/>
          </a:br>
          <a:endParaRPr lang="en-US" sz="3200" kern="1200" dirty="0">
            <a:latin typeface="Roboto" panose="02000000000000000000" pitchFamily="2" charset="0"/>
            <a:ea typeface="Roboto" panose="02000000000000000000" pitchFamily="2" charset="0"/>
            <a:cs typeface="Roboto" panose="02000000000000000000" pitchFamily="2" charset="0"/>
          </a:endParaRPr>
        </a:p>
      </dsp:txBody>
      <dsp:txXfrm>
        <a:off x="3965884" y="1465372"/>
        <a:ext cx="3475718" cy="2810880"/>
      </dsp:txXfrm>
    </dsp:sp>
    <dsp:sp modelId="{3F63C72A-F8CE-154D-A5E5-4160D5CB078B}">
      <dsp:nvSpPr>
        <dsp:cNvPr id="0" name=""/>
        <dsp:cNvSpPr/>
      </dsp:nvSpPr>
      <dsp:spPr>
        <a:xfrm>
          <a:off x="7928203" y="75085"/>
          <a:ext cx="3475718" cy="139028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New Ecosystems &amp; Ownership Models</a:t>
          </a:r>
        </a:p>
      </dsp:txBody>
      <dsp:txXfrm>
        <a:off x="7928203" y="75085"/>
        <a:ext cx="3475718" cy="1390287"/>
      </dsp:txXfrm>
    </dsp:sp>
    <dsp:sp modelId="{726869DA-E5CB-6A4A-8D80-84FB796D1355}">
      <dsp:nvSpPr>
        <dsp:cNvPr id="0" name=""/>
        <dsp:cNvSpPr/>
      </dsp:nvSpPr>
      <dsp:spPr>
        <a:xfrm>
          <a:off x="7928203" y="1465372"/>
          <a:ext cx="3475718" cy="28108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Roboto" panose="02000000000000000000" pitchFamily="2" charset="0"/>
              <a:ea typeface="Roboto" panose="02000000000000000000" pitchFamily="2" charset="0"/>
              <a:cs typeface="Roboto" panose="02000000000000000000" pitchFamily="2" charset="0"/>
            </a:rPr>
            <a:t>Ethereum </a:t>
          </a:r>
        </a:p>
        <a:p>
          <a:pPr marL="285750" lvl="1" indent="-285750" algn="l" defTabSz="1422400">
            <a:lnSpc>
              <a:spcPct val="90000"/>
            </a:lnSpc>
            <a:spcBef>
              <a:spcPct val="0"/>
            </a:spcBef>
            <a:spcAft>
              <a:spcPct val="15000"/>
            </a:spcAft>
            <a:buChar char="•"/>
          </a:pPr>
          <a:r>
            <a:rPr lang="en-US" sz="3200" kern="1200" dirty="0" err="1">
              <a:latin typeface="Roboto" panose="02000000000000000000" pitchFamily="2" charset="0"/>
              <a:ea typeface="Roboto" panose="02000000000000000000" pitchFamily="2" charset="0"/>
              <a:cs typeface="Roboto" panose="02000000000000000000" pitchFamily="2" charset="0"/>
            </a:rPr>
            <a:t>Dapps</a:t>
          </a:r>
          <a:endParaRPr lang="en-US" sz="3200" kern="1200" dirty="0">
            <a:latin typeface="Roboto" panose="02000000000000000000" pitchFamily="2" charset="0"/>
            <a:ea typeface="Roboto" panose="02000000000000000000" pitchFamily="2" charset="0"/>
            <a:cs typeface="Roboto" panose="02000000000000000000" pitchFamily="2" charset="0"/>
          </a:endParaRPr>
        </a:p>
      </dsp:txBody>
      <dsp:txXfrm>
        <a:off x="7928203" y="1465372"/>
        <a:ext cx="3475718" cy="281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E9FF3-6596-B04E-95A4-CE970E18547B}">
      <dsp:nvSpPr>
        <dsp:cNvPr id="0" name=""/>
        <dsp:cNvSpPr/>
      </dsp:nvSpPr>
      <dsp:spPr>
        <a:xfrm>
          <a:off x="0" y="56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D9250-7E1C-484D-9669-DF6393E740CE}">
      <dsp:nvSpPr>
        <dsp:cNvPr id="0" name=""/>
        <dsp:cNvSpPr/>
      </dsp:nvSpPr>
      <dsp:spPr>
        <a:xfrm>
          <a:off x="0" y="564"/>
          <a:ext cx="10515600" cy="9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1. An investment of money</a:t>
          </a:r>
        </a:p>
      </dsp:txBody>
      <dsp:txXfrm>
        <a:off x="0" y="564"/>
        <a:ext cx="10515600" cy="924270"/>
      </dsp:txXfrm>
    </dsp:sp>
    <dsp:sp modelId="{D41EA038-C441-FC45-B320-89AB1E0EF358}">
      <dsp:nvSpPr>
        <dsp:cNvPr id="0" name=""/>
        <dsp:cNvSpPr/>
      </dsp:nvSpPr>
      <dsp:spPr>
        <a:xfrm>
          <a:off x="0" y="9248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3D90D-FAE4-D845-94D9-579A7D99E07F}">
      <dsp:nvSpPr>
        <dsp:cNvPr id="0" name=""/>
        <dsp:cNvSpPr/>
      </dsp:nvSpPr>
      <dsp:spPr>
        <a:xfrm>
          <a:off x="0" y="924835"/>
          <a:ext cx="10515600" cy="9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2. In a common enterprise</a:t>
          </a:r>
        </a:p>
      </dsp:txBody>
      <dsp:txXfrm>
        <a:off x="0" y="924835"/>
        <a:ext cx="10515600" cy="924270"/>
      </dsp:txXfrm>
    </dsp:sp>
    <dsp:sp modelId="{C176F265-868D-0044-9D74-969A4CBF4AE4}">
      <dsp:nvSpPr>
        <dsp:cNvPr id="0" name=""/>
        <dsp:cNvSpPr/>
      </dsp:nvSpPr>
      <dsp:spPr>
        <a:xfrm>
          <a:off x="0" y="184910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8C3EA-27E7-4A4C-9D53-93781E4F53B1}">
      <dsp:nvSpPr>
        <dsp:cNvPr id="0" name=""/>
        <dsp:cNvSpPr/>
      </dsp:nvSpPr>
      <dsp:spPr>
        <a:xfrm>
          <a:off x="0" y="1849106"/>
          <a:ext cx="10515600" cy="9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3. With the expectation of profit</a:t>
          </a:r>
        </a:p>
      </dsp:txBody>
      <dsp:txXfrm>
        <a:off x="0" y="1849106"/>
        <a:ext cx="10515600" cy="924270"/>
      </dsp:txXfrm>
    </dsp:sp>
    <dsp:sp modelId="{90FB1A24-EF65-9A40-9A1A-0C7EC94910D6}">
      <dsp:nvSpPr>
        <dsp:cNvPr id="0" name=""/>
        <dsp:cNvSpPr/>
      </dsp:nvSpPr>
      <dsp:spPr>
        <a:xfrm>
          <a:off x="0" y="277337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F0951-FA33-814C-8AE9-AAD18A97553C}">
      <dsp:nvSpPr>
        <dsp:cNvPr id="0" name=""/>
        <dsp:cNvSpPr/>
      </dsp:nvSpPr>
      <dsp:spPr>
        <a:xfrm>
          <a:off x="0" y="2773376"/>
          <a:ext cx="10515600" cy="9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4. To be derived from the efforts of others</a:t>
          </a:r>
        </a:p>
      </dsp:txBody>
      <dsp:txXfrm>
        <a:off x="0" y="2773376"/>
        <a:ext cx="10515600" cy="924270"/>
      </dsp:txXfrm>
    </dsp:sp>
    <dsp:sp modelId="{F9FCE8C0-F1B0-C64F-8817-7F63AEC94B50}">
      <dsp:nvSpPr>
        <dsp:cNvPr id="0" name=""/>
        <dsp:cNvSpPr/>
      </dsp:nvSpPr>
      <dsp:spPr>
        <a:xfrm>
          <a:off x="0" y="36976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913C1-DB72-6D4A-8C41-55664E78548A}">
      <dsp:nvSpPr>
        <dsp:cNvPr id="0" name=""/>
        <dsp:cNvSpPr/>
      </dsp:nvSpPr>
      <dsp:spPr>
        <a:xfrm>
          <a:off x="0" y="3697647"/>
          <a:ext cx="10515600" cy="9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dirty="0">
              <a:latin typeface="Roboto" panose="02000000000000000000" pitchFamily="2" charset="0"/>
              <a:ea typeface="Roboto" panose="02000000000000000000" pitchFamily="2" charset="0"/>
              <a:cs typeface="Roboto" panose="02000000000000000000" pitchFamily="2" charset="0"/>
            </a:rPr>
            <a:t>The Congress shall have the power to lay and collect taxes on incomes from whatever source derived, without apportionment among the several States, and without regard to any census or enumeration</a:t>
          </a:r>
        </a:p>
      </dsp:txBody>
      <dsp:txXfrm>
        <a:off x="0" y="3697647"/>
        <a:ext cx="10515600" cy="924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7A652-7B5D-EF46-8882-6044B8EE7211}">
      <dsp:nvSpPr>
        <dsp:cNvPr id="0" name=""/>
        <dsp:cNvSpPr/>
      </dsp:nvSpPr>
      <dsp:spPr>
        <a:xfrm>
          <a:off x="0" y="225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3EFCB-4F8A-9544-B39B-3239A67C4551}">
      <dsp:nvSpPr>
        <dsp:cNvPr id="0" name=""/>
        <dsp:cNvSpPr/>
      </dsp:nvSpPr>
      <dsp:spPr>
        <a:xfrm>
          <a:off x="0" y="2257"/>
          <a:ext cx="10515600" cy="153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Futures Traded on CME</a:t>
          </a:r>
        </a:p>
      </dsp:txBody>
      <dsp:txXfrm>
        <a:off x="0" y="2257"/>
        <a:ext cx="10515600" cy="1539322"/>
      </dsp:txXfrm>
    </dsp:sp>
    <dsp:sp modelId="{9342AD95-E845-3142-A325-E8D05CB2727B}">
      <dsp:nvSpPr>
        <dsp:cNvPr id="0" name=""/>
        <dsp:cNvSpPr/>
      </dsp:nvSpPr>
      <dsp:spPr>
        <a:xfrm>
          <a:off x="0" y="15415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D50C8-0552-B442-8069-3BA4CBD5691E}">
      <dsp:nvSpPr>
        <dsp:cNvPr id="0" name=""/>
        <dsp:cNvSpPr/>
      </dsp:nvSpPr>
      <dsp:spPr>
        <a:xfrm>
          <a:off x="0" y="1541580"/>
          <a:ext cx="10515600" cy="153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Regulated</a:t>
          </a:r>
        </a:p>
      </dsp:txBody>
      <dsp:txXfrm>
        <a:off x="0" y="1541580"/>
        <a:ext cx="10515600" cy="1539322"/>
      </dsp:txXfrm>
    </dsp:sp>
    <dsp:sp modelId="{80A85957-4B5A-7947-AB15-6C4C070D130C}">
      <dsp:nvSpPr>
        <dsp:cNvPr id="0" name=""/>
        <dsp:cNvSpPr/>
      </dsp:nvSpPr>
      <dsp:spPr>
        <a:xfrm>
          <a:off x="0" y="30809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AD88E-AE5B-404E-B98E-A661B0CE0F05}">
      <dsp:nvSpPr>
        <dsp:cNvPr id="0" name=""/>
        <dsp:cNvSpPr/>
      </dsp:nvSpPr>
      <dsp:spPr>
        <a:xfrm>
          <a:off x="0" y="3080902"/>
          <a:ext cx="10515600" cy="153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Ease of use</a:t>
          </a:r>
        </a:p>
      </dsp:txBody>
      <dsp:txXfrm>
        <a:off x="0" y="3080902"/>
        <a:ext cx="10515600" cy="15393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BB2C92-69A2-824B-88C7-448C4F115F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0AEE1-1B87-994C-B3B7-071A1733C9C5}" type="datetimeFigureOut">
              <a:rPr lang="en-US" smtClean="0"/>
              <a:t>5/10/22</a:t>
            </a:fld>
            <a:endParaRPr lang="en-US"/>
          </a:p>
        </p:txBody>
      </p:sp>
      <p:sp>
        <p:nvSpPr>
          <p:cNvPr id="4" name="Footer Placeholder 3">
            <a:extLst>
              <a:ext uri="{FF2B5EF4-FFF2-40B4-BE49-F238E27FC236}">
                <a16:creationId xmlns:a16="http://schemas.microsoft.com/office/drawing/2014/main" id="{E56D9383-F02F-0842-B992-2D5E3FA658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CCFCAE-1B18-7140-9300-D97A4CE5E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D324D5-3F0A-3441-BF0B-5B50E5F64638}" type="slidenum">
              <a:rPr lang="en-US" smtClean="0"/>
              <a:t>‹#›</a:t>
            </a:fld>
            <a:endParaRPr lang="en-US"/>
          </a:p>
        </p:txBody>
      </p:sp>
    </p:spTree>
    <p:extLst>
      <p:ext uri="{BB962C8B-B14F-4D97-AF65-F5344CB8AC3E}">
        <p14:creationId xmlns:p14="http://schemas.microsoft.com/office/powerpoint/2010/main" val="312954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Roboto Bold"/>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Roboto Bold"/>
              </a:defRPr>
            </a:lvl1pPr>
          </a:lstStyle>
          <a:p>
            <a:fld id="{03EFD1F9-1AE8-4E93-8314-C975C6DF4D0C}" type="datetimeFigureOut">
              <a:rPr lang="en-US" smtClean="0"/>
              <a:pPr/>
              <a:t>5/10/22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Roboto Bold"/>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Roboto Bold"/>
              </a:defRPr>
            </a:lvl1pPr>
          </a:lstStyle>
          <a:p>
            <a:fld id="{3425450F-533C-46FB-955B-91641EB78E67}" type="slidenum">
              <a:rPr lang="en-US" smtClean="0"/>
              <a:pPr/>
              <a:t>‹#›</a:t>
            </a:fld>
            <a:endParaRPr lang="en-US" dirty="0"/>
          </a:p>
        </p:txBody>
      </p:sp>
    </p:spTree>
    <p:extLst>
      <p:ext uri="{BB962C8B-B14F-4D97-AF65-F5344CB8AC3E}">
        <p14:creationId xmlns:p14="http://schemas.microsoft.com/office/powerpoint/2010/main" val="123627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Roboto Bold"/>
        <a:ea typeface="+mn-ea"/>
        <a:cs typeface="+mn-cs"/>
      </a:defRPr>
    </a:lvl1pPr>
    <a:lvl2pPr marL="457200" algn="l" defTabSz="914400" rtl="0" eaLnBrk="1" latinLnBrk="0" hangingPunct="1">
      <a:defRPr sz="1200" b="1" i="0" kern="1200">
        <a:solidFill>
          <a:schemeClr val="tx1"/>
        </a:solidFill>
        <a:latin typeface="Roboto Bold"/>
        <a:ea typeface="+mn-ea"/>
        <a:cs typeface="+mn-cs"/>
      </a:defRPr>
    </a:lvl2pPr>
    <a:lvl3pPr marL="914400" algn="l" defTabSz="914400" rtl="0" eaLnBrk="1" latinLnBrk="0" hangingPunct="1">
      <a:defRPr sz="1200" b="1" i="0" kern="1200">
        <a:solidFill>
          <a:schemeClr val="tx1"/>
        </a:solidFill>
        <a:latin typeface="Roboto Bold"/>
        <a:ea typeface="+mn-ea"/>
        <a:cs typeface="+mn-cs"/>
      </a:defRPr>
    </a:lvl3pPr>
    <a:lvl4pPr marL="1371600" algn="l" defTabSz="914400" rtl="0" eaLnBrk="1" latinLnBrk="0" hangingPunct="1">
      <a:defRPr sz="1200" b="1" i="0" kern="1200">
        <a:solidFill>
          <a:schemeClr val="tx1"/>
        </a:solidFill>
        <a:latin typeface="Roboto Bold"/>
        <a:ea typeface="+mn-ea"/>
        <a:cs typeface="+mn-cs"/>
      </a:defRPr>
    </a:lvl4pPr>
    <a:lvl5pPr marL="1828800" algn="l" defTabSz="914400" rtl="0" eaLnBrk="1" latinLnBrk="0" hangingPunct="1">
      <a:defRPr sz="1200" b="1" i="0" kern="1200">
        <a:solidFill>
          <a:schemeClr val="tx1"/>
        </a:solidFill>
        <a:latin typeface="Roboto Bold"/>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4</a:t>
            </a:fld>
            <a:endParaRPr lang="en-US" dirty="0"/>
          </a:p>
        </p:txBody>
      </p:sp>
    </p:spTree>
    <p:extLst>
      <p:ext uri="{BB962C8B-B14F-4D97-AF65-F5344CB8AC3E}">
        <p14:creationId xmlns:p14="http://schemas.microsoft.com/office/powerpoint/2010/main" val="408052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5450F-533C-46FB-955B-91641EB78E67}" type="slidenum">
              <a:rPr lang="en-US" smtClean="0"/>
              <a:pPr/>
              <a:t>8</a:t>
            </a:fld>
            <a:endParaRPr lang="en-US" dirty="0"/>
          </a:p>
        </p:txBody>
      </p:sp>
    </p:spTree>
    <p:extLst>
      <p:ext uri="{BB962C8B-B14F-4D97-AF65-F5344CB8AC3E}">
        <p14:creationId xmlns:p14="http://schemas.microsoft.com/office/powerpoint/2010/main" val="2898244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0">
                <a:solidFill>
                  <a:srgbClr val="374D62"/>
                </a:solidFill>
              </a:defRPr>
            </a:lvl1pPr>
          </a:lstStyle>
          <a:p>
            <a:r>
              <a:rPr lang="en-US" dirty="0"/>
              <a:t>Title Slide</a:t>
            </a:r>
          </a:p>
        </p:txBody>
      </p:sp>
      <p:sp>
        <p:nvSpPr>
          <p:cNvPr id="3" name="Subtitle 2">
            <a:extLst>
              <a:ext uri="{FF2B5EF4-FFF2-40B4-BE49-F238E27FC236}">
                <a16:creationId xmlns:a16="http://schemas.microsoft.com/office/drawing/2014/main" id="{10FBC306-B6C3-054E-B879-90EB78F0F331}"/>
              </a:ext>
            </a:extLst>
          </p:cNvPr>
          <p:cNvSpPr>
            <a:spLocks noGrp="1"/>
          </p:cNvSpPr>
          <p:nvPr>
            <p:ph type="subTitle" idx="1" hasCustomPrompt="1"/>
          </p:nvPr>
        </p:nvSpPr>
        <p:spPr>
          <a:xfrm>
            <a:off x="1524000" y="3602038"/>
            <a:ext cx="7782560" cy="1655762"/>
          </a:xfrm>
        </p:spPr>
        <p:txBody>
          <a:bodyPr>
            <a:normAutofit/>
          </a:bodyPr>
          <a:lstStyle>
            <a:lvl1pPr marL="0" indent="0" algn="l">
              <a:buNone/>
              <a:defRPr sz="2800" i="0">
                <a:latin typeface="Roboto" panose="02000000000000000000" pitchFamily="2" charset="0"/>
                <a:ea typeface="Roboto" panose="02000000000000000000" pitchFamily="2" charset="0"/>
                <a:cs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a:p>
            <a:r>
              <a:rPr lang="en-US" dirty="0"/>
              <a:t>Chief Analyst, </a:t>
            </a:r>
            <a:r>
              <a:rPr lang="en-US" i="1" dirty="0"/>
              <a:t>Publication </a:t>
            </a:r>
            <a:endParaRPr lang="en-US" i="0" dirty="0"/>
          </a:p>
          <a:p>
            <a:r>
              <a:rPr lang="en-US" i="0" dirty="0"/>
              <a:t>Cabot Wealth Network</a:t>
            </a:r>
            <a:br>
              <a:rPr lang="en-US" i="1" dirty="0"/>
            </a:br>
            <a:endParaRPr lang="en-US" dirty="0"/>
          </a:p>
        </p:txBody>
      </p:sp>
      <p:sp>
        <p:nvSpPr>
          <p:cNvPr id="4" name="Date Placeholder 3">
            <a:extLst>
              <a:ext uri="{FF2B5EF4-FFF2-40B4-BE49-F238E27FC236}">
                <a16:creationId xmlns:a16="http://schemas.microsoft.com/office/drawing/2014/main" id="{91A228C9-B2DB-F341-850F-0C6C696E25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E021AD5-AF5C-E04C-8D64-92195E65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pic>
        <p:nvPicPr>
          <p:cNvPr id="11" name="Picture 10">
            <a:extLst>
              <a:ext uri="{FF2B5EF4-FFF2-40B4-BE49-F238E27FC236}">
                <a16:creationId xmlns:a16="http://schemas.microsoft.com/office/drawing/2014/main" id="{849B4495-FAD9-DA44-BDDA-F0ED189D41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06560" y="0"/>
            <a:ext cx="2473609" cy="2473609"/>
          </a:xfrm>
          <a:prstGeom prst="rect">
            <a:avLst/>
          </a:prstGeom>
        </p:spPr>
      </p:pic>
    </p:spTree>
    <p:extLst>
      <p:ext uri="{BB962C8B-B14F-4D97-AF65-F5344CB8AC3E}">
        <p14:creationId xmlns:p14="http://schemas.microsoft.com/office/powerpoint/2010/main" val="21375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6088-44ED-A54F-8B8D-F90D3DEE6CA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1367BCC-A203-E04D-92E6-ADA09D025FA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4B12604-D9B6-6B49-89E4-D10BBCFBA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FD9397-DADC-D445-9E26-1D0FB4CF089A}"/>
              </a:ext>
            </a:extLst>
          </p:cNvPr>
          <p:cNvSpPr>
            <a:spLocks noGrp="1"/>
          </p:cNvSpPr>
          <p:nvPr>
            <p:ph type="sldNum" sz="quarter" idx="12"/>
          </p:nvPr>
        </p:nvSpPr>
        <p:spPr/>
        <p:txBody>
          <a:bodyPr/>
          <a:lstStyle/>
          <a:p>
            <a:fld id="{CA11FB6F-B0BA-B944-AE4E-1D9E83F4C26A}" type="slidenum">
              <a:rPr lang="en-US" smtClean="0"/>
              <a:pPr/>
              <a:t>‹#›</a:t>
            </a:fld>
            <a:endParaRPr lang="en-US" dirty="0"/>
          </a:p>
        </p:txBody>
      </p:sp>
    </p:spTree>
    <p:extLst>
      <p:ext uri="{BB962C8B-B14F-4D97-AF65-F5344CB8AC3E}">
        <p14:creationId xmlns:p14="http://schemas.microsoft.com/office/powerpoint/2010/main" val="11012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B9B3B-6E1B-1845-9316-FB529C75DAC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A909B6C-F16A-FB4A-9158-8F4F88E545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F707E5-C201-EA43-99C1-A3C629D10C67}"/>
              </a:ext>
            </a:extLst>
          </p:cNvPr>
          <p:cNvSpPr>
            <a:spLocks noGrp="1"/>
          </p:cNvSpPr>
          <p:nvPr>
            <p:ph type="sldNum" sz="quarter" idx="12"/>
          </p:nvPr>
        </p:nvSpPr>
        <p:spPr/>
        <p:txBody>
          <a:bodyPr/>
          <a:lstStyle/>
          <a:p>
            <a:fld id="{CA11FB6F-B0BA-B944-AE4E-1D9E83F4C26A}" type="slidenum">
              <a:rPr lang="en-US" smtClean="0"/>
              <a:pPr/>
              <a:t>‹#›</a:t>
            </a:fld>
            <a:endParaRPr lang="en-US" dirty="0"/>
          </a:p>
        </p:txBody>
      </p:sp>
    </p:spTree>
    <p:extLst>
      <p:ext uri="{BB962C8B-B14F-4D97-AF65-F5344CB8AC3E}">
        <p14:creationId xmlns:p14="http://schemas.microsoft.com/office/powerpoint/2010/main" val="42280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E59B-E0E0-7541-B626-6C4542D9D572}"/>
              </a:ext>
            </a:extLst>
          </p:cNvPr>
          <p:cNvSpPr>
            <a:spLocks noGrp="1"/>
          </p:cNvSpPr>
          <p:nvPr>
            <p:ph type="title"/>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4B310ED-EC86-0C41-9A39-89C1D75E083F}"/>
              </a:ext>
            </a:extLst>
          </p:cNvPr>
          <p:cNvSpPr>
            <a:spLocks noGrp="1"/>
          </p:cNvSpPr>
          <p:nvPr>
            <p:ph idx="1"/>
          </p:nvPr>
        </p:nvSpPr>
        <p:spPr>
          <a:xfrm>
            <a:off x="5183188" y="987429"/>
            <a:ext cx="6172200" cy="4873625"/>
          </a:xfrm>
        </p:spPr>
        <p:txBody>
          <a:bodyPr/>
          <a:lstStyle>
            <a:lvl1pPr>
              <a:defRPr sz="2400"/>
            </a:lvl1pPr>
            <a:lvl2pPr>
              <a:defRPr sz="2100" b="0"/>
            </a:lvl2pPr>
            <a:lvl3pPr>
              <a:defRPr sz="1800" b="0"/>
            </a:lvl3pPr>
            <a:lvl4pPr>
              <a:defRPr sz="1500" b="0"/>
            </a:lvl4pPr>
            <a:lvl5pPr>
              <a:defRPr sz="1500" b="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B051151-4E0A-7E45-87CC-B00154DB526C}"/>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92861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29FB-88E5-B648-80AD-F5D297E3BE0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D5B7F9D-C432-1641-85FA-F7276159A077}"/>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DA6B377-654D-2040-845F-461955D38D7D}"/>
              </a:ext>
            </a:extLst>
          </p:cNvPr>
          <p:cNvSpPr>
            <a:spLocks noGrp="1"/>
          </p:cNvSpPr>
          <p:nvPr>
            <p:ph type="body" sz="half" idx="2"/>
          </p:nvPr>
        </p:nvSpPr>
        <p:spPr>
          <a:xfrm>
            <a:off x="839788" y="2057400"/>
            <a:ext cx="3932237" cy="3811588"/>
          </a:xfrm>
        </p:spPr>
        <p:txBody>
          <a:bodyPr/>
          <a:lstStyle>
            <a:lvl1pPr marL="0" indent="0">
              <a:buNone/>
              <a:defRPr sz="12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87352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636C-E17D-5D4F-981B-2F76D268B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E9F34-1ABD-A44E-BBCE-04A8265C09D1}"/>
              </a:ext>
            </a:extLst>
          </p:cNvPr>
          <p:cNvSpPr>
            <a:spLocks noGrp="1"/>
          </p:cNvSpPr>
          <p:nvPr>
            <p:ph type="body" orient="vert" idx="1"/>
          </p:nvPr>
        </p:nvSpPr>
        <p:spPr/>
        <p:txBody>
          <a:bodyPr vert="eaVert"/>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98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E989D-2011-694B-966A-F8CE1B3D7C8B}"/>
              </a:ext>
            </a:extLst>
          </p:cNvPr>
          <p:cNvSpPr>
            <a:spLocks noGrp="1"/>
          </p:cNvSpPr>
          <p:nvPr>
            <p:ph type="title" orient="vert"/>
          </p:nvPr>
        </p:nvSpPr>
        <p:spPr>
          <a:xfrm>
            <a:off x="8724902" y="365125"/>
            <a:ext cx="2628900" cy="5811838"/>
          </a:xfrm>
        </p:spPr>
        <p:txBody>
          <a:bodyPr vert="eaVert"/>
          <a:lstStyle>
            <a:lvl1pPr>
              <a:defRPr b="0"/>
            </a:lvl1pPr>
          </a:lstStyle>
          <a:p>
            <a:r>
              <a:rPr lang="en-US"/>
              <a:t>Click to edit Master title style</a:t>
            </a:r>
          </a:p>
        </p:txBody>
      </p:sp>
      <p:sp>
        <p:nvSpPr>
          <p:cNvPr id="3" name="Vertical Text Placeholder 2">
            <a:extLst>
              <a:ext uri="{FF2B5EF4-FFF2-40B4-BE49-F238E27FC236}">
                <a16:creationId xmlns:a16="http://schemas.microsoft.com/office/drawing/2014/main" id="{406B2813-98E8-954D-904F-3F224634C174}"/>
              </a:ext>
            </a:extLst>
          </p:cNvPr>
          <p:cNvSpPr>
            <a:spLocks noGrp="1"/>
          </p:cNvSpPr>
          <p:nvPr>
            <p:ph type="body" orient="vert" idx="1"/>
          </p:nvPr>
        </p:nvSpPr>
        <p:spPr>
          <a:xfrm>
            <a:off x="838202" y="365125"/>
            <a:ext cx="7734300" cy="5811838"/>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56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284D-135A-3C48-9265-4DB9D84B7FA3}"/>
              </a:ext>
            </a:extLst>
          </p:cNvPr>
          <p:cNvSpPr>
            <a:spLocks noGrp="1"/>
          </p:cNvSpPr>
          <p:nvPr>
            <p:ph type="ctrTitle" hasCustomPrompt="1"/>
          </p:nvPr>
        </p:nvSpPr>
        <p:spPr>
          <a:xfrm>
            <a:off x="1524000" y="1122363"/>
            <a:ext cx="8703733" cy="2387600"/>
          </a:xfrm>
        </p:spPr>
        <p:txBody>
          <a:bodyPr anchor="b">
            <a:normAutofit/>
          </a:bodyPr>
          <a:lstStyle>
            <a:lvl1pPr algn="l">
              <a:defRPr sz="5400" b="1">
                <a:solidFill>
                  <a:srgbClr val="374D62"/>
                </a:solidFill>
              </a:defRPr>
            </a:lvl1pPr>
          </a:lstStyle>
          <a:p>
            <a:r>
              <a:rPr lang="en-US" dirty="0"/>
              <a:t>New Section</a:t>
            </a:r>
          </a:p>
        </p:txBody>
      </p:sp>
      <p:sp>
        <p:nvSpPr>
          <p:cNvPr id="4" name="Date Placeholder 3">
            <a:extLst>
              <a:ext uri="{FF2B5EF4-FFF2-40B4-BE49-F238E27FC236}">
                <a16:creationId xmlns:a16="http://schemas.microsoft.com/office/drawing/2014/main" id="{91A228C9-B2DB-F341-850F-0C6C696E2503}"/>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9BB75B2-B09C-A94F-88C6-18636039B856}"/>
              </a:ext>
            </a:extLst>
          </p:cNvPr>
          <p:cNvSpPr>
            <a:spLocks noGrp="1"/>
          </p:cNvSpPr>
          <p:nvPr>
            <p:ph type="sldNum" sz="quarter" idx="12"/>
          </p:nvPr>
        </p:nvSpPr>
        <p:spPr/>
        <p:txBody>
          <a:bodyPr/>
          <a:lstStyle/>
          <a:p>
            <a:fld id="{CA11FB6F-B0BA-B944-AE4E-1D9E83F4C26A}" type="slidenum">
              <a:rPr lang="en-US" smtClean="0"/>
              <a:t>‹#›</a:t>
            </a:fld>
            <a:endParaRPr lang="en-US"/>
          </a:p>
        </p:txBody>
      </p:sp>
      <p:pic>
        <p:nvPicPr>
          <p:cNvPr id="9" name="Picture 8">
            <a:extLst>
              <a:ext uri="{FF2B5EF4-FFF2-40B4-BE49-F238E27FC236}">
                <a16:creationId xmlns:a16="http://schemas.microsoft.com/office/drawing/2014/main" id="{02B7D94A-16AA-3F48-BDA0-CF332CE11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1484"/>
            <a:ext cx="12192000" cy="696516"/>
          </a:xfrm>
          <a:prstGeom prst="rect">
            <a:avLst/>
          </a:prstGeom>
        </p:spPr>
      </p:pic>
      <p:sp>
        <p:nvSpPr>
          <p:cNvPr id="12" name="Slide Number Placeholder 5">
            <a:extLst>
              <a:ext uri="{FF2B5EF4-FFF2-40B4-BE49-F238E27FC236}">
                <a16:creationId xmlns:a16="http://schemas.microsoft.com/office/drawing/2014/main" id="{71BF4C80-7020-A248-884F-2918338D779E}"/>
              </a:ext>
            </a:extLst>
          </p:cNvPr>
          <p:cNvSpPr txBox="1">
            <a:spLocks/>
          </p:cNvSpPr>
          <p:nvPr userDrawn="1"/>
        </p:nvSpPr>
        <p:spPr>
          <a:xfrm>
            <a:off x="5641125" y="639931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600" b="0" i="0" smtClean="0">
                <a:solidFill>
                  <a:srgbClr val="374D62"/>
                </a:solidFill>
                <a:latin typeface="Arial Narrow" panose="020B0604020202020204" pitchFamily="34" charset="0"/>
                <a:cs typeface="Arial Narrow" panose="020B0604020202020204" pitchFamily="34" charset="0"/>
              </a:rPr>
              <a:pPr/>
              <a:t>‹#›</a:t>
            </a:fld>
            <a:endParaRPr lang="en-US" sz="1600" b="0" i="0" dirty="0">
              <a:solidFill>
                <a:srgbClr val="374D62"/>
              </a:solidFill>
              <a:latin typeface="Arial Narrow" panose="020B0604020202020204" pitchFamily="34" charset="0"/>
              <a:cs typeface="Arial Narrow" panose="020B0604020202020204" pitchFamily="34" charset="0"/>
            </a:endParaRPr>
          </a:p>
        </p:txBody>
      </p:sp>
      <p:pic>
        <p:nvPicPr>
          <p:cNvPr id="13" name="Picture 12" descr="A picture containing hydrant&#10;&#10;Description automatically generated">
            <a:extLst>
              <a:ext uri="{FF2B5EF4-FFF2-40B4-BE49-F238E27FC236}">
                <a16:creationId xmlns:a16="http://schemas.microsoft.com/office/drawing/2014/main" id="{0675C80F-6AFE-8645-A55F-86D50EDF63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54383"/>
          <a:stretch/>
        </p:blipFill>
        <p:spPr>
          <a:xfrm>
            <a:off x="7992268" y="224692"/>
            <a:ext cx="3979863" cy="344934"/>
          </a:xfrm>
          <a:prstGeom prst="rect">
            <a:avLst/>
          </a:prstGeom>
        </p:spPr>
      </p:pic>
    </p:spTree>
    <p:extLst>
      <p:ext uri="{BB962C8B-B14F-4D97-AF65-F5344CB8AC3E}">
        <p14:creationId xmlns:p14="http://schemas.microsoft.com/office/powerpoint/2010/main" val="32975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9A7BE-88B4-FD4F-8887-4F9D52029802}"/>
              </a:ext>
            </a:extLst>
          </p:cNvPr>
          <p:cNvSpPr>
            <a:spLocks noGrp="1"/>
          </p:cNvSpPr>
          <p:nvPr>
            <p:ph idx="1"/>
          </p:nvPr>
        </p:nvSpPr>
        <p:spPr>
          <a:xfrm>
            <a:off x="838200" y="1554483"/>
            <a:ext cx="10515600" cy="4622483"/>
          </a:xfrm>
        </p:spPr>
        <p:txBody>
          <a:bodyPr/>
          <a:lstStyle>
            <a:lvl1pPr marL="293688" indent="-293688">
              <a:tabLst/>
              <a:defRPr sz="2800" b="0">
                <a:latin typeface="Roboto" panose="02000000000000000000" pitchFamily="2" charset="0"/>
                <a:ea typeface="Roboto" panose="02000000000000000000" pitchFamily="2" charset="0"/>
                <a:cs typeface="Roboto" panose="02000000000000000000" pitchFamily="2" charset="0"/>
              </a:defRPr>
            </a:lvl1pPr>
            <a:lvl2pPr marL="628650" indent="-285750">
              <a:tabLst/>
              <a:defRPr sz="2500" b="0">
                <a:latin typeface="Roboto" panose="02000000000000000000" pitchFamily="2" charset="0"/>
                <a:ea typeface="Roboto" panose="02000000000000000000" pitchFamily="2" charset="0"/>
                <a:cs typeface="Roboto" panose="02000000000000000000" pitchFamily="2" charset="0"/>
              </a:defRPr>
            </a:lvl2pPr>
            <a:lvl3pPr marL="923925" indent="-238125">
              <a:tabLst/>
              <a:defRPr sz="2400" b="0">
                <a:latin typeface="Roboto" panose="02000000000000000000" pitchFamily="2" charset="0"/>
                <a:ea typeface="Roboto" panose="02000000000000000000" pitchFamily="2" charset="0"/>
                <a:cs typeface="Roboto" panose="02000000000000000000" pitchFamily="2" charset="0"/>
              </a:defRPr>
            </a:lvl3pPr>
            <a:lvl4pPr>
              <a:defRPr sz="2000" b="0">
                <a:latin typeface="Roboto" panose="02000000000000000000" pitchFamily="2" charset="0"/>
                <a:ea typeface="Roboto" panose="02000000000000000000" pitchFamily="2" charset="0"/>
                <a:cs typeface="Roboto" panose="02000000000000000000" pitchFamily="2" charset="0"/>
              </a:defRPr>
            </a:lvl4pPr>
            <a:lvl5pPr>
              <a:defRPr sz="1800" b="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431E0B4-7EA6-EB42-A276-BEDC5DE22933}"/>
              </a:ext>
            </a:extLst>
          </p:cNvPr>
          <p:cNvSpPr/>
          <p:nvPr userDrawn="1"/>
        </p:nvSpPr>
        <p:spPr>
          <a:xfrm>
            <a:off x="947589" y="412750"/>
            <a:ext cx="2145792" cy="119888"/>
          </a:xfrm>
          <a:prstGeom prst="rect">
            <a:avLst/>
          </a:prstGeom>
          <a:solidFill>
            <a:srgbClr val="37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Roboto Bold"/>
            </a:endParaRPr>
          </a:p>
        </p:txBody>
      </p:sp>
      <p:sp>
        <p:nvSpPr>
          <p:cNvPr id="12" name="Title 1">
            <a:extLst>
              <a:ext uri="{FF2B5EF4-FFF2-40B4-BE49-F238E27FC236}">
                <a16:creationId xmlns:a16="http://schemas.microsoft.com/office/drawing/2014/main" id="{FD3040AE-D6C4-2340-B3BF-8906BF699B43}"/>
              </a:ext>
            </a:extLst>
          </p:cNvPr>
          <p:cNvSpPr>
            <a:spLocks noGrp="1"/>
          </p:cNvSpPr>
          <p:nvPr>
            <p:ph type="title" hasCustomPrompt="1"/>
          </p:nvPr>
        </p:nvSpPr>
        <p:spPr>
          <a:xfrm>
            <a:off x="838200" y="365127"/>
            <a:ext cx="10515600" cy="1036954"/>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pic>
        <p:nvPicPr>
          <p:cNvPr id="5" name="Picture 4">
            <a:extLst>
              <a:ext uri="{FF2B5EF4-FFF2-40B4-BE49-F238E27FC236}">
                <a16:creationId xmlns:a16="http://schemas.microsoft.com/office/drawing/2014/main" id="{21D92322-E3E1-134A-83E5-7CA11A614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11449" y="12358"/>
            <a:ext cx="1465924" cy="1465924"/>
          </a:xfrm>
          <a:prstGeom prst="rect">
            <a:avLst/>
          </a:prstGeom>
        </p:spPr>
      </p:pic>
    </p:spTree>
    <p:extLst>
      <p:ext uri="{BB962C8B-B14F-4D97-AF65-F5344CB8AC3E}">
        <p14:creationId xmlns:p14="http://schemas.microsoft.com/office/powerpoint/2010/main" val="266986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0F5EDBCF-4253-324B-86B6-CC4E0DB76EBD}"/>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14" name="Slide Number Placeholder 5">
            <a:extLst>
              <a:ext uri="{FF2B5EF4-FFF2-40B4-BE49-F238E27FC236}">
                <a16:creationId xmlns:a16="http://schemas.microsoft.com/office/drawing/2014/main" id="{69B208BA-AABC-CA44-AE31-3CE9292A3B11}"/>
              </a:ext>
            </a:extLst>
          </p:cNvPr>
          <p:cNvSpPr txBox="1">
            <a:spLocks/>
          </p:cNvSpPr>
          <p:nvPr userDrawn="1"/>
        </p:nvSpPr>
        <p:spPr>
          <a:xfrm>
            <a:off x="9431945" y="6424989"/>
            <a:ext cx="2256312"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481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6276CC-6DAF-054B-AA8F-47A5F711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62700"/>
          </a:xfrm>
          <a:prstGeom prst="rect">
            <a:avLst/>
          </a:prstGeom>
        </p:spPr>
      </p:pic>
      <p:sp>
        <p:nvSpPr>
          <p:cNvPr id="12" name="TextBox 11">
            <a:extLst>
              <a:ext uri="{FF2B5EF4-FFF2-40B4-BE49-F238E27FC236}">
                <a16:creationId xmlns:a16="http://schemas.microsoft.com/office/drawing/2014/main" id="{A43C8082-71AF-F64C-81C7-6A04587E991E}"/>
              </a:ext>
            </a:extLst>
          </p:cNvPr>
          <p:cNvSpPr txBox="1"/>
          <p:nvPr userDrawn="1"/>
        </p:nvSpPr>
        <p:spPr>
          <a:xfrm>
            <a:off x="1933300" y="2659562"/>
            <a:ext cx="8325397" cy="769441"/>
          </a:xfrm>
          <a:prstGeom prst="rect">
            <a:avLst/>
          </a:prstGeom>
          <a:noFill/>
        </p:spPr>
        <p:txBody>
          <a:bodyPr wrap="square" rtlCol="0">
            <a:spAutoFit/>
          </a:bodyPr>
          <a:lstStyle/>
          <a:p>
            <a:pPr algn="ctr"/>
            <a:r>
              <a:rPr lang="en-US" sz="4400" dirty="0">
                <a:solidFill>
                  <a:srgbClr val="374D62"/>
                </a:solidFill>
                <a:latin typeface="Roboto" panose="02000000000000000000" pitchFamily="2" charset="0"/>
                <a:ea typeface="Roboto" panose="02000000000000000000" pitchFamily="2" charset="0"/>
              </a:rPr>
              <a:t>Lorem ipsum dolor sit</a:t>
            </a:r>
          </a:p>
        </p:txBody>
      </p:sp>
    </p:spTree>
    <p:extLst>
      <p:ext uri="{BB962C8B-B14F-4D97-AF65-F5344CB8AC3E}">
        <p14:creationId xmlns:p14="http://schemas.microsoft.com/office/powerpoint/2010/main" val="15350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8605D6-BC4C-4549-A2F2-09BC547EF3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5"/>
          <a:stretch/>
        </p:blipFill>
        <p:spPr>
          <a:xfrm>
            <a:off x="0" y="4424365"/>
            <a:ext cx="12192000" cy="2433637"/>
          </a:xfrm>
          <a:prstGeom prst="rect">
            <a:avLst/>
          </a:prstGeom>
        </p:spPr>
      </p:pic>
      <p:pic>
        <p:nvPicPr>
          <p:cNvPr id="6" name="Picture 5" descr="A picture containing hydrant&#10;&#10;Description automatically generated">
            <a:extLst>
              <a:ext uri="{FF2B5EF4-FFF2-40B4-BE49-F238E27FC236}">
                <a16:creationId xmlns:a16="http://schemas.microsoft.com/office/drawing/2014/main" id="{C04F910F-ECFD-FE4E-90B8-5F16B4411C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950" b="43925"/>
          <a:stretch/>
        </p:blipFill>
        <p:spPr>
          <a:xfrm>
            <a:off x="4106068" y="581880"/>
            <a:ext cx="3979863" cy="761150"/>
          </a:xfrm>
          <a:prstGeom prst="rect">
            <a:avLst/>
          </a:prstGeom>
        </p:spPr>
      </p:pic>
    </p:spTree>
    <p:extLst>
      <p:ext uri="{BB962C8B-B14F-4D97-AF65-F5344CB8AC3E}">
        <p14:creationId xmlns:p14="http://schemas.microsoft.com/office/powerpoint/2010/main" val="10244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76F0-ADCA-634E-B509-570C79A81E94}"/>
              </a:ext>
            </a:extLst>
          </p:cNvPr>
          <p:cNvSpPr>
            <a:spLocks noGrp="1"/>
          </p:cNvSpPr>
          <p:nvPr>
            <p:ph type="title"/>
          </p:nvPr>
        </p:nvSpPr>
        <p:spPr>
          <a:xfrm>
            <a:off x="831851" y="1709742"/>
            <a:ext cx="105156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F2C8A972-0F11-1644-B0BB-0DC83F0587EC}"/>
              </a:ext>
            </a:extLst>
          </p:cNvPr>
          <p:cNvSpPr>
            <a:spLocks noGrp="1"/>
          </p:cNvSpPr>
          <p:nvPr>
            <p:ph type="body" idx="1"/>
          </p:nvPr>
        </p:nvSpPr>
        <p:spPr>
          <a:xfrm>
            <a:off x="831851" y="4589467"/>
            <a:ext cx="10515600" cy="1500187"/>
          </a:xfrm>
        </p:spPr>
        <p:txBody>
          <a:bodyPr/>
          <a:lstStyle>
            <a:lvl1pPr marL="0" indent="0">
              <a:buNone/>
              <a:defRPr sz="1800" b="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4" name="Picture 3" descr="A close up of a sign&#10;&#10;Description automatically generated">
            <a:extLst>
              <a:ext uri="{FF2B5EF4-FFF2-40B4-BE49-F238E27FC236}">
                <a16:creationId xmlns:a16="http://schemas.microsoft.com/office/drawing/2014/main" id="{62464720-84F6-3544-A7C6-28F4D0DA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2808" y="-4763"/>
            <a:ext cx="1365756" cy="1365756"/>
          </a:xfrm>
          <a:prstGeom prst="rect">
            <a:avLst/>
          </a:prstGeom>
        </p:spPr>
      </p:pic>
      <p:pic>
        <p:nvPicPr>
          <p:cNvPr id="5" name="Picture 4">
            <a:extLst>
              <a:ext uri="{FF2B5EF4-FFF2-40B4-BE49-F238E27FC236}">
                <a16:creationId xmlns:a16="http://schemas.microsoft.com/office/drawing/2014/main" id="{C9EE709E-9F2F-C249-9355-21CC9D76CF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11449" y="12358"/>
            <a:ext cx="1465924" cy="1465924"/>
          </a:xfrm>
          <a:prstGeom prst="rect">
            <a:avLst/>
          </a:prstGeom>
        </p:spPr>
      </p:pic>
    </p:spTree>
    <p:extLst>
      <p:ext uri="{BB962C8B-B14F-4D97-AF65-F5344CB8AC3E}">
        <p14:creationId xmlns:p14="http://schemas.microsoft.com/office/powerpoint/2010/main" val="89620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93B2-53BB-F242-8434-1403ACD3A1FA}"/>
              </a:ext>
            </a:extLst>
          </p:cNvPr>
          <p:cNvSpPr>
            <a:spLocks noGrp="1"/>
          </p:cNvSpPr>
          <p:nvPr>
            <p:ph type="title" hasCustomPrompt="1"/>
          </p:nvPr>
        </p:nvSpPr>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3600" b="1">
                <a:solidFill>
                  <a:srgbClr val="374D62"/>
                </a:solidFill>
              </a:defRPr>
            </a:lvl1pPr>
          </a:lstStyle>
          <a:p>
            <a:r>
              <a:rPr lang="en-US" dirty="0"/>
              <a:t>Lorem ipsum dolor sit</a:t>
            </a:r>
          </a:p>
        </p:txBody>
      </p:sp>
      <p:sp>
        <p:nvSpPr>
          <p:cNvPr id="3" name="Content Placeholder 2">
            <a:extLst>
              <a:ext uri="{FF2B5EF4-FFF2-40B4-BE49-F238E27FC236}">
                <a16:creationId xmlns:a16="http://schemas.microsoft.com/office/drawing/2014/main" id="{455BAAF2-8C01-0A43-855E-BFE8EE2548E5}"/>
              </a:ext>
            </a:extLst>
          </p:cNvPr>
          <p:cNvSpPr>
            <a:spLocks noGrp="1"/>
          </p:cNvSpPr>
          <p:nvPr>
            <p:ph sz="half" idx="1"/>
          </p:nvPr>
        </p:nvSpPr>
        <p:spPr>
          <a:xfrm>
            <a:off x="838200" y="1825625"/>
            <a:ext cx="5181600" cy="435133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71466E-DB29-3744-9C8E-6A14F4B01683}"/>
              </a:ext>
            </a:extLst>
          </p:cNvPr>
          <p:cNvSpPr>
            <a:spLocks noGrp="1"/>
          </p:cNvSpPr>
          <p:nvPr>
            <p:ph sz="half" idx="2"/>
          </p:nvPr>
        </p:nvSpPr>
        <p:spPr>
          <a:xfrm>
            <a:off x="6172200" y="1825625"/>
            <a:ext cx="5181600" cy="435133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79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1B07-5BE5-214C-8BC4-E3DD1FC26F1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C0FC5-9FDC-6640-8FD8-0DBF3B6F13E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A5978E-5968-3E45-922B-DA2B60BBFB8A}"/>
              </a:ext>
            </a:extLst>
          </p:cNvPr>
          <p:cNvSpPr>
            <a:spLocks noGrp="1"/>
          </p:cNvSpPr>
          <p:nvPr>
            <p:ph sz="half" idx="2"/>
          </p:nvPr>
        </p:nvSpPr>
        <p:spPr>
          <a:xfrm>
            <a:off x="839789" y="2505075"/>
            <a:ext cx="5157787" cy="368458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F5E52-9C55-D547-A98A-467C1747C68F}"/>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3F7FB-C129-9144-A690-9243324978DE}"/>
              </a:ext>
            </a:extLst>
          </p:cNvPr>
          <p:cNvSpPr>
            <a:spLocks noGrp="1"/>
          </p:cNvSpPr>
          <p:nvPr>
            <p:ph sz="quarter" idx="4"/>
          </p:nvPr>
        </p:nvSpPr>
        <p:spPr>
          <a:xfrm>
            <a:off x="6172202" y="2505075"/>
            <a:ext cx="5183188" cy="3684588"/>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B030A36-657B-5E40-889A-05CEA5002A7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9FE5D99-C833-6242-9B10-A0449F0815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35DF30-61D9-4B47-BCA7-0653AC532B65}"/>
              </a:ext>
            </a:extLst>
          </p:cNvPr>
          <p:cNvSpPr>
            <a:spLocks noGrp="1"/>
          </p:cNvSpPr>
          <p:nvPr>
            <p:ph type="sldNum" sz="quarter" idx="12"/>
          </p:nvPr>
        </p:nvSpPr>
        <p:spPr/>
        <p:txBody>
          <a:bodyPr/>
          <a:lstStyle/>
          <a:p>
            <a:fld id="{CA11FB6F-B0BA-B944-AE4E-1D9E83F4C26A}" type="slidenum">
              <a:rPr lang="en-US" smtClean="0"/>
              <a:pPr/>
              <a:t>‹#›</a:t>
            </a:fld>
            <a:endParaRPr lang="en-US" dirty="0"/>
          </a:p>
        </p:txBody>
      </p:sp>
    </p:spTree>
    <p:extLst>
      <p:ext uri="{BB962C8B-B14F-4D97-AF65-F5344CB8AC3E}">
        <p14:creationId xmlns:p14="http://schemas.microsoft.com/office/powerpoint/2010/main" val="190884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FB536-2800-CE46-8ADB-0A3BA8DCCAF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39FCBC-180A-FB46-BC3D-890E33234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Bold"/>
                <a:ea typeface="+mn-ea"/>
                <a:cs typeface="+mn-cs"/>
              </a:rPr>
              <a:t>Click to 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boto Bold"/>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Roboto Bold"/>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Roboto Bold"/>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Roboto Bold"/>
                <a:ea typeface="+mn-ea"/>
                <a:cs typeface="+mn-cs"/>
              </a:rPr>
              <a:t>Fifth level</a:t>
            </a:r>
          </a:p>
        </p:txBody>
      </p:sp>
      <p:sp>
        <p:nvSpPr>
          <p:cNvPr id="4" name="Date Placeholder 3">
            <a:extLst>
              <a:ext uri="{FF2B5EF4-FFF2-40B4-BE49-F238E27FC236}">
                <a16:creationId xmlns:a16="http://schemas.microsoft.com/office/drawing/2014/main" id="{1E9EF659-07BD-A54A-A939-FFE3D6C1870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b="1" i="0">
                <a:solidFill>
                  <a:schemeClr val="tx1">
                    <a:tint val="75000"/>
                  </a:schemeClr>
                </a:solidFill>
                <a:latin typeface="Roboto Bold"/>
              </a:defRPr>
            </a:lvl1pPr>
          </a:lstStyle>
          <a:p>
            <a:endParaRPr lang="en-US" dirty="0"/>
          </a:p>
        </p:txBody>
      </p:sp>
      <p:sp>
        <p:nvSpPr>
          <p:cNvPr id="5" name="Footer Placeholder 4">
            <a:extLst>
              <a:ext uri="{FF2B5EF4-FFF2-40B4-BE49-F238E27FC236}">
                <a16:creationId xmlns:a16="http://schemas.microsoft.com/office/drawing/2014/main" id="{3F6A9B6D-F93F-E743-B178-AAE7A6989CA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b="1" i="0">
                <a:solidFill>
                  <a:schemeClr val="tx1">
                    <a:tint val="75000"/>
                  </a:schemeClr>
                </a:solidFill>
                <a:latin typeface="Roboto Bold"/>
              </a:defRPr>
            </a:lvl1pPr>
          </a:lstStyle>
          <a:p>
            <a:endParaRPr lang="en-US" dirty="0"/>
          </a:p>
        </p:txBody>
      </p:sp>
      <p:sp>
        <p:nvSpPr>
          <p:cNvPr id="6" name="Slide Number Placeholder 5">
            <a:extLst>
              <a:ext uri="{FF2B5EF4-FFF2-40B4-BE49-F238E27FC236}">
                <a16:creationId xmlns:a16="http://schemas.microsoft.com/office/drawing/2014/main" id="{9B3C6D1E-BB2B-CA4F-9217-C86A72F097E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Roboto Bold"/>
              </a:defRPr>
            </a:lvl1pPr>
          </a:lstStyle>
          <a:p>
            <a:fld id="{CA11FB6F-B0BA-B944-AE4E-1D9E83F4C26A}" type="slidenum">
              <a:rPr lang="en-US" smtClean="0"/>
              <a:pPr/>
              <a:t>‹#›</a:t>
            </a:fld>
            <a:endParaRPr lang="en-US" dirty="0"/>
          </a:p>
        </p:txBody>
      </p:sp>
      <p:pic>
        <p:nvPicPr>
          <p:cNvPr id="19" name="Graphic 18">
            <a:extLst>
              <a:ext uri="{FF2B5EF4-FFF2-40B4-BE49-F238E27FC236}">
                <a16:creationId xmlns:a16="http://schemas.microsoft.com/office/drawing/2014/main" id="{9EA45064-E956-3045-B474-49DE3A19A23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0" y="6356354"/>
            <a:ext cx="12192000" cy="505837"/>
          </a:xfrm>
          <a:prstGeom prst="rect">
            <a:avLst/>
          </a:prstGeom>
        </p:spPr>
      </p:pic>
      <p:sp>
        <p:nvSpPr>
          <p:cNvPr id="23" name="Slide Number Placeholder 5">
            <a:extLst>
              <a:ext uri="{FF2B5EF4-FFF2-40B4-BE49-F238E27FC236}">
                <a16:creationId xmlns:a16="http://schemas.microsoft.com/office/drawing/2014/main" id="{D6BC83F7-1427-B745-A499-8BEBFADA8D61}"/>
              </a:ext>
            </a:extLst>
          </p:cNvPr>
          <p:cNvSpPr txBox="1">
            <a:spLocks/>
          </p:cNvSpPr>
          <p:nvPr userDrawn="1"/>
        </p:nvSpPr>
        <p:spPr>
          <a:xfrm>
            <a:off x="5617736" y="6424989"/>
            <a:ext cx="95652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DF8A44-140B-4C2C-9178-B36AB3A7FF52}" type="slidenum">
              <a:rPr lang="en-US" sz="1400" b="0" smtClean="0">
                <a:latin typeface="Roboto" panose="02000000000000000000" pitchFamily="2" charset="0"/>
                <a:ea typeface="Roboto" panose="02000000000000000000" pitchFamily="2" charset="0"/>
                <a:cs typeface="Roboto" panose="02000000000000000000" pitchFamily="2" charset="0"/>
              </a:rPr>
              <a:pPr/>
              <a:t>‹#›</a:t>
            </a:fld>
            <a:endParaRPr lang="en-US" sz="1600" b="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5">
            <a:extLst>
              <a:ext uri="{FF2B5EF4-FFF2-40B4-BE49-F238E27FC236}">
                <a16:creationId xmlns:a16="http://schemas.microsoft.com/office/drawing/2014/main" id="{96B01CBD-59D5-5C45-992A-13FC0BF43D1B}"/>
              </a:ext>
            </a:extLst>
          </p:cNvPr>
          <p:cNvSpPr txBox="1">
            <a:spLocks/>
          </p:cNvSpPr>
          <p:nvPr userDrawn="1"/>
        </p:nvSpPr>
        <p:spPr>
          <a:xfrm>
            <a:off x="9357360" y="6424989"/>
            <a:ext cx="2330897" cy="365125"/>
          </a:xfrm>
          <a:prstGeom prst="rect">
            <a:avLst/>
          </a:prstGeom>
        </p:spPr>
        <p:txBody>
          <a:bodyPr vert="horz" lIns="91440" tIns="45720" rIns="91440" bIns="45720" rtlCol="0" anchor="ctr"/>
          <a:lstStyle>
            <a:defPPr>
              <a:defRPr lang="en-US"/>
            </a:defPPr>
            <a:lvl1pPr marL="0" algn="ctr" defTabSz="457200" rtl="0" eaLnBrk="1" latinLnBrk="0" hangingPunct="1">
              <a:defRPr sz="1600" b="1" kern="1200">
                <a:solidFill>
                  <a:srgbClr val="E5D199"/>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0" spc="40" baseline="0" dirty="0" err="1">
                <a:latin typeface="Roboto" panose="02000000000000000000" pitchFamily="2" charset="0"/>
                <a:ea typeface="Roboto" panose="02000000000000000000" pitchFamily="2" charset="0"/>
                <a:cs typeface="Roboto" panose="02000000000000000000" pitchFamily="2" charset="0"/>
              </a:rPr>
              <a:t>CabotWealth.</a:t>
            </a:r>
            <a:r>
              <a:rPr lang="en-US" sz="2000" b="0" spc="40" baseline="0" dirty="0" err="1">
                <a:solidFill>
                  <a:schemeClr val="bg1"/>
                </a:solidFill>
                <a:latin typeface="Roboto" panose="02000000000000000000" pitchFamily="2" charset="0"/>
                <a:ea typeface="Roboto" panose="02000000000000000000" pitchFamily="2" charset="0"/>
                <a:cs typeface="Roboto" panose="02000000000000000000" pitchFamily="2" charset="0"/>
              </a:rPr>
              <a:t>com</a:t>
            </a:r>
            <a:endParaRPr lang="en-US" sz="2000" b="0" spc="40"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picture containing text&#10;&#10;Description automatically generated">
            <a:extLst>
              <a:ext uri="{FF2B5EF4-FFF2-40B4-BE49-F238E27FC236}">
                <a16:creationId xmlns:a16="http://schemas.microsoft.com/office/drawing/2014/main" id="{DBB66606-515E-4B41-AB4E-8AA90A314B9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3074" y="6387955"/>
            <a:ext cx="2771783" cy="439191"/>
          </a:xfrm>
          <a:prstGeom prst="rect">
            <a:avLst/>
          </a:prstGeom>
        </p:spPr>
      </p:pic>
    </p:spTree>
    <p:extLst>
      <p:ext uri="{BB962C8B-B14F-4D97-AF65-F5344CB8AC3E}">
        <p14:creationId xmlns:p14="http://schemas.microsoft.com/office/powerpoint/2010/main" val="35723667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lvl1pPr algn="l" defTabSz="685800" rtl="0" eaLnBrk="1" latinLnBrk="0" hangingPunct="1">
        <a:lnSpc>
          <a:spcPct val="90000"/>
        </a:lnSpc>
        <a:spcBef>
          <a:spcPct val="0"/>
        </a:spcBef>
        <a:buNone/>
        <a:defRPr sz="3600" b="1" i="0" kern="1200">
          <a:solidFill>
            <a:srgbClr val="374D62"/>
          </a:solidFill>
          <a:latin typeface="Roboto Regular"/>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0" i="0" kern="1200">
          <a:solidFill>
            <a:schemeClr val="tx1"/>
          </a:solidFill>
          <a:latin typeface="Roboto Bold"/>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b="0" i="0" kern="1200">
          <a:solidFill>
            <a:schemeClr val="tx1"/>
          </a:solidFill>
          <a:latin typeface="Roboto Bold"/>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b="0" i="0" kern="1200">
          <a:solidFill>
            <a:schemeClr val="tx1"/>
          </a:solidFill>
          <a:latin typeface="Roboto Bol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customXml" Target="../../customXml/item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3.xml"/><Relationship Id="rId1" Type="http://schemas.openxmlformats.org/officeDocument/2006/relationships/customXml" Target="../../customXml/item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customXml" Target="../../customXml/item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xml"/><Relationship Id="rId1" Type="http://schemas.openxmlformats.org/officeDocument/2006/relationships/customXml" Target="../../customXml/item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customXml" Target="../../customXml/item19.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customXml" Target="../../customXml/item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customXml" Target="../../customXml/item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customXml" Target="../../customXml/item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customXml" Target="../../customXml/item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customXml" Target="../../customXml/item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customXml" Target="../../customXml/item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customXml" Target="../../customXml/item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customXml" Target="../../customXml/item6.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customXml" Target="../../customXml/item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customXml" Target="../../customXml/item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AC2B-3E40-6D4B-BDDC-7ED152E8D7E8}"/>
              </a:ext>
            </a:extLst>
          </p:cNvPr>
          <p:cNvSpPr>
            <a:spLocks noGrp="1"/>
          </p:cNvSpPr>
          <p:nvPr>
            <p:ph type="ctrTitle"/>
          </p:nvPr>
        </p:nvSpPr>
        <p:spPr>
          <a:xfrm>
            <a:off x="965199" y="1716138"/>
            <a:ext cx="8335555" cy="1602795"/>
          </a:xfrm>
        </p:spPr>
        <p:txBody>
          <a:bodyPr>
            <a:normAutofit/>
          </a:bodyPr>
          <a:lstStyle/>
          <a:p>
            <a:r>
              <a:rPr lang="en-US" b="1" dirty="0"/>
              <a:t>Why Crypto Belongs in Your Portfolio</a:t>
            </a:r>
            <a:endParaRPr lang="en-US" b="1" i="1" dirty="0"/>
          </a:p>
        </p:txBody>
      </p:sp>
      <p:sp>
        <p:nvSpPr>
          <p:cNvPr id="3" name="Subtitle 2">
            <a:extLst>
              <a:ext uri="{FF2B5EF4-FFF2-40B4-BE49-F238E27FC236}">
                <a16:creationId xmlns:a16="http://schemas.microsoft.com/office/drawing/2014/main" id="{9E0330A9-948A-1D49-875E-57B9DBD73B53}"/>
              </a:ext>
            </a:extLst>
          </p:cNvPr>
          <p:cNvSpPr>
            <a:spLocks noGrp="1"/>
          </p:cNvSpPr>
          <p:nvPr>
            <p:ph type="subTitle" idx="1"/>
          </p:nvPr>
        </p:nvSpPr>
        <p:spPr>
          <a:xfrm>
            <a:off x="965199" y="3429000"/>
            <a:ext cx="6417365" cy="2311746"/>
          </a:xfrm>
        </p:spPr>
        <p:txBody>
          <a:bodyPr>
            <a:normAutofit/>
          </a:bodyPr>
          <a:lstStyle/>
          <a:p>
            <a:pPr>
              <a:lnSpc>
                <a:spcPct val="120000"/>
              </a:lnSpc>
            </a:pPr>
            <a:r>
              <a:rPr lang="en-US" dirty="0"/>
              <a:t>Ian Beaudoin, Chief Analyst </a:t>
            </a:r>
            <a:br>
              <a:rPr lang="en-US" dirty="0"/>
            </a:br>
            <a:r>
              <a:rPr lang="en-US" i="1" dirty="0"/>
              <a:t>Cabot SX Crypto Advisor</a:t>
            </a:r>
            <a:br>
              <a:rPr lang="en-US" i="1" dirty="0"/>
            </a:br>
            <a:br>
              <a:rPr lang="en-US" i="1" dirty="0"/>
            </a:br>
            <a:endParaRPr lang="en-US" dirty="0"/>
          </a:p>
          <a:p>
            <a:pPr>
              <a:lnSpc>
                <a:spcPct val="120000"/>
              </a:lnSpc>
            </a:pPr>
            <a:endParaRPr lang="en-US" dirty="0"/>
          </a:p>
        </p:txBody>
      </p:sp>
      <p:pic>
        <p:nvPicPr>
          <p:cNvPr id="5" name="Picture 4" descr="A person in a suit&#10;&#10;Description automatically generated with medium confidence">
            <a:extLst>
              <a:ext uri="{FF2B5EF4-FFF2-40B4-BE49-F238E27FC236}">
                <a16:creationId xmlns:a16="http://schemas.microsoft.com/office/drawing/2014/main" id="{E1DDF29F-ADA3-8140-B01C-72173F353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343" y="2668822"/>
            <a:ext cx="3209472" cy="3492661"/>
          </a:xfrm>
          <a:prstGeom prst="rect">
            <a:avLst/>
          </a:prstGeom>
        </p:spPr>
      </p:pic>
    </p:spTree>
    <p:custDataLst>
      <p:custData r:id="rId1"/>
    </p:custDataLst>
    <p:extLst>
      <p:ext uri="{BB962C8B-B14F-4D97-AF65-F5344CB8AC3E}">
        <p14:creationId xmlns:p14="http://schemas.microsoft.com/office/powerpoint/2010/main" val="40178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2009BFF-4224-CDDD-C797-676C5B3F6E52}"/>
              </a:ext>
            </a:extLst>
          </p:cNvPr>
          <p:cNvGraphicFramePr>
            <a:graphicFrameLocks noGrp="1"/>
          </p:cNvGraphicFramePr>
          <p:nvPr>
            <p:ph idx="1"/>
            <p:extLst>
              <p:ext uri="{D42A27DB-BD31-4B8C-83A1-F6EECF244321}">
                <p14:modId xmlns:p14="http://schemas.microsoft.com/office/powerpoint/2010/main" val="647328463"/>
              </p:ext>
            </p:extLst>
          </p:nvPr>
        </p:nvGraphicFramePr>
        <p:xfrm>
          <a:off x="838200" y="1554483"/>
          <a:ext cx="10515600" cy="462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5BDA3C8-9947-40E5-BF70-2E907DED9805}"/>
              </a:ext>
            </a:extLst>
          </p:cNvPr>
          <p:cNvSpPr>
            <a:spLocks noGrp="1"/>
          </p:cNvSpPr>
          <p:nvPr>
            <p:ph type="title"/>
          </p:nvPr>
        </p:nvSpPr>
        <p:spPr/>
        <p:txBody>
          <a:bodyPr>
            <a:normAutofit/>
          </a:bodyPr>
          <a:lstStyle/>
          <a:p>
            <a:r>
              <a:rPr lang="en-US" sz="4800" dirty="0"/>
              <a:t>Howey Test</a:t>
            </a:r>
          </a:p>
        </p:txBody>
      </p:sp>
    </p:spTree>
    <p:custDataLst>
      <p:custData r:id="rId1"/>
    </p:custDataLst>
    <p:extLst>
      <p:ext uri="{BB962C8B-B14F-4D97-AF65-F5344CB8AC3E}">
        <p14:creationId xmlns:p14="http://schemas.microsoft.com/office/powerpoint/2010/main" val="133158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96AC-1AB4-49AF-AFDC-E559CA681DF4}"/>
              </a:ext>
            </a:extLst>
          </p:cNvPr>
          <p:cNvSpPr>
            <a:spLocks noGrp="1"/>
          </p:cNvSpPr>
          <p:nvPr>
            <p:ph type="ctrTitle"/>
          </p:nvPr>
        </p:nvSpPr>
        <p:spPr>
          <a:xfrm>
            <a:off x="0" y="2468880"/>
            <a:ext cx="5852160" cy="1920240"/>
          </a:xfrm>
          <a:noFill/>
        </p:spPr>
        <p:txBody>
          <a:bodyPr vert="horz" lIns="91440" tIns="45720" rIns="91440" bIns="45720" rtlCol="0" anchor="b">
            <a:normAutofit/>
          </a:bodyPr>
          <a:lstStyle/>
          <a:p>
            <a:pPr algn="ctr" defTabSz="914400"/>
            <a:r>
              <a:rPr lang="en-US" sz="5600" dirty="0">
                <a:latin typeface="Roboto" panose="02000000000000000000" pitchFamily="2" charset="0"/>
                <a:ea typeface="Roboto" panose="02000000000000000000" pitchFamily="2" charset="0"/>
                <a:cs typeface="Roboto" panose="02000000000000000000" pitchFamily="2" charset="0"/>
              </a:rPr>
              <a:t>Trade Recommendation</a:t>
            </a:r>
          </a:p>
        </p:txBody>
      </p:sp>
      <p:sp>
        <p:nvSpPr>
          <p:cNvPr id="13" name="Rectangle 12">
            <a:extLst>
              <a:ext uri="{FF2B5EF4-FFF2-40B4-BE49-F238E27FC236}">
                <a16:creationId xmlns:a16="http://schemas.microsoft.com/office/drawing/2014/main" id="{D1D2EF31-9D45-475D-BBF6-8C2CB322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0266"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ircuit&#10;&#10;Description automatically generated">
            <a:extLst>
              <a:ext uri="{FF2B5EF4-FFF2-40B4-BE49-F238E27FC236}">
                <a16:creationId xmlns:a16="http://schemas.microsoft.com/office/drawing/2014/main" id="{5145E140-C4FF-824A-A0FE-EDDB2EF28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390" y="0"/>
            <a:ext cx="7016505" cy="6858000"/>
          </a:xfrm>
          <a:prstGeom prst="rect">
            <a:avLst/>
          </a:prstGeom>
        </p:spPr>
      </p:pic>
    </p:spTree>
    <p:custDataLst>
      <p:custData r:id="rId1"/>
    </p:custDataLst>
    <p:extLst>
      <p:ext uri="{BB962C8B-B14F-4D97-AF65-F5344CB8AC3E}">
        <p14:creationId xmlns:p14="http://schemas.microsoft.com/office/powerpoint/2010/main" val="321577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845BFDB-342E-B784-96E7-3CE4B75773DD}"/>
              </a:ext>
            </a:extLst>
          </p:cNvPr>
          <p:cNvGraphicFramePr>
            <a:graphicFrameLocks noGrp="1"/>
          </p:cNvGraphicFramePr>
          <p:nvPr>
            <p:ph idx="1"/>
            <p:extLst>
              <p:ext uri="{D42A27DB-BD31-4B8C-83A1-F6EECF244321}">
                <p14:modId xmlns:p14="http://schemas.microsoft.com/office/powerpoint/2010/main" val="3585851616"/>
              </p:ext>
            </p:extLst>
          </p:nvPr>
        </p:nvGraphicFramePr>
        <p:xfrm>
          <a:off x="838200" y="1998617"/>
          <a:ext cx="10515600" cy="462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DEAFF97-5B22-40B1-A61B-FB0E341BD253}"/>
              </a:ext>
            </a:extLst>
          </p:cNvPr>
          <p:cNvSpPr>
            <a:spLocks noGrp="1"/>
          </p:cNvSpPr>
          <p:nvPr>
            <p:ph type="title"/>
          </p:nvPr>
        </p:nvSpPr>
        <p:spPr>
          <a:xfrm>
            <a:off x="838200" y="365127"/>
            <a:ext cx="9729651" cy="1633490"/>
          </a:xfrm>
        </p:spPr>
        <p:txBody>
          <a:bodyPr>
            <a:noAutofit/>
          </a:bodyPr>
          <a:lstStyle/>
          <a:p>
            <a:r>
              <a:rPr lang="en-US" sz="4400" dirty="0" err="1"/>
              <a:t>Proshares</a:t>
            </a:r>
            <a:r>
              <a:rPr lang="en-US" sz="4400" dirty="0"/>
              <a:t> Strategy Bitcoin ETF (NYSE: BITO)</a:t>
            </a:r>
          </a:p>
        </p:txBody>
      </p:sp>
    </p:spTree>
    <p:custDataLst>
      <p:custData r:id="rId1"/>
    </p:custDataLst>
    <p:extLst>
      <p:ext uri="{BB962C8B-B14F-4D97-AF65-F5344CB8AC3E}">
        <p14:creationId xmlns:p14="http://schemas.microsoft.com/office/powerpoint/2010/main" val="340766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6F8E-1906-40B0-9B28-7487C42ED17D}"/>
              </a:ext>
            </a:extLst>
          </p:cNvPr>
          <p:cNvSpPr>
            <a:spLocks noGrp="1"/>
          </p:cNvSpPr>
          <p:nvPr>
            <p:ph type="ctrTitle"/>
          </p:nvPr>
        </p:nvSpPr>
        <p:spPr>
          <a:xfrm>
            <a:off x="2073288" y="321732"/>
            <a:ext cx="9276178" cy="3531811"/>
          </a:xfrm>
        </p:spPr>
        <p:txBody>
          <a:bodyPr vert="horz" lIns="91440" tIns="45720" rIns="91440" bIns="45720" rtlCol="0" anchor="b">
            <a:normAutofit/>
          </a:bodyPr>
          <a:lstStyle/>
          <a:p>
            <a:pPr defTabSz="914400"/>
            <a:r>
              <a:rPr lang="en-US" sz="6600" kern="1200" dirty="0">
                <a:latin typeface="Roboto" panose="02000000000000000000" pitchFamily="2" charset="0"/>
                <a:ea typeface="Roboto" panose="02000000000000000000" pitchFamily="2" charset="0"/>
                <a:cs typeface="Roboto" panose="02000000000000000000" pitchFamily="2" charset="0"/>
              </a:rPr>
              <a:t>Thank you!</a:t>
            </a:r>
          </a:p>
        </p:txBody>
      </p:sp>
      <p:sp>
        <p:nvSpPr>
          <p:cNvPr id="9" name="Rectangle 8">
            <a:extLst>
              <a:ext uri="{FF2B5EF4-FFF2-40B4-BE49-F238E27FC236}">
                <a16:creationId xmlns:a16="http://schemas.microsoft.com/office/drawing/2014/main" id="{35FED45D-D144-4B05-BBCF-B68683958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Handshake">
            <a:extLst>
              <a:ext uri="{FF2B5EF4-FFF2-40B4-BE49-F238E27FC236}">
                <a16:creationId xmlns:a16="http://schemas.microsoft.com/office/drawing/2014/main" id="{D1852D34-939C-5485-8236-BD26E0E15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534" y="2756263"/>
            <a:ext cx="1097280" cy="1097280"/>
          </a:xfrm>
          <a:prstGeom prst="rect">
            <a:avLst/>
          </a:prstGeom>
        </p:spPr>
      </p:pic>
    </p:spTree>
    <p:custDataLst>
      <p:custData r:id="rId1"/>
    </p:custDataLst>
    <p:extLst>
      <p:ext uri="{BB962C8B-B14F-4D97-AF65-F5344CB8AC3E}">
        <p14:creationId xmlns:p14="http://schemas.microsoft.com/office/powerpoint/2010/main" val="211327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B9A81-A116-F149-BDF2-664C2DE27C5F}"/>
              </a:ext>
            </a:extLst>
          </p:cNvPr>
          <p:cNvSpPr>
            <a:spLocks noGrp="1"/>
          </p:cNvSpPr>
          <p:nvPr>
            <p:ph type="title"/>
          </p:nvPr>
        </p:nvSpPr>
        <p:spPr>
          <a:xfrm>
            <a:off x="838199" y="445238"/>
            <a:ext cx="9880158" cy="970692"/>
          </a:xfrm>
        </p:spPr>
        <p:txBody>
          <a:bodyPr>
            <a:normAutofit/>
          </a:bodyPr>
          <a:lstStyle/>
          <a:p>
            <a:r>
              <a:rPr lang="en-US" sz="2700" dirty="0">
                <a:solidFill>
                  <a:srgbClr val="FF0000"/>
                </a:solidFill>
              </a:rPr>
              <a:t>Subscribe Now:</a:t>
            </a:r>
            <a:br>
              <a:rPr lang="en-US" sz="2700" dirty="0">
                <a:solidFill>
                  <a:srgbClr val="FF0000"/>
                </a:solidFill>
              </a:rPr>
            </a:br>
            <a:endParaRPr lang="en-US" sz="2000" dirty="0">
              <a:solidFill>
                <a:srgbClr val="FF0000"/>
              </a:solidFill>
            </a:endParaRPr>
          </a:p>
        </p:txBody>
      </p:sp>
      <p:sp>
        <p:nvSpPr>
          <p:cNvPr id="6" name="TextBox 5">
            <a:extLst>
              <a:ext uri="{FF2B5EF4-FFF2-40B4-BE49-F238E27FC236}">
                <a16:creationId xmlns:a16="http://schemas.microsoft.com/office/drawing/2014/main" id="{53387FC9-C946-444F-BFAA-178C199DC2A3}"/>
              </a:ext>
            </a:extLst>
          </p:cNvPr>
          <p:cNvSpPr txBox="1"/>
          <p:nvPr/>
        </p:nvSpPr>
        <p:spPr>
          <a:xfrm>
            <a:off x="838199" y="2950974"/>
            <a:ext cx="10635343" cy="2862322"/>
          </a:xfrm>
          <a:prstGeom prst="rect">
            <a:avLst/>
          </a:prstGeom>
          <a:noFill/>
        </p:spPr>
        <p:txBody>
          <a:bodyPr wrap="square" rtlCol="0">
            <a:spAutoFit/>
          </a:bodyPr>
          <a:lstStyle/>
          <a:p>
            <a:r>
              <a:rPr lang="en-US" dirty="0"/>
              <a:t>Take advantage of the </a:t>
            </a:r>
            <a:r>
              <a:rPr lang="en-US" b="1" dirty="0"/>
              <a:t>huge profit possibilities </a:t>
            </a:r>
            <a:r>
              <a:rPr lang="en-US" dirty="0"/>
              <a:t>in today’s hottest sector—crypto. </a:t>
            </a:r>
          </a:p>
          <a:p>
            <a:endParaRPr lang="en-US" dirty="0"/>
          </a:p>
          <a:p>
            <a:r>
              <a:rPr lang="en-US" dirty="0"/>
              <a:t>With this advisory service, crypto expert Ian Beaudoin provides two portfolios of the full range of asset classes.</a:t>
            </a:r>
          </a:p>
          <a:p>
            <a:endParaRPr lang="en-US" dirty="0"/>
          </a:p>
          <a:p>
            <a:r>
              <a:rPr lang="en-US" dirty="0"/>
              <a:t>Regular issues, updates, and alerts keep you posted on what to buy, when to sell, plus explain the technology and terminology so you can build your expertise on crypto and blockchain opportunities. </a:t>
            </a:r>
          </a:p>
          <a:p>
            <a:endParaRPr lang="en-US" sz="2400" b="1" dirty="0">
              <a:solidFill>
                <a:srgbClr val="FF0000"/>
              </a:solidFill>
            </a:endParaRPr>
          </a:p>
          <a:p>
            <a:br>
              <a:rPr lang="en-US" sz="2400" b="1" dirty="0">
                <a:solidFill>
                  <a:srgbClr val="FF0000"/>
                </a:solidFill>
              </a:rPr>
            </a:br>
            <a:r>
              <a:rPr lang="en-US" sz="2400" b="1" dirty="0">
                <a:solidFill>
                  <a:srgbClr val="FF0000"/>
                </a:solidFill>
              </a:rPr>
              <a:t>Half-Price Special: </a:t>
            </a:r>
            <a:r>
              <a:rPr lang="en-US" sz="2400" b="1" dirty="0" err="1">
                <a:solidFill>
                  <a:srgbClr val="FF0000"/>
                </a:solidFill>
              </a:rPr>
              <a:t>cabotwealth.com</a:t>
            </a:r>
            <a:r>
              <a:rPr lang="en-US" sz="2400" b="1" dirty="0">
                <a:solidFill>
                  <a:srgbClr val="FF0000"/>
                </a:solidFill>
              </a:rPr>
              <a:t>/crypto</a:t>
            </a:r>
          </a:p>
        </p:txBody>
      </p:sp>
      <p:pic>
        <p:nvPicPr>
          <p:cNvPr id="4" name="Picture 3">
            <a:extLst>
              <a:ext uri="{FF2B5EF4-FFF2-40B4-BE49-F238E27FC236}">
                <a16:creationId xmlns:a16="http://schemas.microsoft.com/office/drawing/2014/main" id="{5B620D13-03F7-0348-890D-A16C6F230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53" y="1191984"/>
            <a:ext cx="10202094" cy="1616529"/>
          </a:xfrm>
          <a:prstGeom prst="rect">
            <a:avLst/>
          </a:prstGeom>
        </p:spPr>
      </p:pic>
    </p:spTree>
    <p:custDataLst>
      <p:custData r:id="rId1"/>
    </p:custDataLst>
    <p:extLst>
      <p:ext uri="{BB962C8B-B14F-4D97-AF65-F5344CB8AC3E}">
        <p14:creationId xmlns:p14="http://schemas.microsoft.com/office/powerpoint/2010/main" val="66396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B763D-080E-1843-A114-A7C0758897F9}"/>
              </a:ext>
            </a:extLst>
          </p:cNvPr>
          <p:cNvSpPr>
            <a:spLocks noGrp="1"/>
          </p:cNvSpPr>
          <p:nvPr>
            <p:ph idx="1"/>
          </p:nvPr>
        </p:nvSpPr>
        <p:spPr>
          <a:xfrm>
            <a:off x="838200" y="1422623"/>
            <a:ext cx="10515600" cy="4774885"/>
          </a:xfrm>
        </p:spPr>
        <p:txBody>
          <a:bodyPr/>
          <a:lstStyle/>
          <a:p>
            <a:pPr marL="0" indent="0">
              <a:buNone/>
            </a:pPr>
            <a:r>
              <a:rPr lang="en-US" dirty="0"/>
              <a:t>Please submit questions using the chat feature.</a:t>
            </a:r>
          </a:p>
        </p:txBody>
      </p:sp>
      <p:sp>
        <p:nvSpPr>
          <p:cNvPr id="3" name="Title 2">
            <a:extLst>
              <a:ext uri="{FF2B5EF4-FFF2-40B4-BE49-F238E27FC236}">
                <a16:creationId xmlns:a16="http://schemas.microsoft.com/office/drawing/2014/main" id="{3E705307-1625-9E4A-8569-EDEE8A067F3D}"/>
              </a:ext>
            </a:extLst>
          </p:cNvPr>
          <p:cNvSpPr>
            <a:spLocks noGrp="1"/>
          </p:cNvSpPr>
          <p:nvPr>
            <p:ph type="title"/>
          </p:nvPr>
        </p:nvSpPr>
        <p:spPr/>
        <p:txBody>
          <a:bodyPr/>
          <a:lstStyle/>
          <a:p>
            <a:r>
              <a:rPr lang="en-US" dirty="0"/>
              <a:t>Questions</a:t>
            </a:r>
          </a:p>
        </p:txBody>
      </p:sp>
      <p:sp>
        <p:nvSpPr>
          <p:cNvPr id="4" name="TextBox 3">
            <a:extLst>
              <a:ext uri="{FF2B5EF4-FFF2-40B4-BE49-F238E27FC236}">
                <a16:creationId xmlns:a16="http://schemas.microsoft.com/office/drawing/2014/main" id="{34985070-B608-4D4C-8C85-8A71F789EC6F}"/>
              </a:ext>
            </a:extLst>
          </p:cNvPr>
          <p:cNvSpPr txBox="1"/>
          <p:nvPr/>
        </p:nvSpPr>
        <p:spPr>
          <a:xfrm>
            <a:off x="269966" y="1741714"/>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3A86A251-B112-4943-83FF-53CD95FF3011}"/>
              </a:ext>
            </a:extLst>
          </p:cNvPr>
          <p:cNvSpPr txBox="1"/>
          <p:nvPr/>
        </p:nvSpPr>
        <p:spPr>
          <a:xfrm>
            <a:off x="838200" y="5330975"/>
            <a:ext cx="5709833" cy="738664"/>
          </a:xfrm>
          <a:prstGeom prst="rect">
            <a:avLst/>
          </a:prstGeom>
          <a:noFill/>
        </p:spPr>
        <p:txBody>
          <a:bodyPr wrap="none" rtlCol="0">
            <a:spAutoFit/>
          </a:bodyPr>
          <a:lstStyle/>
          <a:p>
            <a:r>
              <a:rPr lang="en-US" sz="2400" b="1" dirty="0">
                <a:solidFill>
                  <a:srgbClr val="FF0000"/>
                </a:solidFill>
              </a:rPr>
              <a:t>Half-Price Special: </a:t>
            </a:r>
            <a:r>
              <a:rPr lang="en-US" sz="2400" b="1" dirty="0" err="1">
                <a:solidFill>
                  <a:srgbClr val="FF0000"/>
                </a:solidFill>
              </a:rPr>
              <a:t>cabotwealth.com</a:t>
            </a:r>
            <a:r>
              <a:rPr lang="en-US" sz="2400" b="1" dirty="0">
                <a:solidFill>
                  <a:srgbClr val="FF0000"/>
                </a:solidFill>
              </a:rPr>
              <a:t>/crypto</a:t>
            </a:r>
            <a:endParaRPr lang="en-US" sz="2400" dirty="0"/>
          </a:p>
          <a:p>
            <a:endParaRPr lang="en-US" dirty="0"/>
          </a:p>
        </p:txBody>
      </p:sp>
    </p:spTree>
    <p:custDataLst>
      <p:custData r:id="rId1"/>
    </p:custDataLst>
    <p:extLst>
      <p:ext uri="{BB962C8B-B14F-4D97-AF65-F5344CB8AC3E}">
        <p14:creationId xmlns:p14="http://schemas.microsoft.com/office/powerpoint/2010/main" val="8290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FA592039-8491-CD4B-9F97-49CE3C22A27E}"/>
              </a:ext>
            </a:extLst>
          </p:cNvPr>
          <p:cNvSpPr>
            <a:spLocks noGrp="1"/>
          </p:cNvSpPr>
          <p:nvPr>
            <p:ph idx="1"/>
          </p:nvPr>
        </p:nvSpPr>
        <p:spPr>
          <a:xfrm>
            <a:off x="3431969" y="1260568"/>
            <a:ext cx="7232718" cy="4622483"/>
          </a:xfrm>
        </p:spPr>
        <p:txBody>
          <a:bodyPr/>
          <a:lstStyle/>
          <a:p>
            <a:pPr marL="0" indent="0">
              <a:lnSpc>
                <a:spcPct val="100000"/>
              </a:lnSpc>
              <a:buNone/>
            </a:pPr>
            <a:r>
              <a:rPr lang="en-US" dirty="0"/>
              <a:t>Ian Beaudoin</a:t>
            </a:r>
            <a:br>
              <a:rPr lang="en-US" dirty="0"/>
            </a:br>
            <a:r>
              <a:rPr lang="en-US" dirty="0"/>
              <a:t>Chief Analyst</a:t>
            </a:r>
            <a:br>
              <a:rPr lang="en-US" dirty="0"/>
            </a:br>
            <a:r>
              <a:rPr lang="en-US" i="1" dirty="0"/>
              <a:t>Cabot Crypto Advisor</a:t>
            </a:r>
            <a:br>
              <a:rPr lang="en-US" i="1" dirty="0"/>
            </a:br>
            <a:r>
              <a:rPr lang="en-US" dirty="0" err="1">
                <a:solidFill>
                  <a:srgbClr val="00B0F0"/>
                </a:solidFill>
              </a:rPr>
              <a:t>Support@CabotWealth.com</a:t>
            </a:r>
            <a:r>
              <a:rPr lang="en-US" dirty="0">
                <a:solidFill>
                  <a:srgbClr val="00B0F0"/>
                </a:solidFill>
              </a:rPr>
              <a:t>    </a:t>
            </a:r>
          </a:p>
        </p:txBody>
      </p:sp>
      <p:sp>
        <p:nvSpPr>
          <p:cNvPr id="3" name="Title 2">
            <a:extLst>
              <a:ext uri="{FF2B5EF4-FFF2-40B4-BE49-F238E27FC236}">
                <a16:creationId xmlns:a16="http://schemas.microsoft.com/office/drawing/2014/main" id="{EAEF893B-A2F1-404F-B473-65B0049FB8A8}"/>
              </a:ext>
            </a:extLst>
          </p:cNvPr>
          <p:cNvSpPr>
            <a:spLocks noGrp="1"/>
          </p:cNvSpPr>
          <p:nvPr>
            <p:ph type="title"/>
          </p:nvPr>
        </p:nvSpPr>
        <p:spPr/>
        <p:txBody>
          <a:bodyPr/>
          <a:lstStyle/>
          <a:p>
            <a:r>
              <a:rPr lang="en-US"/>
              <a:t>Contact</a:t>
            </a:r>
            <a:endParaRPr lang="en-US" dirty="0"/>
          </a:p>
        </p:txBody>
      </p:sp>
      <p:sp>
        <p:nvSpPr>
          <p:cNvPr id="2" name="TextBox 1">
            <a:extLst>
              <a:ext uri="{FF2B5EF4-FFF2-40B4-BE49-F238E27FC236}">
                <a16:creationId xmlns:a16="http://schemas.microsoft.com/office/drawing/2014/main" id="{2BFF6437-B23A-CA4C-A4A7-756FE5E48BBB}"/>
              </a:ext>
            </a:extLst>
          </p:cNvPr>
          <p:cNvSpPr txBox="1"/>
          <p:nvPr/>
        </p:nvSpPr>
        <p:spPr>
          <a:xfrm>
            <a:off x="9554308" y="1535723"/>
            <a:ext cx="184731" cy="369332"/>
          </a:xfrm>
          <a:prstGeom prst="rect">
            <a:avLst/>
          </a:prstGeom>
          <a:noFill/>
        </p:spPr>
        <p:txBody>
          <a:bodyPr wrap="none" rtlCol="0">
            <a:spAutoFit/>
          </a:bodyPr>
          <a:lstStyle/>
          <a:p>
            <a:endParaRPr lang="en-US" dirty="0"/>
          </a:p>
        </p:txBody>
      </p:sp>
      <p:pic>
        <p:nvPicPr>
          <p:cNvPr id="6" name="Picture 5" descr="A person in a suit&#10;&#10;Description automatically generated with medium confidence">
            <a:extLst>
              <a:ext uri="{FF2B5EF4-FFF2-40B4-BE49-F238E27FC236}">
                <a16:creationId xmlns:a16="http://schemas.microsoft.com/office/drawing/2014/main" id="{BDA3410C-F80F-8B44-90DB-864F42BAB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3" y="1402081"/>
            <a:ext cx="3209472" cy="3492661"/>
          </a:xfrm>
          <a:prstGeom prst="rect">
            <a:avLst/>
          </a:prstGeom>
        </p:spPr>
      </p:pic>
      <p:sp>
        <p:nvSpPr>
          <p:cNvPr id="7" name="TextBox 6">
            <a:extLst>
              <a:ext uri="{FF2B5EF4-FFF2-40B4-BE49-F238E27FC236}">
                <a16:creationId xmlns:a16="http://schemas.microsoft.com/office/drawing/2014/main" id="{112520E9-FD3E-4640-BEA8-7319D0EFD389}"/>
              </a:ext>
            </a:extLst>
          </p:cNvPr>
          <p:cNvSpPr txBox="1"/>
          <p:nvPr/>
        </p:nvSpPr>
        <p:spPr>
          <a:xfrm>
            <a:off x="838200" y="5330975"/>
            <a:ext cx="5709833" cy="738664"/>
          </a:xfrm>
          <a:prstGeom prst="rect">
            <a:avLst/>
          </a:prstGeom>
          <a:noFill/>
        </p:spPr>
        <p:txBody>
          <a:bodyPr wrap="none" rtlCol="0">
            <a:spAutoFit/>
          </a:bodyPr>
          <a:lstStyle/>
          <a:p>
            <a:r>
              <a:rPr lang="en-US" sz="2400" b="1" dirty="0">
                <a:solidFill>
                  <a:srgbClr val="FF0000"/>
                </a:solidFill>
              </a:rPr>
              <a:t>Half-Price Special: </a:t>
            </a:r>
            <a:r>
              <a:rPr lang="en-US" sz="2400" b="1" dirty="0" err="1">
                <a:solidFill>
                  <a:srgbClr val="FF0000"/>
                </a:solidFill>
              </a:rPr>
              <a:t>cabotwealth.com</a:t>
            </a:r>
            <a:r>
              <a:rPr lang="en-US" sz="2400" b="1" dirty="0">
                <a:solidFill>
                  <a:srgbClr val="FF0000"/>
                </a:solidFill>
              </a:rPr>
              <a:t>/crypto</a:t>
            </a:r>
            <a:endParaRPr lang="en-US" sz="2400" dirty="0"/>
          </a:p>
          <a:p>
            <a:endParaRPr lang="en-US" dirty="0"/>
          </a:p>
        </p:txBody>
      </p:sp>
    </p:spTree>
    <p:custDataLst>
      <p:custData r:id="rId1"/>
    </p:custDataLst>
    <p:extLst>
      <p:ext uri="{BB962C8B-B14F-4D97-AF65-F5344CB8AC3E}">
        <p14:creationId xmlns:p14="http://schemas.microsoft.com/office/powerpoint/2010/main" val="298399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84513" y="320675"/>
            <a:ext cx="11407487" cy="1325563"/>
          </a:xfrm>
        </p:spPr>
        <p:txBody>
          <a:bodyPr vert="horz" lIns="91440" tIns="45720" rIns="91440" bIns="45720" rtlCol="0" anchor="ctr">
            <a:normAutofit/>
          </a:bodyPr>
          <a:lstStyle/>
          <a:p>
            <a:pPr defTabSz="914400"/>
            <a:r>
              <a:rPr lang="en-US" sz="4800" i="1" kern="1200" dirty="0">
                <a:latin typeface="Roboto" panose="02000000000000000000" pitchFamily="2" charset="0"/>
                <a:ea typeface="Roboto" panose="02000000000000000000" pitchFamily="2" charset="0"/>
                <a:cs typeface="Roboto" panose="02000000000000000000" pitchFamily="2" charset="0"/>
              </a:rPr>
              <a:t>Cabot SX Crypto Advisor</a:t>
            </a:r>
          </a:p>
        </p:txBody>
      </p:sp>
      <p:sp>
        <p:nvSpPr>
          <p:cNvPr id="73" name="Rectangle 72">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701" name="Content Placeholder 2">
            <a:extLst>
              <a:ext uri="{FF2B5EF4-FFF2-40B4-BE49-F238E27FC236}">
                <a16:creationId xmlns:a16="http://schemas.microsoft.com/office/drawing/2014/main" id="{75FEA6F5-D865-C96C-28D3-93A71ED480D0}"/>
              </a:ext>
            </a:extLst>
          </p:cNvPr>
          <p:cNvGraphicFramePr>
            <a:graphicFrameLocks noGrp="1"/>
          </p:cNvGraphicFramePr>
          <p:nvPr>
            <p:ph idx="1"/>
            <p:extLst>
              <p:ext uri="{D42A27DB-BD31-4B8C-83A1-F6EECF244321}">
                <p14:modId xmlns:p14="http://schemas.microsoft.com/office/powerpoint/2010/main" val="1708035314"/>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custData r:id="rId1"/>
    </p:custDataLst>
    <p:extLst>
      <p:ext uri="{BB962C8B-B14F-4D97-AF65-F5344CB8AC3E}">
        <p14:creationId xmlns:p14="http://schemas.microsoft.com/office/powerpoint/2010/main" val="331413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88459" y="294549"/>
            <a:ext cx="10328033" cy="1325563"/>
          </a:xfrm>
        </p:spPr>
        <p:txBody>
          <a:bodyPr vert="horz" lIns="91440" tIns="45720" rIns="91440" bIns="45720" rtlCol="0" anchor="ctr">
            <a:normAutofit/>
          </a:bodyPr>
          <a:lstStyle/>
          <a:p>
            <a:pPr defTabSz="914400"/>
            <a:r>
              <a:rPr lang="en-US" sz="4800" dirty="0">
                <a:latin typeface="Roboto" panose="02000000000000000000" pitchFamily="2" charset="0"/>
                <a:ea typeface="Roboto" panose="02000000000000000000" pitchFamily="2" charset="0"/>
                <a:cs typeface="Roboto" panose="02000000000000000000" pitchFamily="2" charset="0"/>
              </a:rPr>
              <a:t>Investment Matrix</a:t>
            </a:r>
            <a:endParaRPr lang="en-US" sz="4800" kern="1200" dirty="0">
              <a:solidFill>
                <a:schemeClr val="tx1"/>
              </a:solidFill>
              <a:latin typeface="Roboto" panose="02000000000000000000" pitchFamily="2" charset="0"/>
              <a:ea typeface="Roboto" panose="02000000000000000000" pitchFamily="2" charset="0"/>
            </a:endParaRPr>
          </a:p>
        </p:txBody>
      </p:sp>
      <p:sp>
        <p:nvSpPr>
          <p:cNvPr id="73" name="Rectangle 72">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701" name="Content Placeholder 2">
            <a:extLst>
              <a:ext uri="{FF2B5EF4-FFF2-40B4-BE49-F238E27FC236}">
                <a16:creationId xmlns:a16="http://schemas.microsoft.com/office/drawing/2014/main" id="{F03541F4-C486-27ED-DC10-DC6BA6B28288}"/>
              </a:ext>
            </a:extLst>
          </p:cNvPr>
          <p:cNvGraphicFramePr>
            <a:graphicFrameLocks noGrp="1"/>
          </p:cNvGraphicFramePr>
          <p:nvPr>
            <p:ph idx="1"/>
            <p:extLst>
              <p:ext uri="{D42A27DB-BD31-4B8C-83A1-F6EECF244321}">
                <p14:modId xmlns:p14="http://schemas.microsoft.com/office/powerpoint/2010/main" val="1367722271"/>
              </p:ext>
            </p:extLst>
          </p:nvPr>
        </p:nvGraphicFramePr>
        <p:xfrm>
          <a:off x="392256" y="1620112"/>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custData r:id="rId1"/>
    </p:custDataLst>
    <p:extLst>
      <p:ext uri="{BB962C8B-B14F-4D97-AF65-F5344CB8AC3E}">
        <p14:creationId xmlns:p14="http://schemas.microsoft.com/office/powerpoint/2010/main" val="8640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866669" y="268423"/>
            <a:ext cx="10458661" cy="1325563"/>
          </a:xfrm>
        </p:spPr>
        <p:txBody>
          <a:bodyPr vert="horz" lIns="91440" tIns="45720" rIns="91440" bIns="45720" rtlCol="0" anchor="ctr">
            <a:normAutofit/>
          </a:bodyPr>
          <a:lstStyle/>
          <a:p>
            <a:pPr defTabSz="914400"/>
            <a:r>
              <a:rPr lang="en-US" sz="4800" dirty="0">
                <a:latin typeface="Roboto" panose="02000000000000000000" pitchFamily="2" charset="0"/>
                <a:ea typeface="Roboto" panose="02000000000000000000" pitchFamily="2" charset="0"/>
                <a:cs typeface="Roboto" panose="02000000000000000000" pitchFamily="2" charset="0"/>
              </a:rPr>
              <a:t>Global Markets</a:t>
            </a:r>
            <a:endParaRPr lang="en-US" sz="4800" kern="1200" dirty="0">
              <a:solidFill>
                <a:schemeClr val="tx1"/>
              </a:solidFill>
              <a:latin typeface="+mj-lt"/>
              <a:ea typeface="+mj-ea"/>
              <a:cs typeface="+mj-cs"/>
            </a:endParaRPr>
          </a:p>
        </p:txBody>
      </p:sp>
      <p:sp>
        <p:nvSpPr>
          <p:cNvPr id="73" name="Rectangle 72">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701" name="Content Placeholder 2">
            <a:extLst>
              <a:ext uri="{FF2B5EF4-FFF2-40B4-BE49-F238E27FC236}">
                <a16:creationId xmlns:a16="http://schemas.microsoft.com/office/drawing/2014/main" id="{F03541F4-C486-27ED-DC10-DC6BA6B28288}"/>
              </a:ext>
            </a:extLst>
          </p:cNvPr>
          <p:cNvGraphicFramePr>
            <a:graphicFrameLocks noGrp="1"/>
          </p:cNvGraphicFramePr>
          <p:nvPr>
            <p:ph idx="1"/>
            <p:extLst>
              <p:ext uri="{D42A27DB-BD31-4B8C-83A1-F6EECF244321}">
                <p14:modId xmlns:p14="http://schemas.microsoft.com/office/powerpoint/2010/main" val="3670377896"/>
              </p:ext>
            </p:extLst>
          </p:nvPr>
        </p:nvGraphicFramePr>
        <p:xfrm>
          <a:off x="392255" y="1593986"/>
          <a:ext cx="1140748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custData r:id="rId1"/>
    </p:custDataLst>
    <p:extLst>
      <p:ext uri="{BB962C8B-B14F-4D97-AF65-F5344CB8AC3E}">
        <p14:creationId xmlns:p14="http://schemas.microsoft.com/office/powerpoint/2010/main" val="144817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96AC-1AB4-49AF-AFDC-E559CA681DF4}"/>
              </a:ext>
            </a:extLst>
          </p:cNvPr>
          <p:cNvSpPr>
            <a:spLocks noGrp="1"/>
          </p:cNvSpPr>
          <p:nvPr>
            <p:ph type="ctrTitle"/>
          </p:nvPr>
        </p:nvSpPr>
        <p:spPr>
          <a:xfrm>
            <a:off x="5277328" y="640080"/>
            <a:ext cx="6527809" cy="3644537"/>
          </a:xfrm>
          <a:noFill/>
        </p:spPr>
        <p:txBody>
          <a:bodyPr vert="horz" lIns="91440" tIns="45720" rIns="91440" bIns="45720" rtlCol="0" anchor="b">
            <a:normAutofit/>
          </a:bodyPr>
          <a:lstStyle/>
          <a:p>
            <a:pPr defTabSz="914400"/>
            <a:r>
              <a:rPr lang="en-US" sz="5800" dirty="0">
                <a:latin typeface="Roboto" panose="02000000000000000000" pitchFamily="2" charset="0"/>
                <a:ea typeface="Roboto" panose="02000000000000000000" pitchFamily="2" charset="0"/>
                <a:cs typeface="Roboto" panose="02000000000000000000" pitchFamily="2" charset="0"/>
              </a:rPr>
              <a:t>What is Cryptocurrency?</a:t>
            </a:r>
          </a:p>
        </p:txBody>
      </p:sp>
      <p:pic>
        <p:nvPicPr>
          <p:cNvPr id="4" name="Picture 3" descr="B sign-on figures">
            <a:extLst>
              <a:ext uri="{FF2B5EF4-FFF2-40B4-BE49-F238E27FC236}">
                <a16:creationId xmlns:a16="http://schemas.microsoft.com/office/drawing/2014/main" id="{ECC6D08A-276C-1622-DB4F-8D26141E9C85}"/>
              </a:ext>
            </a:extLst>
          </p:cNvPr>
          <p:cNvPicPr>
            <a:picLocks noChangeAspect="1"/>
          </p:cNvPicPr>
          <p:nvPr/>
        </p:nvPicPr>
        <p:blipFill rotWithShape="1">
          <a:blip r:embed="rId3"/>
          <a:srcRect l="24244" r="30794" b="-1"/>
          <a:stretch/>
        </p:blipFill>
        <p:spPr>
          <a:xfrm>
            <a:off x="1" y="10"/>
            <a:ext cx="4654296" cy="6857990"/>
          </a:xfrm>
          <a:prstGeom prst="rect">
            <a:avLst/>
          </a:prstGeom>
        </p:spPr>
      </p:pic>
      <p:sp>
        <p:nvSpPr>
          <p:cNvPr id="13" name="Rectangle 12">
            <a:extLst>
              <a:ext uri="{FF2B5EF4-FFF2-40B4-BE49-F238E27FC236}">
                <a16:creationId xmlns:a16="http://schemas.microsoft.com/office/drawing/2014/main" id="{78E7A317-D114-43D9-8873-190E070AC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Lst>
    <p:extLst>
      <p:ext uri="{BB962C8B-B14F-4D97-AF65-F5344CB8AC3E}">
        <p14:creationId xmlns:p14="http://schemas.microsoft.com/office/powerpoint/2010/main" val="32297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21C4-E840-497A-852F-AADF16EF465E}"/>
              </a:ext>
            </a:extLst>
          </p:cNvPr>
          <p:cNvSpPr>
            <a:spLocks noGrp="1"/>
          </p:cNvSpPr>
          <p:nvPr>
            <p:ph type="ctrTitle"/>
          </p:nvPr>
        </p:nvSpPr>
        <p:spPr>
          <a:xfrm>
            <a:off x="8017981" y="2828586"/>
            <a:ext cx="4017245" cy="1200827"/>
          </a:xfrm>
          <a:noFill/>
        </p:spPr>
        <p:txBody>
          <a:bodyPr vert="horz" lIns="91440" tIns="45720" rIns="91440" bIns="45720" rtlCol="0" anchor="b">
            <a:normAutofit/>
          </a:bodyPr>
          <a:lstStyle/>
          <a:p>
            <a:pPr defTabSz="914400"/>
            <a:r>
              <a:rPr lang="en-US" sz="5800" dirty="0">
                <a:latin typeface="Roboto" panose="02000000000000000000" pitchFamily="2" charset="0"/>
                <a:ea typeface="Roboto" panose="02000000000000000000" pitchFamily="2" charset="0"/>
                <a:cs typeface="Roboto" panose="02000000000000000000" pitchFamily="2" charset="0"/>
              </a:rPr>
              <a:t>BTC &amp; BRK</a:t>
            </a:r>
          </a:p>
        </p:txBody>
      </p:sp>
      <p:pic>
        <p:nvPicPr>
          <p:cNvPr id="4" name="Picture 3" descr="Computer code representation.">
            <a:extLst>
              <a:ext uri="{FF2B5EF4-FFF2-40B4-BE49-F238E27FC236}">
                <a16:creationId xmlns:a16="http://schemas.microsoft.com/office/drawing/2014/main" id="{834B0F39-F910-718E-FAAA-83B56336FC74}"/>
              </a:ext>
            </a:extLst>
          </p:cNvPr>
          <p:cNvPicPr>
            <a:picLocks noChangeAspect="1"/>
          </p:cNvPicPr>
          <p:nvPr/>
        </p:nvPicPr>
        <p:blipFill rotWithShape="1">
          <a:blip r:embed="rId3"/>
          <a:srcRect l="25281" r="13194"/>
          <a:stretch/>
        </p:blipFill>
        <p:spPr>
          <a:xfrm>
            <a:off x="20" y="10"/>
            <a:ext cx="7534636" cy="6857990"/>
          </a:xfrm>
          <a:prstGeom prst="rect">
            <a:avLst/>
          </a:prstGeom>
        </p:spPr>
      </p:pic>
      <p:sp>
        <p:nvSpPr>
          <p:cNvPr id="8" name="Rectangle 7">
            <a:extLst>
              <a:ext uri="{FF2B5EF4-FFF2-40B4-BE49-F238E27FC236}">
                <a16:creationId xmlns:a16="http://schemas.microsoft.com/office/drawing/2014/main" id="{F5023619-1636-4E52-849E-5D98AF292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Lst>
    <p:extLst>
      <p:ext uri="{BB962C8B-B14F-4D97-AF65-F5344CB8AC3E}">
        <p14:creationId xmlns:p14="http://schemas.microsoft.com/office/powerpoint/2010/main" val="37366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96AC-1AB4-49AF-AFDC-E559CA681DF4}"/>
              </a:ext>
            </a:extLst>
          </p:cNvPr>
          <p:cNvSpPr>
            <a:spLocks noGrp="1"/>
          </p:cNvSpPr>
          <p:nvPr>
            <p:ph type="ctrTitle"/>
          </p:nvPr>
        </p:nvSpPr>
        <p:spPr>
          <a:xfrm>
            <a:off x="287382" y="2046632"/>
            <a:ext cx="5289117" cy="2764735"/>
          </a:xfrm>
          <a:noFill/>
        </p:spPr>
        <p:txBody>
          <a:bodyPr vert="horz" lIns="91440" tIns="45720" rIns="91440" bIns="45720" rtlCol="0" anchor="b">
            <a:normAutofit/>
          </a:bodyPr>
          <a:lstStyle/>
          <a:p>
            <a:pPr algn="r" defTabSz="914400"/>
            <a:r>
              <a:rPr lang="en-US" sz="5800" dirty="0">
                <a:latin typeface="Roboto" panose="02000000000000000000" pitchFamily="2" charset="0"/>
                <a:ea typeface="Roboto" panose="02000000000000000000" pitchFamily="2" charset="0"/>
                <a:cs typeface="Roboto" panose="02000000000000000000" pitchFamily="2" charset="0"/>
              </a:rPr>
              <a:t>What is Blockchain Technology?</a:t>
            </a:r>
          </a:p>
        </p:txBody>
      </p:sp>
      <p:pic>
        <p:nvPicPr>
          <p:cNvPr id="4" name="Picture 3" descr="A 3D pattern of ring shapes connected by lines">
            <a:extLst>
              <a:ext uri="{FF2B5EF4-FFF2-40B4-BE49-F238E27FC236}">
                <a16:creationId xmlns:a16="http://schemas.microsoft.com/office/drawing/2014/main" id="{D90F094B-CF77-8C36-CE85-5F06F3D89489}"/>
              </a:ext>
            </a:extLst>
          </p:cNvPr>
          <p:cNvPicPr>
            <a:picLocks noChangeAspect="1"/>
          </p:cNvPicPr>
          <p:nvPr/>
        </p:nvPicPr>
        <p:blipFill rotWithShape="1">
          <a:blip r:embed="rId3"/>
          <a:srcRect l="7854" r="42067"/>
          <a:stretch/>
        </p:blipFill>
        <p:spPr>
          <a:xfrm>
            <a:off x="6095999" y="10"/>
            <a:ext cx="6105655" cy="6857990"/>
          </a:xfrm>
          <a:prstGeom prst="rect">
            <a:avLst/>
          </a:prstGeom>
        </p:spPr>
      </p:pic>
      <p:sp>
        <p:nvSpPr>
          <p:cNvPr id="13" name="Rectangle 12">
            <a:extLst>
              <a:ext uri="{FF2B5EF4-FFF2-40B4-BE49-F238E27FC236}">
                <a16:creationId xmlns:a16="http://schemas.microsoft.com/office/drawing/2014/main" id="{D1D2EF31-9D45-475D-BBF6-8C2CB322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0266"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Lst>
    <p:extLst>
      <p:ext uri="{BB962C8B-B14F-4D97-AF65-F5344CB8AC3E}">
        <p14:creationId xmlns:p14="http://schemas.microsoft.com/office/powerpoint/2010/main" val="84584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84513" y="333737"/>
            <a:ext cx="11407487" cy="1325563"/>
          </a:xfrm>
        </p:spPr>
        <p:txBody>
          <a:bodyPr vert="horz" lIns="91440" tIns="45720" rIns="91440" bIns="45720" rtlCol="0" anchor="ctr">
            <a:normAutofit/>
          </a:bodyPr>
          <a:lstStyle/>
          <a:p>
            <a:pPr defTabSz="914400"/>
            <a:r>
              <a:rPr lang="en-US" sz="4800" dirty="0">
                <a:latin typeface="Roboto" panose="02000000000000000000" pitchFamily="2" charset="0"/>
                <a:ea typeface="Roboto" panose="02000000000000000000" pitchFamily="2" charset="0"/>
                <a:cs typeface="Roboto" panose="02000000000000000000" pitchFamily="2" charset="0"/>
              </a:rPr>
              <a:t>Crypto as an Asset Class</a:t>
            </a:r>
            <a:endParaRPr lang="en-US" sz="4800" kern="1200" dirty="0">
              <a:latin typeface="Roboto" panose="02000000000000000000" pitchFamily="2" charset="0"/>
              <a:ea typeface="Roboto" panose="02000000000000000000" pitchFamily="2" charset="0"/>
              <a:cs typeface="Roboto" panose="02000000000000000000" pitchFamily="2" charset="0"/>
            </a:endParaRPr>
          </a:p>
        </p:txBody>
      </p:sp>
      <p:sp>
        <p:nvSpPr>
          <p:cNvPr id="73" name="Rectangle 72">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701" name="Content Placeholder 2">
            <a:extLst>
              <a:ext uri="{FF2B5EF4-FFF2-40B4-BE49-F238E27FC236}">
                <a16:creationId xmlns:a16="http://schemas.microsoft.com/office/drawing/2014/main" id="{F03541F4-C486-27ED-DC10-DC6BA6B28288}"/>
              </a:ext>
            </a:extLst>
          </p:cNvPr>
          <p:cNvGraphicFramePr>
            <a:graphicFrameLocks noGrp="1"/>
          </p:cNvGraphicFramePr>
          <p:nvPr>
            <p:ph idx="1"/>
            <p:extLst>
              <p:ext uri="{D42A27DB-BD31-4B8C-83A1-F6EECF244321}">
                <p14:modId xmlns:p14="http://schemas.microsoft.com/office/powerpoint/2010/main" val="1826657046"/>
              </p:ext>
            </p:extLst>
          </p:nvPr>
        </p:nvGraphicFramePr>
        <p:xfrm>
          <a:off x="392256" y="1659300"/>
          <a:ext cx="1140748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custData r:id="rId1"/>
    </p:custDataLst>
    <p:extLst>
      <p:ext uri="{BB962C8B-B14F-4D97-AF65-F5344CB8AC3E}">
        <p14:creationId xmlns:p14="http://schemas.microsoft.com/office/powerpoint/2010/main" val="211113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84513" y="196436"/>
            <a:ext cx="11407487" cy="1325563"/>
          </a:xfrm>
        </p:spPr>
        <p:txBody>
          <a:bodyPr vert="horz" lIns="91440" tIns="45720" rIns="91440" bIns="45720" rtlCol="0" anchor="ctr">
            <a:normAutofit/>
          </a:bodyPr>
          <a:lstStyle/>
          <a:p>
            <a:pPr defTabSz="914400"/>
            <a:r>
              <a:rPr lang="en-US" sz="4800" dirty="0">
                <a:latin typeface="Roboto" panose="02000000000000000000" pitchFamily="2" charset="0"/>
                <a:ea typeface="Roboto" panose="02000000000000000000" pitchFamily="2" charset="0"/>
                <a:cs typeface="Roboto" panose="02000000000000000000" pitchFamily="2" charset="0"/>
              </a:rPr>
              <a:t>Crypto Adoption</a:t>
            </a:r>
            <a:endParaRPr lang="en-US" sz="4800" kern="1200" dirty="0">
              <a:solidFill>
                <a:schemeClr val="tx1"/>
              </a:solidFill>
              <a:latin typeface="+mj-lt"/>
              <a:ea typeface="+mj-ea"/>
              <a:cs typeface="+mj-cs"/>
            </a:endParaRPr>
          </a:p>
        </p:txBody>
      </p:sp>
      <p:sp>
        <p:nvSpPr>
          <p:cNvPr id="73" name="Rectangle 72">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580214B5-054F-A349-84B5-4FC4C41030A3}"/>
              </a:ext>
            </a:extLst>
          </p:cNvPr>
          <p:cNvGrpSpPr/>
          <p:nvPr/>
        </p:nvGrpSpPr>
        <p:grpSpPr>
          <a:xfrm>
            <a:off x="637220" y="1521999"/>
            <a:ext cx="5709826" cy="4352544"/>
            <a:chOff x="249396" y="2974979"/>
            <a:chExt cx="8425217" cy="1174914"/>
          </a:xfrm>
        </p:grpSpPr>
        <p:sp>
          <p:nvSpPr>
            <p:cNvPr id="4" name="Freeform 3">
              <a:extLst>
                <a:ext uri="{FF2B5EF4-FFF2-40B4-BE49-F238E27FC236}">
                  <a16:creationId xmlns:a16="http://schemas.microsoft.com/office/drawing/2014/main" id="{D7D9852F-6A7B-8843-995E-2DD17F8B971F}"/>
                </a:ext>
              </a:extLst>
            </p:cNvPr>
            <p:cNvSpPr/>
            <p:nvPr/>
          </p:nvSpPr>
          <p:spPr>
            <a:xfrm>
              <a:off x="249396" y="2974979"/>
              <a:ext cx="2708804" cy="515756"/>
            </a:xfrm>
            <a:custGeom>
              <a:avLst/>
              <a:gdLst>
                <a:gd name="connsiteX0" fmla="*/ 0 w 2421239"/>
                <a:gd name="connsiteY0" fmla="*/ 0 h 869169"/>
                <a:gd name="connsiteX1" fmla="*/ 2421239 w 2421239"/>
                <a:gd name="connsiteY1" fmla="*/ 0 h 869169"/>
                <a:gd name="connsiteX2" fmla="*/ 2421239 w 2421239"/>
                <a:gd name="connsiteY2" fmla="*/ 869169 h 869169"/>
                <a:gd name="connsiteX3" fmla="*/ 0 w 2421239"/>
                <a:gd name="connsiteY3" fmla="*/ 869169 h 869169"/>
                <a:gd name="connsiteX4" fmla="*/ 0 w 2421239"/>
                <a:gd name="connsiteY4" fmla="*/ 0 h 86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239" h="869169">
                  <a:moveTo>
                    <a:pt x="0" y="0"/>
                  </a:moveTo>
                  <a:lnTo>
                    <a:pt x="2421239" y="0"/>
                  </a:lnTo>
                  <a:lnTo>
                    <a:pt x="2421239" y="869169"/>
                  </a:lnTo>
                  <a:lnTo>
                    <a:pt x="0" y="86916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3000" dirty="0">
                  <a:latin typeface="Roboto" panose="02000000000000000000" pitchFamily="2" charset="0"/>
                  <a:ea typeface="Roboto" panose="02000000000000000000" pitchFamily="2" charset="0"/>
                  <a:cs typeface="Roboto" panose="02000000000000000000" pitchFamily="2" charset="0"/>
                </a:rPr>
                <a:t>Fidelity</a:t>
              </a:r>
              <a:endParaRPr lang="en-US" sz="3000" kern="1200" dirty="0">
                <a:latin typeface="Roboto" panose="02000000000000000000" pitchFamily="2" charset="0"/>
                <a:ea typeface="Roboto" panose="02000000000000000000" pitchFamily="2" charset="0"/>
                <a:cs typeface="Roboto" panose="02000000000000000000" pitchFamily="2" charset="0"/>
              </a:endParaRPr>
            </a:p>
          </p:txBody>
        </p:sp>
        <p:sp>
          <p:nvSpPr>
            <p:cNvPr id="6" name="Freeform 5">
              <a:extLst>
                <a:ext uri="{FF2B5EF4-FFF2-40B4-BE49-F238E27FC236}">
                  <a16:creationId xmlns:a16="http://schemas.microsoft.com/office/drawing/2014/main" id="{AB2647BE-AB2D-9048-8D8E-8040E668B599}"/>
                </a:ext>
              </a:extLst>
            </p:cNvPr>
            <p:cNvSpPr/>
            <p:nvPr/>
          </p:nvSpPr>
          <p:spPr>
            <a:xfrm>
              <a:off x="249397" y="3487437"/>
              <a:ext cx="2708803" cy="662456"/>
            </a:xfrm>
            <a:custGeom>
              <a:avLst/>
              <a:gdLst>
                <a:gd name="connsiteX0" fmla="*/ 0 w 1462896"/>
                <a:gd name="connsiteY0" fmla="*/ 0 h 515756"/>
                <a:gd name="connsiteX1" fmla="*/ 1462896 w 1462896"/>
                <a:gd name="connsiteY1" fmla="*/ 0 h 515756"/>
                <a:gd name="connsiteX2" fmla="*/ 1462896 w 1462896"/>
                <a:gd name="connsiteY2" fmla="*/ 515756 h 515756"/>
                <a:gd name="connsiteX3" fmla="*/ 0 w 1462896"/>
                <a:gd name="connsiteY3" fmla="*/ 515756 h 515756"/>
                <a:gd name="connsiteX4" fmla="*/ 0 w 1462896"/>
                <a:gd name="connsiteY4" fmla="*/ 0 h 51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96" h="515756">
                  <a:moveTo>
                    <a:pt x="0" y="0"/>
                  </a:moveTo>
                  <a:lnTo>
                    <a:pt x="1462896" y="0"/>
                  </a:lnTo>
                  <a:lnTo>
                    <a:pt x="1462896" y="515756"/>
                  </a:lnTo>
                  <a:lnTo>
                    <a:pt x="0" y="515756"/>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dirty="0">
                  <a:latin typeface="Roboto" panose="02000000000000000000" pitchFamily="2" charset="0"/>
                  <a:ea typeface="Roboto" panose="02000000000000000000" pitchFamily="2" charset="0"/>
                  <a:cs typeface="Roboto" panose="02000000000000000000" pitchFamily="2" charset="0"/>
                </a:rPr>
                <a:t>401k</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7" name="Freeform 6">
              <a:extLst>
                <a:ext uri="{FF2B5EF4-FFF2-40B4-BE49-F238E27FC236}">
                  <a16:creationId xmlns:a16="http://schemas.microsoft.com/office/drawing/2014/main" id="{49A5A6E4-19FB-544C-BF5A-BEB5AC58229D}"/>
                </a:ext>
              </a:extLst>
            </p:cNvPr>
            <p:cNvSpPr/>
            <p:nvPr/>
          </p:nvSpPr>
          <p:spPr>
            <a:xfrm>
              <a:off x="3098982" y="2974979"/>
              <a:ext cx="2705723" cy="515756"/>
            </a:xfrm>
            <a:custGeom>
              <a:avLst/>
              <a:gdLst>
                <a:gd name="connsiteX0" fmla="*/ 0 w 2581970"/>
                <a:gd name="connsiteY0" fmla="*/ 0 h 363677"/>
                <a:gd name="connsiteX1" fmla="*/ 2581970 w 2581970"/>
                <a:gd name="connsiteY1" fmla="*/ 0 h 363677"/>
                <a:gd name="connsiteX2" fmla="*/ 2581970 w 2581970"/>
                <a:gd name="connsiteY2" fmla="*/ 363677 h 363677"/>
                <a:gd name="connsiteX3" fmla="*/ 0 w 2581970"/>
                <a:gd name="connsiteY3" fmla="*/ 363677 h 363677"/>
                <a:gd name="connsiteX4" fmla="*/ 0 w 2581970"/>
                <a:gd name="connsiteY4" fmla="*/ 0 h 3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970" h="363677">
                  <a:moveTo>
                    <a:pt x="0" y="0"/>
                  </a:moveTo>
                  <a:lnTo>
                    <a:pt x="2581970" y="0"/>
                  </a:lnTo>
                  <a:lnTo>
                    <a:pt x="2581970" y="363677"/>
                  </a:lnTo>
                  <a:lnTo>
                    <a:pt x="0" y="363677"/>
                  </a:lnTo>
                  <a:lnTo>
                    <a:pt x="0" y="0"/>
                  </a:lnTo>
                  <a:close/>
                </a:path>
              </a:pathLst>
            </a:cu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3000" dirty="0">
                  <a:latin typeface="Roboto" panose="02000000000000000000" pitchFamily="2" charset="0"/>
                  <a:ea typeface="Roboto" panose="02000000000000000000" pitchFamily="2" charset="0"/>
                  <a:cs typeface="Roboto" panose="02000000000000000000" pitchFamily="2" charset="0"/>
                </a:rPr>
                <a:t>Private Investors</a:t>
              </a:r>
              <a:r>
                <a:rPr lang="en-US" sz="3000" kern="1200" dirty="0">
                  <a:latin typeface="Roboto" panose="02000000000000000000" pitchFamily="2" charset="0"/>
                  <a:ea typeface="Roboto" panose="02000000000000000000" pitchFamily="2" charset="0"/>
                  <a:cs typeface="Roboto" panose="02000000000000000000" pitchFamily="2" charset="0"/>
                </a:rPr>
                <a:t> </a:t>
              </a:r>
            </a:p>
          </p:txBody>
        </p:sp>
        <p:sp>
          <p:nvSpPr>
            <p:cNvPr id="8" name="Freeform 7">
              <a:extLst>
                <a:ext uri="{FF2B5EF4-FFF2-40B4-BE49-F238E27FC236}">
                  <a16:creationId xmlns:a16="http://schemas.microsoft.com/office/drawing/2014/main" id="{E323AEB9-F08D-304A-B65E-7520EED46C99}"/>
                </a:ext>
              </a:extLst>
            </p:cNvPr>
            <p:cNvSpPr/>
            <p:nvPr/>
          </p:nvSpPr>
          <p:spPr>
            <a:xfrm>
              <a:off x="3092155" y="3487437"/>
              <a:ext cx="2705723" cy="662456"/>
            </a:xfrm>
            <a:custGeom>
              <a:avLst/>
              <a:gdLst>
                <a:gd name="connsiteX0" fmla="*/ 0 w 1851777"/>
                <a:gd name="connsiteY0" fmla="*/ 0 h 493204"/>
                <a:gd name="connsiteX1" fmla="*/ 1851777 w 1851777"/>
                <a:gd name="connsiteY1" fmla="*/ 0 h 493204"/>
                <a:gd name="connsiteX2" fmla="*/ 1851777 w 1851777"/>
                <a:gd name="connsiteY2" fmla="*/ 493204 h 493204"/>
                <a:gd name="connsiteX3" fmla="*/ 0 w 1851777"/>
                <a:gd name="connsiteY3" fmla="*/ 493204 h 493204"/>
                <a:gd name="connsiteX4" fmla="*/ 0 w 1851777"/>
                <a:gd name="connsiteY4" fmla="*/ 0 h 49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777" h="493204">
                  <a:moveTo>
                    <a:pt x="0" y="0"/>
                  </a:moveTo>
                  <a:lnTo>
                    <a:pt x="1851777" y="0"/>
                  </a:lnTo>
                  <a:lnTo>
                    <a:pt x="1851777" y="493204"/>
                  </a:lnTo>
                  <a:lnTo>
                    <a:pt x="0" y="493204"/>
                  </a:lnTo>
                  <a:lnTo>
                    <a:pt x="0" y="0"/>
                  </a:lnTo>
                  <a:close/>
                </a:path>
              </a:pathLst>
            </a:custGeom>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 Private e</a:t>
              </a:r>
              <a:r>
                <a:rPr lang="en-US" sz="2400" dirty="0">
                  <a:latin typeface="Roboto" panose="02000000000000000000" pitchFamily="2" charset="0"/>
                  <a:ea typeface="Roboto" panose="02000000000000000000" pitchFamily="2" charset="0"/>
                  <a:cs typeface="Roboto" panose="02000000000000000000" pitchFamily="2" charset="0"/>
                </a:rPr>
                <a:t>quity, institutions</a:t>
              </a:r>
            </a:p>
            <a:p>
              <a:pPr marL="57150" lvl="1" indent="-57150" algn="l" defTabSz="488950">
                <a:lnSpc>
                  <a:spcPct val="90000"/>
                </a:lnSpc>
                <a:spcBef>
                  <a:spcPct val="0"/>
                </a:spcBef>
                <a:spcAft>
                  <a:spcPct val="15000"/>
                </a:spcAft>
                <a:buChar char="•"/>
              </a:pPr>
              <a:r>
                <a:rPr lang="en-US" sz="2400" dirty="0">
                  <a:latin typeface="Roboto" panose="02000000000000000000" pitchFamily="2" charset="0"/>
                  <a:ea typeface="Roboto" panose="02000000000000000000" pitchFamily="2" charset="0"/>
                  <a:cs typeface="Roboto" panose="02000000000000000000" pitchFamily="2" charset="0"/>
                </a:rPr>
                <a:t>Nickel Digital survey </a:t>
              </a:r>
              <a:br>
                <a:rPr lang="en-US" sz="2400" kern="1200" dirty="0">
                  <a:latin typeface="Roboto" panose="02000000000000000000" pitchFamily="2" charset="0"/>
                  <a:ea typeface="Roboto" panose="02000000000000000000" pitchFamily="2" charset="0"/>
                  <a:cs typeface="Roboto" panose="02000000000000000000" pitchFamily="2" charset="0"/>
                </a:rPr>
              </a:b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sp>
          <p:nvSpPr>
            <p:cNvPr id="9" name="Freeform 8">
              <a:extLst>
                <a:ext uri="{FF2B5EF4-FFF2-40B4-BE49-F238E27FC236}">
                  <a16:creationId xmlns:a16="http://schemas.microsoft.com/office/drawing/2014/main" id="{5F97F09D-7351-2045-8B09-4925DFF0AEB1}"/>
                </a:ext>
              </a:extLst>
            </p:cNvPr>
            <p:cNvSpPr/>
            <p:nvPr/>
          </p:nvSpPr>
          <p:spPr>
            <a:xfrm>
              <a:off x="5962061" y="2974979"/>
              <a:ext cx="2712552" cy="512458"/>
            </a:xfrm>
            <a:custGeom>
              <a:avLst/>
              <a:gdLst>
                <a:gd name="connsiteX0" fmla="*/ 0 w 2722967"/>
                <a:gd name="connsiteY0" fmla="*/ 0 h 367893"/>
                <a:gd name="connsiteX1" fmla="*/ 2722967 w 2722967"/>
                <a:gd name="connsiteY1" fmla="*/ 0 h 367893"/>
                <a:gd name="connsiteX2" fmla="*/ 2722967 w 2722967"/>
                <a:gd name="connsiteY2" fmla="*/ 367893 h 367893"/>
                <a:gd name="connsiteX3" fmla="*/ 0 w 2722967"/>
                <a:gd name="connsiteY3" fmla="*/ 367893 h 367893"/>
                <a:gd name="connsiteX4" fmla="*/ 0 w 2722967"/>
                <a:gd name="connsiteY4" fmla="*/ 0 h 36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967" h="367893">
                  <a:moveTo>
                    <a:pt x="0" y="0"/>
                  </a:moveTo>
                  <a:lnTo>
                    <a:pt x="2722967" y="0"/>
                  </a:lnTo>
                  <a:lnTo>
                    <a:pt x="2722967" y="367893"/>
                  </a:lnTo>
                  <a:lnTo>
                    <a:pt x="0" y="367893"/>
                  </a:lnTo>
                  <a:lnTo>
                    <a:pt x="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Global Talent </a:t>
              </a:r>
              <a:r>
                <a:rPr lang="en-US" sz="3000" dirty="0">
                  <a:latin typeface="Roboto" panose="02000000000000000000" pitchFamily="2" charset="0"/>
                  <a:ea typeface="Roboto" panose="02000000000000000000" pitchFamily="2" charset="0"/>
                  <a:cs typeface="Roboto" panose="02000000000000000000" pitchFamily="2" charset="0"/>
                </a:rPr>
                <a:t>P</a:t>
              </a:r>
              <a:r>
                <a:rPr lang="en-US" sz="3000" kern="1200" dirty="0">
                  <a:latin typeface="Roboto" panose="02000000000000000000" pitchFamily="2" charset="0"/>
                  <a:ea typeface="Roboto" panose="02000000000000000000" pitchFamily="2" charset="0"/>
                  <a:cs typeface="Roboto" panose="02000000000000000000" pitchFamily="2" charset="0"/>
                </a:rPr>
                <a:t>ool</a:t>
              </a:r>
            </a:p>
          </p:txBody>
        </p:sp>
        <p:sp>
          <p:nvSpPr>
            <p:cNvPr id="10" name="Freeform 9">
              <a:extLst>
                <a:ext uri="{FF2B5EF4-FFF2-40B4-BE49-F238E27FC236}">
                  <a16:creationId xmlns:a16="http://schemas.microsoft.com/office/drawing/2014/main" id="{3442B9CA-8340-434F-9E38-D4DF131F4927}"/>
                </a:ext>
              </a:extLst>
            </p:cNvPr>
            <p:cNvSpPr/>
            <p:nvPr/>
          </p:nvSpPr>
          <p:spPr>
            <a:xfrm flipH="1">
              <a:off x="5962060" y="3487437"/>
              <a:ext cx="2712550" cy="657658"/>
            </a:xfrm>
            <a:custGeom>
              <a:avLst/>
              <a:gdLst>
                <a:gd name="connsiteX0" fmla="*/ 0 w 2014562"/>
                <a:gd name="connsiteY0" fmla="*/ 0 h 512459"/>
                <a:gd name="connsiteX1" fmla="*/ 2014562 w 2014562"/>
                <a:gd name="connsiteY1" fmla="*/ 0 h 512459"/>
                <a:gd name="connsiteX2" fmla="*/ 2014562 w 2014562"/>
                <a:gd name="connsiteY2" fmla="*/ 512459 h 512459"/>
                <a:gd name="connsiteX3" fmla="*/ 0 w 2014562"/>
                <a:gd name="connsiteY3" fmla="*/ 512459 h 512459"/>
                <a:gd name="connsiteX4" fmla="*/ 0 w 2014562"/>
                <a:gd name="connsiteY4" fmla="*/ 0 h 51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562" h="512459">
                  <a:moveTo>
                    <a:pt x="0" y="0"/>
                  </a:moveTo>
                  <a:lnTo>
                    <a:pt x="2014562" y="0"/>
                  </a:lnTo>
                  <a:lnTo>
                    <a:pt x="2014562" y="512459"/>
                  </a:lnTo>
                  <a:lnTo>
                    <a:pt x="0" y="512459"/>
                  </a:lnTo>
                  <a:lnTo>
                    <a:pt x="0" y="0"/>
                  </a:lnTo>
                  <a:close/>
                </a:path>
              </a:pathLst>
            </a:cu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 Web3 adoption</a:t>
              </a:r>
            </a:p>
            <a:p>
              <a:pPr marL="57150" lvl="1" indent="-57150" algn="l" defTabSz="488950">
                <a:lnSpc>
                  <a:spcPct val="90000"/>
                </a:lnSpc>
                <a:spcBef>
                  <a:spcPct val="0"/>
                </a:spcBef>
                <a:spcAft>
                  <a:spcPct val="15000"/>
                </a:spcAft>
                <a:buChar char="•"/>
              </a:pPr>
              <a:r>
                <a:rPr lang="en-US" sz="2400" kern="1200" dirty="0" err="1">
                  <a:latin typeface="Roboto" panose="02000000000000000000" pitchFamily="2" charset="0"/>
                  <a:ea typeface="Roboto" panose="02000000000000000000" pitchFamily="2" charset="0"/>
                  <a:cs typeface="Roboto" panose="02000000000000000000" pitchFamily="2" charset="0"/>
                </a:rPr>
                <a:t>Deel</a:t>
              </a:r>
              <a:r>
                <a:rPr lang="en-US" sz="2400" kern="1200" dirty="0">
                  <a:latin typeface="Roboto" panose="02000000000000000000" pitchFamily="2" charset="0"/>
                  <a:ea typeface="Roboto" panose="02000000000000000000" pitchFamily="2" charset="0"/>
                  <a:cs typeface="Roboto" panose="02000000000000000000" pitchFamily="2" charset="0"/>
                </a:rPr>
                <a:t> </a:t>
              </a:r>
            </a:p>
          </p:txBody>
        </p:sp>
      </p:grpSp>
      <p:pic>
        <p:nvPicPr>
          <p:cNvPr id="1026" name="Picture 2" descr="fidelity-logo - Blaze Portfolio">
            <a:extLst>
              <a:ext uri="{FF2B5EF4-FFF2-40B4-BE49-F238E27FC236}">
                <a16:creationId xmlns:a16="http://schemas.microsoft.com/office/drawing/2014/main" id="{5290F1C6-C774-4608-814C-1D251A0BC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389" y="2858457"/>
            <a:ext cx="4057650" cy="112395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182141500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1 6 " ? > < I d W r a p p e r   x m l n s : x s d = " h t t p : / / w w w . w 3 . o r g / 2 0 0 1 / X M L S c h e m a "   x m l n s : x s i = " h t t p : / / w w w . w 3 . o r g / 2 0 0 1 / X M L S c h e m a - i n s t a n c e "   x m l n s = " p b - w r a p p e r " >  
     < I d > 2 f 2 8 4 b d 8 - 0 0 3 3 - 4 b 2 a - 9 6 c 0 - d 7 a c d e 9 3 b 9 6 0 < / I d >  
 < / I d W r a p p e r > 
</file>

<file path=customXml/item11.xml>��< ? x m l   v e r s i o n = " 1 . 0 "   e n c o d i n g = " u t f - 1 6 " ? > < I d W r a p p e r   x m l n s : x s d = " h t t p : / / w w w . w 3 . o r g / 2 0 0 1 / X M L S c h e m a "   x m l n s : x s i = " h t t p : / / w w w . w 3 . o r g / 2 0 0 1 / X M L S c h e m a - i n s t a n c e "   x m l n s = " p b - w r a p p e r " >  
     < I d > 2 f 2 8 4 b d 8 - 0 0 3 3 - 4 b 2 a - 9 6 c 0 - d 7 a c d e 9 3 b 9 6 0 < / I d >  
 < / I d W r a p p e r > 
</file>

<file path=customXml/item12.xml><?xml version="1.0" encoding="utf-8"?>
<p:properties xmlns:p="http://schemas.microsoft.com/office/2006/metadata/properties" xmlns:xsi="http://www.w3.org/2001/XMLSchema-instance" xmlns:pc="http://schemas.microsoft.com/office/infopath/2007/PartnerControls">
  <documentManagement/>
</p:properties>
</file>

<file path=customXml/item13.xml>��< ? x m l   v e r s i o n = " 1 . 0 "   e n c o d i n g = " u t f - 1 6 " ? > < I d W r a p p e r   x m l n s : x s d = " h t t p : / / w w w . w 3 . o r g / 2 0 0 1 / X M L S c h e m a "   x m l n s : x s i = " h t t p : / / w w w . w 3 . o r g / 2 0 0 1 / X M L S c h e m a - i n s t a n c e "   x m l n s = " p b - w r a p p e r " >  
     < I d > 7 b c 3 1 5 7 9 - d 7 4 c - 4 1 1 a - 8 8 d a - 2 4 2 4 2 3 0 e 4 c 8 c < / I d >  
 < / I d W r a p p e r > 
</file>

<file path=customXml/item14.xml>��< ? x m l   v e r s i o n = " 1 . 0 "   e n c o d i n g = " u t f - 1 6 " ? > < I d W r a p p e r   x m l n s : x s d = " h t t p : / / w w w . w 3 . o r g / 2 0 0 1 / X M L S c h e m a "   x m l n s : x s i = " h t t p : / / w w w . w 3 . o r g / 2 0 0 1 / X M L S c h e m a - i n s t a n c e "   x m l n s = " p b - w r a p p e r " >  
     < I d > d 8 9 b 0 4 2 1 - 1 c a 9 - 4 d 1 0 - b e 6 6 - 3 b 6 8 f c 4 a 3 a 5 1 < / I d >  
 < / I d W r a p p e r > 
</file>

<file path=customXml/item15.xml>��< ? x m l   v e r s i o n = " 1 . 0 "   e n c o d i n g = " u t f - 1 6 " ? > < I d W r a p p e r   x m l n s : x s d = " h t t p : / / w w w . w 3 . o r g / 2 0 0 1 / X M L S c h e m a "   x m l n s : x s i = " h t t p : / / w w w . w 3 . o r g / 2 0 0 1 / X M L S c h e m a - i n s t a n c e "   x m l n s = " p b - w r a p p e r " >  
     < I d > 3 0 3 5 a 0 9 e - b 7 8 9 - 4 f 6 c - 8 b 7 2 - 2 c 8 7 f 9 9 7 e 9 1 7 < / I d >  
 < / I d W r a p p e r > 
</file>

<file path=customXml/item16.xml>��< ? x m l   v e r s i o n = " 1 . 0 "   e n c o d i n g = " u t f - 1 6 " ? > < I d W r a p p e r   x m l n s : x s d = " h t t p : / / w w w . w 3 . o r g / 2 0 0 1 / X M L S c h e m a "   x m l n s : x s i = " h t t p : / / w w w . w 3 . o r g / 2 0 0 1 / X M L S c h e m a - i n s t a n c e "   x m l n s = " p b - w r a p p e r " >  
     < I d > a 4 5 e 5 9 8 e - 9 3 5 2 - 4 7 2 1 - 8 1 0 d - 5 7 2 2 2 3 f 9 7 8 b e < / I d >  
 < / I d W r a p p e r > 
</file>

<file path=customXml/item17.xml>��< ? x m l   v e r s i o n = " 1 . 0 "   e n c o d i n g = " u t f - 1 6 " ? > < I d W r a p p e r   x m l n s : x s d = " h t t p : / / w w w . w 3 . o r g / 2 0 0 1 / X M L S c h e m a "   x m l n s : x s i = " h t t p : / / w w w . w 3 . o r g / 2 0 0 1 / X M L S c h e m a - i n s t a n c e "   x m l n s = " p b - w r a p p e r " >  
     < I d > 7 b c 3 1 5 7 9 - d 7 4 c - 4 1 1 a - 8 8 d a - 2 4 2 4 2 3 0 e 4 c 8 c < / I d >  
 < / I d W r a p p e r > 
</file>

<file path=customXml/item18.xml><?xml version="1.0" encoding="utf-8"?>
<ct:contentTypeSchema xmlns:ct="http://schemas.microsoft.com/office/2006/metadata/contentType" xmlns:ma="http://schemas.microsoft.com/office/2006/metadata/properties/metaAttributes" ct:_="" ma:_="" ma:contentTypeName="Document" ma:contentTypeID="0x010100B90A88A5AE9FD24D84EE14518CBE56F7" ma:contentTypeVersion="9" ma:contentTypeDescription="Create a new document." ma:contentTypeScope="" ma:versionID="cb67beaf2f5068a6a2bf7ad4058d4b41">
  <xsd:schema xmlns:xsd="http://www.w3.org/2001/XMLSchema" xmlns:xs="http://www.w3.org/2001/XMLSchema" xmlns:p="http://schemas.microsoft.com/office/2006/metadata/properties" xmlns:ns2="fd86c296-2d07-4cc2-9ebd-998ac71a428b" targetNamespace="http://schemas.microsoft.com/office/2006/metadata/properties" ma:root="true" ma:fieldsID="e81008b1bdb730a98cb882ca47328ed2" ns2:_="">
    <xsd:import namespace="fd86c296-2d07-4cc2-9ebd-998ac71a428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6c296-2d07-4cc2-9ebd-998ac71a4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1 6 " ? > < I d W r a p p e r   x m l n s : x s d = " h t t p : / / w w w . w 3 . o r g / 2 0 0 1 / X M L S c h e m a "   x m l n s : x s i = " h t t p : / / w w w . w 3 . o r g / 2 0 0 1 / X M L S c h e m a - i n s t a n c e "   x m l n s = " p b - w r a p p e r " >  
     < I d > 0 6 2 1 a 0 f f - 5 0 6 0 - 4 f 6 1 - a a 2 1 - a e 8 1 5 6 d 7 3 8 c 9 < / I d >  
 < / I d W r a p p e r > 
</file>

<file path=customXml/item2.xml>��< ? x m l   v e r s i o n = " 1 . 0 "   e n c o d i n g = " u t f - 1 6 " ? > < I d W r a p p e r   x m l n s : x s d = " h t t p : / / w w w . w 3 . o r g / 2 0 0 1 / X M L S c h e m a "   x m l n s : x s i = " h t t p : / / w w w . w 3 . o r g / 2 0 0 1 / X M L S c h e m a - i n s t a n c e "   x m l n s = " p b - w r a p p e r " >  
     < I d > 7 b c 3 1 5 7 9 - d 7 4 c - 4 1 1 a - 8 8 d a - 2 4 2 4 2 3 0 e 4 c 8 c < / I d >  
 < / I d W r a p p e r > 
</file>

<file path=customXml/item3.xml>��< ? x m l   v e r s i o n = " 1 . 0 "   e n c o d i n g = " u t f - 1 6 " ? > < I d W r a p p e r   x m l n s : x s d = " h t t p : / / w w w . w 3 . o r g / 2 0 0 1 / X M L S c h e m a "   x m l n s : x s i = " h t t p : / / w w w . w 3 . o r g / 2 0 0 1 / X M L S c h e m a - i n s t a n c e "   x m l n s = " p b - w r a p p e r " >  
     < I d > 7 b c 3 1 5 7 9 - d 7 4 c - 4 1 1 a - 8 8 d a - 2 4 2 4 2 3 0 e 4 c 8 c < / I d >  
 < / I d W r a p p e r > 
</file>

<file path=customXml/item4.xml>��< ? x m l   v e r s i o n = " 1 . 0 "   e n c o d i n g = " u t f - 1 6 " ? > < I d W r a p p e r   x m l n s : x s d = " h t t p : / / w w w . w 3 . o r g / 2 0 0 1 / X M L S c h e m a "   x m l n s : x s i = " h t t p : / / w w w . w 3 . o r g / 2 0 0 1 / X M L S c h e m a - i n s t a n c e "   x m l n s = " p b - w r a p p e r " >  
     < I d > 7 b c 3 1 5 7 9 - d 7 4 c - 4 1 1 a - 8 8 d a - 2 4 2 4 2 3 0 e 4 c 8 c < / I d >  
 < / I d W r a p p e r > 
</file>

<file path=customXml/item5.xml>��< ? x m l   v e r s i o n = " 1 . 0 "   e n c o d i n g = " u t f - 1 6 " ? > < I d W r a p p e r   x m l n s : x s d = " h t t p : / / w w w . w 3 . o r g / 2 0 0 1 / X M L S c h e m a "   x m l n s : x s i = " h t t p : / / w w w . w 3 . o r g / 2 0 0 1 / X M L S c h e m a - i n s t a n c e "   x m l n s = " p b - w r a p p e r " >  
     < I d > 6 e 6 7 b d e 9 - b 4 8 1 - 4 c 9 0 - b a a 9 - f 8 1 d f a 0 0 5 0 0 9 < / I d >  
 < / I d W r a p p e r > 
</file>

<file path=customXml/item6.xml>��< ? x m l   v e r s i o n = " 1 . 0 "   e n c o d i n g = " u t f - 1 6 " ? > < I d W r a p p e r   x m l n s : x s d = " h t t p : / / w w w . w 3 . o r g / 2 0 0 1 / X M L S c h e m a "   x m l n s : x s i = " h t t p : / / w w w . w 3 . o r g / 2 0 0 1 / X M L S c h e m a - i n s t a n c e "   x m l n s = " p b - w r a p p e r " >  
     < I d > 2 f 2 8 4 b d 8 - 0 0 3 3 - 4 b 2 a - 9 6 c 0 - d 7 a c d e 9 3 b 9 6 0 < / I d >  
 < / I d W r a p p e r > 
</file>

<file path=customXml/item7.xml>��< ? x m l   v e r s i o n = " 1 . 0 "   e n c o d i n g = " u t f - 1 6 " ? > < I d W r a p p e r   x m l n s : x s d = " h t t p : / / w w w . w 3 . o r g / 2 0 0 1 / X M L S c h e m a "   x m l n s : x s i = " h t t p : / / w w w . w 3 . o r g / 2 0 0 1 / X M L S c h e m a - i n s t a n c e "   x m l n s = " p b - w r a p p e r " >  
     < I d > 2 7 7 3 1 6 5 4 - 1 1 6 8 - 4 8 0 7 - 9 c 8 2 - f c 6 b 5 1 0 a f a 3 5 < / I d >  
 < / I d W r a p p e r > 
</file>

<file path=customXml/item8.xml>��< ? x m l   v e r s i o n = " 1 . 0 "   e n c o d i n g = " u t f - 1 6 " ? > < I d W r a p p e r   x m l n s : x s d = " h t t p : / / w w w . w 3 . o r g / 2 0 0 1 / X M L S c h e m a "   x m l n s : x s i = " h t t p : / / w w w . w 3 . o r g / 2 0 0 1 / X M L S c h e m a - i n s t a n c e "   x m l n s = " p b - w r a p p e r " >  
     < I d > c d a f 8 1 4 e - 5 0 b c - 4 7 0 9 - 9 d c 5 - 7 5 c f 6 8 3 3 b 3 1 c < / I d >  
 < / I d W r a p p e r > 
</file>

<file path=customXml/item9.xml>��< ? x m l   v e r s i o n = " 1 . 0 "   e n c o d i n g = " u t f - 1 6 " ? > < I d W r a p p e r   x m l n s : x s d = " h t t p : / / w w w . w 3 . o r g / 2 0 0 1 / X M L S c h e m a "   x m l n s : x s i = " h t t p : / / w w w . w 3 . o r g / 2 0 0 1 / X M L S c h e m a - i n s t a n c e "   x m l n s = " p b - w r a p p e r " >  
     < I d > 9 c 3 2 0 b 6 8 - 2 f 1 e - 4 f 4 2 - 9 7 2 f - a c 5 8 2 9 8 b c 4 8 3 < / I d >  
 < / I d W r a p p e r > 
</file>

<file path=customXml/itemProps1.xml><?xml version="1.0" encoding="utf-8"?>
<ds:datastoreItem xmlns:ds="http://schemas.openxmlformats.org/officeDocument/2006/customXml" ds:itemID="{E7EC7053-2B13-4072-B82B-D2CA6ADF62B8}">
  <ds:schemaRefs>
    <ds:schemaRef ds:uri="http://schemas.microsoft.com/sharepoint/v3/contenttype/forms"/>
  </ds:schemaRefs>
</ds:datastoreItem>
</file>

<file path=customXml/itemProps10.xml><?xml version="1.0" encoding="utf-8"?>
<ds:datastoreItem xmlns:ds="http://schemas.openxmlformats.org/officeDocument/2006/customXml" ds:itemID="{9754BFB5-65BA-BD4D-9878-316BA7E85D96}">
  <ds:schemaRefs>
    <ds:schemaRef ds:uri="http://www.w3.org/2001/XMLSchema"/>
    <ds:schemaRef ds:uri="pb-wrapper"/>
  </ds:schemaRefs>
</ds:datastoreItem>
</file>

<file path=customXml/itemProps11.xml><?xml version="1.0" encoding="utf-8"?>
<ds:datastoreItem xmlns:ds="http://schemas.openxmlformats.org/officeDocument/2006/customXml" ds:itemID="{0411615E-C8F6-4AB4-8018-B5E0C95F134E}">
  <ds:schemaRefs>
    <ds:schemaRef ds:uri="http://www.w3.org/2001/XMLSchema"/>
    <ds:schemaRef ds:uri="pb-wrapper"/>
  </ds:schemaRefs>
</ds:datastoreItem>
</file>

<file path=customXml/itemProps12.xml><?xml version="1.0" encoding="utf-8"?>
<ds:datastoreItem xmlns:ds="http://schemas.openxmlformats.org/officeDocument/2006/customXml" ds:itemID="{FAE3CC7E-5192-4B52-B5C8-0979CEA42BC9}">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fd86c296-2d07-4cc2-9ebd-998ac71a428b"/>
  </ds:schemaRefs>
</ds:datastoreItem>
</file>

<file path=customXml/itemProps13.xml><?xml version="1.0" encoding="utf-8"?>
<ds:datastoreItem xmlns:ds="http://schemas.openxmlformats.org/officeDocument/2006/customXml" ds:itemID="{4F12815F-DE8E-204D-B09C-7D8CF9CEBAF8}">
  <ds:schemaRefs>
    <ds:schemaRef ds:uri="http://www.w3.org/2001/XMLSchema"/>
    <ds:schemaRef ds:uri="pb-wrapper"/>
  </ds:schemaRefs>
</ds:datastoreItem>
</file>

<file path=customXml/itemProps14.xml><?xml version="1.0" encoding="utf-8"?>
<ds:datastoreItem xmlns:ds="http://schemas.openxmlformats.org/officeDocument/2006/customXml" ds:itemID="{00B7E31D-AE1A-4DB0-87C2-48EA035B0F3D}">
  <ds:schemaRefs>
    <ds:schemaRef ds:uri="http://www.w3.org/2001/XMLSchema"/>
    <ds:schemaRef ds:uri="pb-wrapper"/>
  </ds:schemaRefs>
</ds:datastoreItem>
</file>

<file path=customXml/itemProps15.xml><?xml version="1.0" encoding="utf-8"?>
<ds:datastoreItem xmlns:ds="http://schemas.openxmlformats.org/officeDocument/2006/customXml" ds:itemID="{B29D0B9A-0DAB-4B4C-94B5-CD98499C6A9D}">
  <ds:schemaRefs>
    <ds:schemaRef ds:uri="http://www.w3.org/2001/XMLSchema"/>
    <ds:schemaRef ds:uri="pb-wrapper"/>
  </ds:schemaRefs>
</ds:datastoreItem>
</file>

<file path=customXml/itemProps16.xml><?xml version="1.0" encoding="utf-8"?>
<ds:datastoreItem xmlns:ds="http://schemas.openxmlformats.org/officeDocument/2006/customXml" ds:itemID="{DEB90F7F-D9AE-4863-A99E-7A1D94584934}">
  <ds:schemaRefs>
    <ds:schemaRef ds:uri="http://www.w3.org/2001/XMLSchema"/>
    <ds:schemaRef ds:uri="pb-wrapper"/>
  </ds:schemaRefs>
</ds:datastoreItem>
</file>

<file path=customXml/itemProps17.xml><?xml version="1.0" encoding="utf-8"?>
<ds:datastoreItem xmlns:ds="http://schemas.openxmlformats.org/officeDocument/2006/customXml" ds:itemID="{AAC09457-631D-4186-8A31-4FCEBD1B1214}">
  <ds:schemaRefs>
    <ds:schemaRef ds:uri="http://www.w3.org/2001/XMLSchema"/>
    <ds:schemaRef ds:uri="pb-wrapper"/>
  </ds:schemaRefs>
</ds:datastoreItem>
</file>

<file path=customXml/itemProps18.xml><?xml version="1.0" encoding="utf-8"?>
<ds:datastoreItem xmlns:ds="http://schemas.openxmlformats.org/officeDocument/2006/customXml" ds:itemID="{9E32F638-9D11-4298-8953-8CA62A522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86c296-2d07-4cc2-9ebd-998ac71a4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8A754389-53AA-4579-8CF3-5F047A609A34}">
  <ds:schemaRefs>
    <ds:schemaRef ds:uri="http://www.w3.org/2001/XMLSchema"/>
    <ds:schemaRef ds:uri="pb-wrapper"/>
  </ds:schemaRefs>
</ds:datastoreItem>
</file>

<file path=customXml/itemProps2.xml><?xml version="1.0" encoding="utf-8"?>
<ds:datastoreItem xmlns:ds="http://schemas.openxmlformats.org/officeDocument/2006/customXml" ds:itemID="{9B34D616-6660-1340-8287-6301F839455B}">
  <ds:schemaRefs>
    <ds:schemaRef ds:uri="http://www.w3.org/2001/XMLSchema"/>
    <ds:schemaRef ds:uri="pb-wrapper"/>
  </ds:schemaRefs>
</ds:datastoreItem>
</file>

<file path=customXml/itemProps3.xml><?xml version="1.0" encoding="utf-8"?>
<ds:datastoreItem xmlns:ds="http://schemas.openxmlformats.org/officeDocument/2006/customXml" ds:itemID="{3ABE8381-B138-DE47-9E95-CB74FFBE7AE4}">
  <ds:schemaRefs>
    <ds:schemaRef ds:uri="http://www.w3.org/2001/XMLSchema"/>
    <ds:schemaRef ds:uri="pb-wrapper"/>
  </ds:schemaRefs>
</ds:datastoreItem>
</file>

<file path=customXml/itemProps4.xml><?xml version="1.0" encoding="utf-8"?>
<ds:datastoreItem xmlns:ds="http://schemas.openxmlformats.org/officeDocument/2006/customXml" ds:itemID="{9572D83A-0124-490E-B7DA-431B12994973}">
  <ds:schemaRefs>
    <ds:schemaRef ds:uri="http://www.w3.org/2001/XMLSchema"/>
    <ds:schemaRef ds:uri="pb-wrapper"/>
  </ds:schemaRefs>
</ds:datastoreItem>
</file>

<file path=customXml/itemProps5.xml><?xml version="1.0" encoding="utf-8"?>
<ds:datastoreItem xmlns:ds="http://schemas.openxmlformats.org/officeDocument/2006/customXml" ds:itemID="{9F7F269E-9CE5-46FB-8BF3-D744D7300B39}">
  <ds:schemaRefs>
    <ds:schemaRef ds:uri="http://www.w3.org/2001/XMLSchema"/>
    <ds:schemaRef ds:uri="pb-wrapper"/>
  </ds:schemaRefs>
</ds:datastoreItem>
</file>

<file path=customXml/itemProps6.xml><?xml version="1.0" encoding="utf-8"?>
<ds:datastoreItem xmlns:ds="http://schemas.openxmlformats.org/officeDocument/2006/customXml" ds:itemID="{9848E404-2338-4E37-B6F6-ACBA3498A868}">
  <ds:schemaRefs>
    <ds:schemaRef ds:uri="http://www.w3.org/2001/XMLSchema"/>
    <ds:schemaRef ds:uri="pb-wrapper"/>
  </ds:schemaRefs>
</ds:datastoreItem>
</file>

<file path=customXml/itemProps7.xml><?xml version="1.0" encoding="utf-8"?>
<ds:datastoreItem xmlns:ds="http://schemas.openxmlformats.org/officeDocument/2006/customXml" ds:itemID="{5756D44A-3271-4786-BC4C-8D1A3295F3A3}">
  <ds:schemaRefs>
    <ds:schemaRef ds:uri="http://www.w3.org/2001/XMLSchema"/>
    <ds:schemaRef ds:uri="pb-wrapper"/>
  </ds:schemaRefs>
</ds:datastoreItem>
</file>

<file path=customXml/itemProps8.xml><?xml version="1.0" encoding="utf-8"?>
<ds:datastoreItem xmlns:ds="http://schemas.openxmlformats.org/officeDocument/2006/customXml" ds:itemID="{076E6A5A-8851-492A-A0CB-F1AFA4CFBBE3}">
  <ds:schemaRefs>
    <ds:schemaRef ds:uri="http://www.w3.org/2001/XMLSchema"/>
    <ds:schemaRef ds:uri="pb-wrapper"/>
  </ds:schemaRefs>
</ds:datastoreItem>
</file>

<file path=customXml/itemProps9.xml><?xml version="1.0" encoding="utf-8"?>
<ds:datastoreItem xmlns:ds="http://schemas.openxmlformats.org/officeDocument/2006/customXml" ds:itemID="{CDF82E9C-35F3-4ED9-9BF9-475C45DD52DF}">
  <ds:schemaRefs>
    <ds:schemaRef ds:uri="http://www.w3.org/2001/XMLSchema"/>
    <ds:schemaRef ds:uri="pb-wrapper"/>
  </ds:schemaRefs>
</ds:datastoreItem>
</file>

<file path=docProps/app.xml><?xml version="1.0" encoding="utf-8"?>
<Properties xmlns="http://schemas.openxmlformats.org/officeDocument/2006/extended-properties" xmlns:vt="http://schemas.openxmlformats.org/officeDocument/2006/docPropsVTypes">
  <TotalTime>5823</TotalTime>
  <Words>387</Words>
  <Application>Microsoft Macintosh PowerPoint</Application>
  <PresentationFormat>Widescreen</PresentationFormat>
  <Paragraphs>82</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Calibri Light</vt:lpstr>
      <vt:lpstr>Roboto</vt:lpstr>
      <vt:lpstr>Roboto Bold</vt:lpstr>
      <vt:lpstr>Roboto Regular</vt:lpstr>
      <vt:lpstr>2_Office Theme</vt:lpstr>
      <vt:lpstr>Why Crypto Belongs in Your Portfolio</vt:lpstr>
      <vt:lpstr>Cabot SX Crypto Advisor</vt:lpstr>
      <vt:lpstr>Investment Matrix</vt:lpstr>
      <vt:lpstr>Global Markets</vt:lpstr>
      <vt:lpstr>What is Cryptocurrency?</vt:lpstr>
      <vt:lpstr>BTC &amp; BRK</vt:lpstr>
      <vt:lpstr>What is Blockchain Technology?</vt:lpstr>
      <vt:lpstr>Crypto as an Asset Class</vt:lpstr>
      <vt:lpstr>Crypto Adoption</vt:lpstr>
      <vt:lpstr>Howey Test</vt:lpstr>
      <vt:lpstr>Trade Recommendation</vt:lpstr>
      <vt:lpstr>Proshares Strategy Bitcoin ETF (NYSE: BITO)</vt:lpstr>
      <vt:lpstr>Thank you!</vt:lpstr>
      <vt:lpstr>Subscribe Now: </vt:lpstr>
      <vt:lpstr>Questions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Undervalued Growth Stocks with Rising Dividends for This Market</dc:title>
  <dc:creator>Crista Huff</dc:creator>
  <cp:lastModifiedBy>Shivani Cowper</cp:lastModifiedBy>
  <cp:revision>186</cp:revision>
  <dcterms:created xsi:type="dcterms:W3CDTF">2020-03-15T20:43:40Z</dcterms:created>
  <dcterms:modified xsi:type="dcterms:W3CDTF">2022-05-10T15:30:43Z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0x010100B90A88A5AE9FD24D84EE14518CBE56F7</vt:lpwstr>
  </property>
</Properties>
</file>