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262" r:id="rId5"/>
    <p:sldId id="434" r:id="rId6"/>
    <p:sldId id="428" r:id="rId7"/>
    <p:sldId id="493" r:id="rId8"/>
    <p:sldId id="481" r:id="rId9"/>
    <p:sldId id="482" r:id="rId10"/>
    <p:sldId id="483" r:id="rId11"/>
    <p:sldId id="490" r:id="rId12"/>
    <p:sldId id="494" r:id="rId13"/>
    <p:sldId id="489" r:id="rId14"/>
    <p:sldId id="491" r:id="rId15"/>
    <p:sldId id="495" r:id="rId16"/>
    <p:sldId id="480" r:id="rId17"/>
    <p:sldId id="496" r:id="rId18"/>
    <p:sldId id="487" r:id="rId19"/>
    <p:sldId id="486" r:id="rId20"/>
    <p:sldId id="41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49842"/>
  </p:normalViewPr>
  <p:slideViewPr>
    <p:cSldViewPr snapToGrid="0">
      <p:cViewPr varScale="1">
        <p:scale>
          <a:sx n="50" d="100"/>
          <a:sy n="50" d="100"/>
        </p:scale>
        <p:origin x="2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8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1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6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7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6/16/22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3" y="692727"/>
            <a:ext cx="8539819" cy="2736273"/>
          </a:xfrm>
        </p:spPr>
        <p:txBody>
          <a:bodyPr>
            <a:normAutofit fontScale="90000"/>
          </a:bodyPr>
          <a:lstStyle/>
          <a:p>
            <a:r>
              <a:rPr lang="en-US" sz="4200" b="1" i="1" dirty="0"/>
              <a:t>Cabot Options Institute Income Trader</a:t>
            </a:r>
            <a:br>
              <a:rPr lang="en-US" sz="4200" b="1" i="1" dirty="0"/>
            </a:br>
            <a:br>
              <a:rPr lang="en-US" sz="4200" b="1" i="1" dirty="0"/>
            </a:br>
            <a:r>
              <a:rPr lang="en-US" sz="4200" b="1" i="1" dirty="0"/>
              <a:t>Live Analyst Briefing with Q&amp;A</a:t>
            </a:r>
            <a:br>
              <a:rPr lang="en-US" sz="4200" b="1" i="1" dirty="0"/>
            </a:br>
            <a:endParaRPr lang="en-US" sz="42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</a:t>
            </a:r>
            <a:br>
              <a:rPr lang="en-US" dirty="0"/>
            </a:br>
            <a:r>
              <a:rPr lang="en-US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Y-bearcall-6-2-22">
            <a:extLst>
              <a:ext uri="{FF2B5EF4-FFF2-40B4-BE49-F238E27FC236}">
                <a16:creationId xmlns:a16="http://schemas.microsoft.com/office/drawing/2014/main" id="{16E784CD-A530-B849-A035-B4F6FF0F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32031"/>
            <a:ext cx="10515600" cy="2103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Puts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2D18A-35CF-E94F-9948-44D2ED37D3B9}"/>
              </a:ext>
            </a:extLst>
          </p:cNvPr>
          <p:cNvSpPr/>
          <p:nvPr/>
        </p:nvSpPr>
        <p:spPr>
          <a:xfrm>
            <a:off x="838200" y="4365101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Archivo"/>
              </a:rPr>
              <a:t>June 10, 2022</a:t>
            </a:r>
          </a:p>
          <a:p>
            <a:endParaRPr lang="en-US" sz="2400" dirty="0">
              <a:solidFill>
                <a:srgbClr val="0A0A0A"/>
              </a:solidFill>
              <a:latin typeface="Archivo"/>
            </a:endParaRPr>
          </a:p>
          <a:p>
            <a:r>
              <a:rPr lang="en-US" sz="2400" dirty="0">
                <a:latin typeface="Roboto Bold"/>
              </a:rPr>
              <a:t>With GDX trading for 30.76 I want to sell puts at the 29 put strike going out 35 days for roughly $0.66, if not higher. </a:t>
            </a:r>
            <a:endParaRPr lang="en-US" sz="2400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412403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Y-bearcall-6-2-22">
            <a:extLst>
              <a:ext uri="{FF2B5EF4-FFF2-40B4-BE49-F238E27FC236}">
                <a16:creationId xmlns:a16="http://schemas.microsoft.com/office/drawing/2014/main" id="{16E784CD-A530-B849-A035-B4F6FF0F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32031"/>
            <a:ext cx="10515600" cy="2103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Puts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2D18A-35CF-E94F-9948-44D2ED37D3B9}"/>
              </a:ext>
            </a:extLst>
          </p:cNvPr>
          <p:cNvSpPr/>
          <p:nvPr/>
        </p:nvSpPr>
        <p:spPr>
          <a:xfrm>
            <a:off x="838200" y="4365101"/>
            <a:ext cx="1051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Trade</a:t>
            </a:r>
          </a:p>
          <a:p>
            <a:endParaRPr lang="en-US" sz="2400" b="1" dirty="0"/>
          </a:p>
          <a:p>
            <a:r>
              <a:rPr lang="en-US" sz="2400" dirty="0"/>
              <a:t>Sell to open GDX July 15, 2022, 29 put strike for a total of $0.66 or higher (As always, prices will vary, please adjust accordingly.)</a:t>
            </a:r>
          </a:p>
          <a:p>
            <a:endParaRPr lang="en-US" dirty="0"/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229866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Y-bearcall-6-2-22">
            <a:extLst>
              <a:ext uri="{FF2B5EF4-FFF2-40B4-BE49-F238E27FC236}">
                <a16:creationId xmlns:a16="http://schemas.microsoft.com/office/drawing/2014/main" id="{16E784CD-A530-B849-A035-B4F6FF0F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32031"/>
            <a:ext cx="10515600" cy="2103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Selling Puts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12D18A-35CF-E94F-9948-44D2ED37D3B9}"/>
              </a:ext>
            </a:extLst>
          </p:cNvPr>
          <p:cNvSpPr/>
          <p:nvPr/>
        </p:nvSpPr>
        <p:spPr>
          <a:xfrm>
            <a:off x="838200" y="4276882"/>
            <a:ext cx="10515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Delta of short put: 0.28</a:t>
            </a:r>
            <a:br>
              <a:rPr lang="en-US" sz="2400" dirty="0"/>
            </a:br>
            <a:r>
              <a:rPr lang="en-US" sz="2400" dirty="0"/>
              <a:t>Probability of Profit: 67.54%</a:t>
            </a:r>
            <a:br>
              <a:rPr lang="en-US" sz="2400" dirty="0"/>
            </a:br>
            <a:r>
              <a:rPr lang="en-US" sz="2400" dirty="0"/>
              <a:t>Probability of Touch: 62.30%</a:t>
            </a:r>
            <a:br>
              <a:rPr lang="en-US" sz="2400" dirty="0"/>
            </a:br>
            <a:r>
              <a:rPr lang="en-US" sz="2400" dirty="0"/>
              <a:t>Total net credit: $0.66</a:t>
            </a:r>
            <a:br>
              <a:rPr lang="en-US" sz="2400" dirty="0"/>
            </a:br>
            <a:r>
              <a:rPr lang="en-US" sz="2400" dirty="0"/>
              <a:t>Max return (cash-secured): 2.3%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5548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What’s Next? </a:t>
            </a:r>
          </a:p>
        </p:txBody>
      </p:sp>
    </p:spTree>
    <p:extLst>
      <p:ext uri="{BB962C8B-B14F-4D97-AF65-F5344CB8AC3E}">
        <p14:creationId xmlns:p14="http://schemas.microsoft.com/office/powerpoint/2010/main" val="252097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412406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Trading Platform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740" y="1402081"/>
            <a:ext cx="7519060" cy="4622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Andy Crowder, Chief Options Strategist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Masters Club</a:t>
            </a:r>
          </a:p>
          <a:p>
            <a:pPr>
              <a:lnSpc>
                <a:spcPct val="100000"/>
              </a:lnSpc>
            </a:pPr>
            <a:r>
              <a:rPr lang="en-US" sz="2400" i="1" dirty="0"/>
              <a:t>Cabot Options Institute Fundamentals</a:t>
            </a:r>
            <a:endParaRPr lang="en-US" sz="2600" i="1" dirty="0"/>
          </a:p>
          <a:p>
            <a:pPr>
              <a:lnSpc>
                <a:spcPct val="100000"/>
              </a:lnSpc>
            </a:pPr>
            <a:r>
              <a:rPr lang="en-US" sz="2600" b="1" i="1" dirty="0">
                <a:solidFill>
                  <a:schemeClr val="accent1"/>
                </a:solidFill>
              </a:rPr>
              <a:t>Cabot Options Institute Quant Trader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Income Trader</a:t>
            </a:r>
          </a:p>
          <a:p>
            <a:pPr>
              <a:lnSpc>
                <a:spcPct val="100000"/>
              </a:lnSpc>
            </a:pPr>
            <a:r>
              <a:rPr lang="en-US" sz="2600" i="1" dirty="0"/>
              <a:t>Cabot Options Institute Earnings Trader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i="1" dirty="0"/>
            </a:br>
            <a:r>
              <a:rPr lang="en-US" i="1" dirty="0" err="1">
                <a:solidFill>
                  <a:srgbClr val="00B0F0"/>
                </a:solidFill>
              </a:rPr>
              <a:t>andy</a:t>
            </a:r>
            <a:r>
              <a:rPr lang="en-US" dirty="0" err="1">
                <a:solidFill>
                  <a:srgbClr val="00B0F0"/>
                </a:solidFill>
              </a:rPr>
              <a:t>@CabotWealth.com</a:t>
            </a:r>
            <a:r>
              <a:rPr lang="en-US" dirty="0">
                <a:solidFill>
                  <a:srgbClr val="00B0F0"/>
                </a:solidFill>
              </a:rPr>
              <a:t>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F6437-B23A-CA4C-A4A7-756FE5E48BBB}"/>
              </a:ext>
            </a:extLst>
          </p:cNvPr>
          <p:cNvSpPr txBox="1"/>
          <p:nvPr/>
        </p:nvSpPr>
        <p:spPr>
          <a:xfrm>
            <a:off x="9554308" y="1535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A1425C7-296D-6147-AA38-0DE9D30C7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8" y="1402081"/>
            <a:ext cx="2600490" cy="32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294866" y="2413337"/>
            <a:ext cx="3602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4524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Subscriber Page - Resources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Strategies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Trading Platform – Live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Current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418277" y="1536174"/>
            <a:ext cx="935544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Selling Puts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Income Wheel Strategy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Covered Strangle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Jade Lizards </a:t>
            </a:r>
          </a:p>
        </p:txBody>
      </p:sp>
    </p:spTree>
    <p:extLst>
      <p:ext uri="{BB962C8B-B14F-4D97-AF65-F5344CB8AC3E}">
        <p14:creationId xmlns:p14="http://schemas.microsoft.com/office/powerpoint/2010/main" val="214593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641600" y="1596497"/>
            <a:ext cx="870373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i="0" kern="1200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Selling Puts in </a:t>
            </a:r>
            <a:r>
              <a:rPr lang="en-US" sz="5400" b="1" i="0" kern="1200" dirty="0" err="1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VanEck</a:t>
            </a:r>
            <a:r>
              <a:rPr lang="en-US" sz="5400" b="1" i="0" kern="1200" dirty="0">
                <a:solidFill>
                  <a:srgbClr val="374D62"/>
                </a:solidFill>
                <a:latin typeface="Roboto Regular"/>
                <a:ea typeface="+mj-ea"/>
                <a:cs typeface="+mj-cs"/>
              </a:rPr>
              <a:t> Miners ETF (GDX)</a:t>
            </a:r>
          </a:p>
        </p:txBody>
      </p:sp>
    </p:spTree>
    <p:extLst>
      <p:ext uri="{BB962C8B-B14F-4D97-AF65-F5344CB8AC3E}">
        <p14:creationId xmlns:p14="http://schemas.microsoft.com/office/powerpoint/2010/main" val="75719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dx_coiit_61022">
            <a:extLst>
              <a:ext uri="{FF2B5EF4-FFF2-40B4-BE49-F238E27FC236}">
                <a16:creationId xmlns:a16="http://schemas.microsoft.com/office/drawing/2014/main" id="{9DD6AC50-37CE-914D-B5C8-BB45FB55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464" y="1402081"/>
            <a:ext cx="9835071" cy="46224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 err="1"/>
              <a:t>VanEck</a:t>
            </a:r>
            <a:r>
              <a:rPr lang="en-US" dirty="0"/>
              <a:t> Gold Miners ETF (GDX)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IV Rank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D97EC2-20A6-BE48-AAC3-13B1DE662656}"/>
              </a:ext>
            </a:extLst>
          </p:cNvPr>
          <p:cNvSpPr/>
          <p:nvPr/>
        </p:nvSpPr>
        <p:spPr>
          <a:xfrm>
            <a:off x="838200" y="4295927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IV rank simply </a:t>
            </a:r>
            <a:r>
              <a:rPr lang="en-US" b="1" dirty="0">
                <a:solidFill>
                  <a:srgbClr val="202124"/>
                </a:solidFill>
                <a:latin typeface="Roboto" panose="02000000000000000000" pitchFamily="2" charset="0"/>
              </a:rPr>
              <a:t>tells us whether implied volatility is high or low in a specific underlying based on the past year of IV data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.  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b="1" dirty="0">
                <a:latin typeface="Roboto Bold"/>
              </a:rPr>
              <a:t>IV: 38.8</a:t>
            </a:r>
            <a:r>
              <a:rPr lang="en-US" dirty="0">
                <a:latin typeface="Roboto Bold"/>
              </a:rPr>
              <a:t>%</a:t>
            </a:r>
            <a:br>
              <a:rPr lang="en-US" dirty="0"/>
            </a:br>
            <a:r>
              <a:rPr lang="en-US" b="1" dirty="0">
                <a:latin typeface="Roboto Bold"/>
              </a:rPr>
              <a:t>IV Rank: </a:t>
            </a:r>
            <a:r>
              <a:rPr lang="en-US" dirty="0">
                <a:latin typeface="Roboto Bold"/>
              </a:rPr>
              <a:t>96.0 (current)</a:t>
            </a:r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FCEC610-AD4C-6241-852F-0A739F64C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1402081"/>
            <a:ext cx="10684934" cy="27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Expected Move </a:t>
            </a:r>
          </a:p>
        </p:txBody>
      </p:sp>
      <p:pic>
        <p:nvPicPr>
          <p:cNvPr id="7172" name="Picture 4" descr="table_coiit_61022">
            <a:extLst>
              <a:ext uri="{FF2B5EF4-FFF2-40B4-BE49-F238E27FC236}">
                <a16:creationId xmlns:a16="http://schemas.microsoft.com/office/drawing/2014/main" id="{D2E7BE4B-4946-4E47-B214-83B8CBF5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89" y="1402081"/>
            <a:ext cx="5085821" cy="46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9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dirty="0"/>
              <a:t>Expected Move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1010F4-B566-284D-B428-501FF88418CF}"/>
              </a:ext>
            </a:extLst>
          </p:cNvPr>
          <p:cNvSpPr/>
          <p:nvPr/>
        </p:nvSpPr>
        <p:spPr>
          <a:xfrm>
            <a:off x="838200" y="5153130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Roboto Condensed" panose="02000000000000000000" pitchFamily="2" charset="0"/>
              </a:rPr>
              <a:t>Expected Move (Range):</a:t>
            </a:r>
            <a:r>
              <a:rPr lang="en-US" sz="2400" dirty="0">
                <a:solidFill>
                  <a:srgbClr val="222222"/>
                </a:solidFill>
                <a:latin typeface="Roboto Condensed" panose="02000000000000000000" pitchFamily="2" charset="0"/>
              </a:rPr>
              <a:t> The expected move (range) for the July 15, 2022 expiration cycle is from 28.50 to 33.</a:t>
            </a:r>
            <a:endParaRPr lang="en-US" sz="2400" dirty="0"/>
          </a:p>
        </p:txBody>
      </p:sp>
      <p:pic>
        <p:nvPicPr>
          <p:cNvPr id="8" name="Picture 8" descr="gdx_coiit_61022">
            <a:extLst>
              <a:ext uri="{FF2B5EF4-FFF2-40B4-BE49-F238E27FC236}">
                <a16:creationId xmlns:a16="http://schemas.microsoft.com/office/drawing/2014/main" id="{8504F576-A750-DA42-8A86-B23B2930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032" y="1402081"/>
            <a:ext cx="7355936" cy="345729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889A7E-4F9C-B14F-89E5-83303C281B4D}"/>
              </a:ext>
            </a:extLst>
          </p:cNvPr>
          <p:cNvCxnSpPr>
            <a:cxnSpLocks/>
          </p:cNvCxnSpPr>
          <p:nvPr/>
        </p:nvCxnSpPr>
        <p:spPr>
          <a:xfrm flipH="1">
            <a:off x="2675467" y="4402667"/>
            <a:ext cx="668866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667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3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5759</TotalTime>
  <Words>310</Words>
  <Application>Microsoft Macintosh PowerPoint</Application>
  <PresentationFormat>Widescreen</PresentationFormat>
  <Paragraphs>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Condensed</vt:lpstr>
      <vt:lpstr>Roboto Regular</vt:lpstr>
      <vt:lpstr>2_Office Theme</vt:lpstr>
      <vt:lpstr>Cabot Options Institute Income Trader  Live Analyst Briefing with Q&amp;A </vt:lpstr>
      <vt:lpstr>PowerPoint Presentation</vt:lpstr>
      <vt:lpstr>PowerPoint Presentation</vt:lpstr>
      <vt:lpstr>PowerPoint Presentation</vt:lpstr>
      <vt:lpstr>PowerPoint Presentation</vt:lpstr>
      <vt:lpstr>VanEck Gold Miners ETF (GDX)</vt:lpstr>
      <vt:lpstr>IV Rank</vt:lpstr>
      <vt:lpstr>Expected Move </vt:lpstr>
      <vt:lpstr>Expected Move </vt:lpstr>
      <vt:lpstr>Selling Puts</vt:lpstr>
      <vt:lpstr>Selling Puts</vt:lpstr>
      <vt:lpstr>Selling Puts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31</cp:revision>
  <dcterms:created xsi:type="dcterms:W3CDTF">2022-05-20T14:20:00Z</dcterms:created>
  <dcterms:modified xsi:type="dcterms:W3CDTF">2022-06-16T14:26:50Z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