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2" r:id="rId5"/>
    <p:sldId id="434" r:id="rId6"/>
    <p:sldId id="428" r:id="rId7"/>
    <p:sldId id="493" r:id="rId8"/>
    <p:sldId id="481" r:id="rId9"/>
    <p:sldId id="482" r:id="rId10"/>
    <p:sldId id="483" r:id="rId11"/>
    <p:sldId id="490" r:id="rId12"/>
    <p:sldId id="489" r:id="rId13"/>
    <p:sldId id="491" r:id="rId14"/>
    <p:sldId id="492" r:id="rId15"/>
    <p:sldId id="480" r:id="rId16"/>
    <p:sldId id="487" r:id="rId17"/>
    <p:sldId id="486" r:id="rId18"/>
    <p:sldId id="41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49842"/>
  </p:normalViewPr>
  <p:slideViewPr>
    <p:cSldViewPr snapToGrid="0">
      <p:cViewPr varScale="1">
        <p:scale>
          <a:sx n="50" d="100"/>
          <a:sy n="50" d="100"/>
        </p:scale>
        <p:origin x="2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8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692727"/>
            <a:ext cx="8251953" cy="2736273"/>
          </a:xfrm>
        </p:spPr>
        <p:txBody>
          <a:bodyPr>
            <a:normAutofit fontScale="90000"/>
          </a:bodyPr>
          <a:lstStyle/>
          <a:p>
            <a:r>
              <a:rPr lang="en-US" sz="4200" b="1" i="1" dirty="0"/>
              <a:t>Cabot Options Institute Quant Trader</a:t>
            </a:r>
            <a:br>
              <a:rPr lang="en-US" sz="4200" b="1" i="1" dirty="0"/>
            </a:br>
            <a:br>
              <a:rPr lang="en-US" sz="4200" b="1" i="1" dirty="0"/>
            </a:br>
            <a:r>
              <a:rPr lang="en-US" sz="4200" b="1" i="1" dirty="0"/>
              <a:t>Live Analyst Briefing with Q&amp;A</a:t>
            </a:r>
            <a:br>
              <a:rPr lang="en-US" sz="4200" b="1" i="1" dirty="0"/>
            </a:br>
            <a:endParaRPr lang="en-US" sz="4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</a:t>
            </a:r>
            <a:br>
              <a:rPr lang="en-US" dirty="0"/>
            </a:br>
            <a:r>
              <a:rPr lang="en-US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/>
              <a:t>Bear Call Spread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166569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Simultaneously:</a:t>
            </a:r>
          </a:p>
          <a:p>
            <a:endParaRPr lang="en-US" dirty="0"/>
          </a:p>
          <a:p>
            <a:r>
              <a:rPr lang="en-US" b="1" dirty="0"/>
              <a:t>Sell to Open SPY July 15, 2022 440 call strike</a:t>
            </a:r>
            <a:br>
              <a:rPr lang="en-US" dirty="0"/>
            </a:br>
            <a:r>
              <a:rPr lang="en-US" b="1" dirty="0"/>
              <a:t>Buy to Open SPY July 15, 2022 445 call strike for a total of $0.70 (As always, the price of spread will vary, please adjust accordingly.)</a:t>
            </a:r>
            <a:endParaRPr lang="en-US" dirty="0"/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229866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/>
              <a:t>Bear Call Spread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166569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Delta of spread: 0.05</a:t>
            </a:r>
            <a:br>
              <a:rPr lang="en-US" dirty="0"/>
            </a:br>
            <a:r>
              <a:rPr lang="en-US" dirty="0"/>
              <a:t>Probability of Profit: 86.56%</a:t>
            </a:r>
            <a:br>
              <a:rPr lang="en-US" dirty="0"/>
            </a:br>
            <a:r>
              <a:rPr lang="en-US" dirty="0"/>
              <a:t>Probability of Touch: 27.47</a:t>
            </a:r>
            <a:br>
              <a:rPr lang="en-US" dirty="0"/>
            </a:br>
            <a:r>
              <a:rPr lang="en-US" dirty="0"/>
              <a:t>Total net credit: $0.70</a:t>
            </a:r>
            <a:br>
              <a:rPr lang="en-US" dirty="0"/>
            </a:br>
            <a:r>
              <a:rPr lang="en-US" dirty="0"/>
              <a:t>Total risk per spread: $4.30</a:t>
            </a:r>
            <a:br>
              <a:rPr lang="en-US" dirty="0"/>
            </a:br>
            <a:r>
              <a:rPr lang="en-US" dirty="0"/>
              <a:t>Max return: 16.3%</a:t>
            </a:r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99854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52097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740" y="1402081"/>
            <a:ext cx="7519060" cy="4622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Andy Crowder, Chief Options Strategist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Masters Club</a:t>
            </a:r>
          </a:p>
          <a:p>
            <a:pPr>
              <a:lnSpc>
                <a:spcPct val="100000"/>
              </a:lnSpc>
            </a:pPr>
            <a:r>
              <a:rPr lang="en-US" sz="2400" i="1" dirty="0"/>
              <a:t>Cabot Options Institute Fundamentals</a:t>
            </a:r>
            <a:endParaRPr lang="en-US" sz="2600" i="1" dirty="0"/>
          </a:p>
          <a:p>
            <a:pPr>
              <a:lnSpc>
                <a:spcPct val="100000"/>
              </a:lnSpc>
            </a:pPr>
            <a:r>
              <a:rPr lang="en-US" sz="2600" b="1" i="1" dirty="0">
                <a:solidFill>
                  <a:schemeClr val="accent1"/>
                </a:solidFill>
              </a:rPr>
              <a:t>Cabot Options Institute Quant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Income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Earnings Trader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i="1" dirty="0"/>
            </a:br>
            <a:r>
              <a:rPr lang="en-US" i="1" dirty="0" err="1">
                <a:solidFill>
                  <a:srgbClr val="00B0F0"/>
                </a:solidFill>
              </a:rPr>
              <a:t>andy</a:t>
            </a:r>
            <a:r>
              <a:rPr lang="en-US" dirty="0" err="1">
                <a:solidFill>
                  <a:srgbClr val="00B0F0"/>
                </a:solidFill>
              </a:rPr>
              <a:t>@CabotWealth.com</a:t>
            </a:r>
            <a:r>
              <a:rPr lang="en-US" dirty="0">
                <a:solidFill>
                  <a:srgbClr val="00B0F0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F6437-B23A-CA4C-A4A7-756FE5E48BBB}"/>
              </a:ext>
            </a:extLst>
          </p:cNvPr>
          <p:cNvSpPr txBox="1"/>
          <p:nvPr/>
        </p:nvSpPr>
        <p:spPr>
          <a:xfrm>
            <a:off x="9554308" y="1535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1425C7-296D-6147-AA38-0DE9D30C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8" y="1402081"/>
            <a:ext cx="2600490" cy="32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294866" y="2413337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524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Subscriber Page -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Trading Platform – 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Current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265732" y="1693039"/>
            <a:ext cx="68034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 Call Spread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Bull Put Spread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Iron Condor </a:t>
            </a:r>
          </a:p>
        </p:txBody>
      </p:sp>
    </p:spTree>
    <p:extLst>
      <p:ext uri="{BB962C8B-B14F-4D97-AF65-F5344CB8AC3E}">
        <p14:creationId xmlns:p14="http://schemas.microsoft.com/office/powerpoint/2010/main" val="214593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8400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 Call Spread in SPY</a:t>
            </a:r>
          </a:p>
        </p:txBody>
      </p:sp>
    </p:spTree>
    <p:extLst>
      <p:ext uri="{BB962C8B-B14F-4D97-AF65-F5344CB8AC3E}">
        <p14:creationId xmlns:p14="http://schemas.microsoft.com/office/powerpoint/2010/main" val="75719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Y-chart-6-2-22">
            <a:extLst>
              <a:ext uri="{FF2B5EF4-FFF2-40B4-BE49-F238E27FC236}">
                <a16:creationId xmlns:a16="http://schemas.microsoft.com/office/drawing/2014/main" id="{77C35D6B-4734-6A43-A874-61C05176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467" y="1554483"/>
            <a:ext cx="9809065" cy="46224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3300" dirty="0"/>
              <a:t>SPDR S&amp;P 500 ETF (SPY)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Y-IV-Rank_May-31-22">
            <a:extLst>
              <a:ext uri="{FF2B5EF4-FFF2-40B4-BE49-F238E27FC236}">
                <a16:creationId xmlns:a16="http://schemas.microsoft.com/office/drawing/2014/main" id="{9AD5D4B2-F7BA-C443-A92F-C71FD5EC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02081"/>
            <a:ext cx="10515600" cy="2734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IV Rank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D97EC2-20A6-BE48-AAC3-13B1DE662656}"/>
              </a:ext>
            </a:extLst>
          </p:cNvPr>
          <p:cNvSpPr/>
          <p:nvPr/>
        </p:nvSpPr>
        <p:spPr>
          <a:xfrm>
            <a:off x="838200" y="4295927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IV rank simply </a:t>
            </a:r>
            <a:r>
              <a:rPr lang="en-US" b="1" dirty="0">
                <a:solidFill>
                  <a:srgbClr val="202124"/>
                </a:solidFill>
                <a:latin typeface="Roboto" panose="02000000000000000000" pitchFamily="2" charset="0"/>
              </a:rPr>
              <a:t>tells us whether implied volatility is high or low in a specific underlying based on the past year of IV data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 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b="1" dirty="0">
                <a:latin typeface="Roboto Bold"/>
              </a:rPr>
              <a:t>IV: </a:t>
            </a:r>
            <a:r>
              <a:rPr lang="en-US" dirty="0">
                <a:latin typeface="Roboto Bold"/>
              </a:rPr>
              <a:t>26.56%</a:t>
            </a:r>
            <a:br>
              <a:rPr lang="en-US" dirty="0"/>
            </a:br>
            <a:r>
              <a:rPr lang="en-US" b="1" dirty="0">
                <a:latin typeface="Roboto Bold"/>
              </a:rPr>
              <a:t>IV Rank: </a:t>
            </a:r>
            <a:r>
              <a:rPr lang="en-US" dirty="0">
                <a:latin typeface="Roboto Bold"/>
              </a:rPr>
              <a:t>82.47</a:t>
            </a:r>
            <a:endParaRPr lang="en-US" dirty="0">
              <a:solidFill>
                <a:srgbClr val="333333"/>
              </a:solidFill>
              <a:latin typeface="Myriad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Expected Move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010F4-B566-284D-B428-501FF88418CF}"/>
              </a:ext>
            </a:extLst>
          </p:cNvPr>
          <p:cNvSpPr/>
          <p:nvPr/>
        </p:nvSpPr>
        <p:spPr>
          <a:xfrm>
            <a:off x="838200" y="5153130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Roboto Condensed" panose="02000000000000000000" pitchFamily="2" charset="0"/>
              </a:rPr>
              <a:t>Expected Move (Range):</a:t>
            </a: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 The expected move (range) for the July 15, 2022 expiration cycle is from 387 to 436.</a:t>
            </a:r>
            <a:endParaRPr lang="en-US" sz="2400" dirty="0"/>
          </a:p>
        </p:txBody>
      </p:sp>
      <p:pic>
        <p:nvPicPr>
          <p:cNvPr id="7170" name="Picture 2" descr="SPY-chart-6-2-22">
            <a:extLst>
              <a:ext uri="{FF2B5EF4-FFF2-40B4-BE49-F238E27FC236}">
                <a16:creationId xmlns:a16="http://schemas.microsoft.com/office/drawing/2014/main" id="{BFF89DEB-FF01-1D43-9B26-628313B5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289371"/>
            <a:ext cx="79502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BC673E-DB44-5240-B1E0-E3FC74F88B83}"/>
              </a:ext>
            </a:extLst>
          </p:cNvPr>
          <p:cNvCxnSpPr/>
          <p:nvPr/>
        </p:nvCxnSpPr>
        <p:spPr>
          <a:xfrm flipH="1">
            <a:off x="2286000" y="2946400"/>
            <a:ext cx="717973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9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/>
              <a:t>Bear Call Spread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166569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2,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/>
              <a:t>With the</a:t>
            </a:r>
            <a:r>
              <a:rPr lang="en-US" b="1" dirty="0"/>
              <a:t> S&amp;P 500 (SPY)</a:t>
            </a:r>
            <a:r>
              <a:rPr lang="en-US" dirty="0"/>
              <a:t> trading for 410.57 I want to place a short-term bear call spread going out 43 days. My intent is to take off the trade well before the July 15, 2022 expiration date.</a:t>
            </a:r>
            <a:r>
              <a:rPr lang="en-US" dirty="0">
                <a:solidFill>
                  <a:srgbClr val="0A0A0A"/>
                </a:solidFill>
                <a:latin typeface="Archiv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0303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4369</TotalTime>
  <Words>332</Words>
  <Application>Microsoft Macintosh PowerPoint</Application>
  <PresentationFormat>Widescreen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Condensed</vt:lpstr>
      <vt:lpstr>Roboto Regular</vt:lpstr>
      <vt:lpstr>2_Office Theme</vt:lpstr>
      <vt:lpstr>Cabot Options Institute Quant Trader  Live Analyst Briefing with Q&amp;A </vt:lpstr>
      <vt:lpstr>PowerPoint Presentation</vt:lpstr>
      <vt:lpstr>PowerPoint Presentation</vt:lpstr>
      <vt:lpstr>PowerPoint Presentation</vt:lpstr>
      <vt:lpstr>PowerPoint Presentation</vt:lpstr>
      <vt:lpstr>SPDR S&amp;P 500 ETF (SPY)</vt:lpstr>
      <vt:lpstr>IV Rank</vt:lpstr>
      <vt:lpstr>Expected Move </vt:lpstr>
      <vt:lpstr>Bear Call Spread</vt:lpstr>
      <vt:lpstr>Bear Call Spread</vt:lpstr>
      <vt:lpstr>Bear Call Spread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30</cp:revision>
  <dcterms:created xsi:type="dcterms:W3CDTF">2022-05-20T14:20:00Z</dcterms:created>
  <dcterms:modified xsi:type="dcterms:W3CDTF">2022-06-15T15:07:14Z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