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3"/>
  </p:notesMasterIdLst>
  <p:handoutMasterIdLst>
    <p:handoutMasterId r:id="rId24"/>
  </p:handoutMasterIdLst>
  <p:sldIdLst>
    <p:sldId id="262" r:id="rId5"/>
    <p:sldId id="434" r:id="rId6"/>
    <p:sldId id="428" r:id="rId7"/>
    <p:sldId id="481" r:id="rId8"/>
    <p:sldId id="482" r:id="rId9"/>
    <p:sldId id="483" r:id="rId10"/>
    <p:sldId id="484" r:id="rId11"/>
    <p:sldId id="485" r:id="rId12"/>
    <p:sldId id="436" r:id="rId13"/>
    <p:sldId id="439" r:id="rId14"/>
    <p:sldId id="440" r:id="rId15"/>
    <p:sldId id="433" r:id="rId16"/>
    <p:sldId id="432" r:id="rId17"/>
    <p:sldId id="488" r:id="rId18"/>
    <p:sldId id="480" r:id="rId19"/>
    <p:sldId id="487" r:id="rId20"/>
    <p:sldId id="486" r:id="rId21"/>
    <p:sldId id="41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49842"/>
  </p:normalViewPr>
  <p:slideViewPr>
    <p:cSldViewPr snapToGrid="0">
      <p:cViewPr varScale="1">
        <p:scale>
          <a:sx n="50" d="100"/>
          <a:sy n="50" d="100"/>
        </p:scale>
        <p:origin x="2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3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2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8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34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2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6/14/22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692727"/>
            <a:ext cx="8251953" cy="2736273"/>
          </a:xfrm>
        </p:spPr>
        <p:txBody>
          <a:bodyPr>
            <a:normAutofit fontScale="90000"/>
          </a:bodyPr>
          <a:lstStyle/>
          <a:p>
            <a:r>
              <a:rPr lang="en-US" sz="4200" b="1" i="1" dirty="0"/>
              <a:t>Cabot Options Institute Fundamentals</a:t>
            </a:r>
            <a:br>
              <a:rPr lang="en-US" sz="4200" b="1" i="1" dirty="0"/>
            </a:br>
            <a:br>
              <a:rPr lang="en-US" sz="4200" b="1" i="1" dirty="0"/>
            </a:br>
            <a:r>
              <a:rPr lang="en-US" sz="4200" b="1" i="1" dirty="0"/>
              <a:t>Live Analyst Briefing with Q&amp;A</a:t>
            </a:r>
            <a:br>
              <a:rPr lang="en-US" sz="4200" b="1" i="1" dirty="0"/>
            </a:br>
            <a:endParaRPr lang="en-US" sz="4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</a:t>
            </a:r>
            <a:br>
              <a:rPr lang="en-US" dirty="0"/>
            </a:br>
            <a:r>
              <a:rPr lang="en-US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7A9BE-3A5A-2042-BE22-D8E6779DF400}"/>
              </a:ext>
            </a:extLst>
          </p:cNvPr>
          <p:cNvSpPr/>
          <p:nvPr/>
        </p:nvSpPr>
        <p:spPr>
          <a:xfrm>
            <a:off x="1270000" y="1774898"/>
            <a:ext cx="965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Trade</a:t>
            </a:r>
          </a:p>
          <a:p>
            <a:br>
              <a:rPr lang="en-US" b="1" dirty="0"/>
            </a:br>
            <a:r>
              <a:rPr lang="en-US" b="1" dirty="0"/>
              <a:t>Buy to open January 19, 2024, DBC 22 calls for $10.50 (prices may vary, adjust accordingly)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Once that occurs:</a:t>
            </a:r>
          </a:p>
          <a:p>
            <a:br>
              <a:rPr lang="en-US" dirty="0"/>
            </a:br>
            <a:r>
              <a:rPr lang="en-US" b="1" dirty="0"/>
              <a:t>Sell to open July 15, 2022, DBC 32 calls for $0.55 (prices may vary, adjust accordingly)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85562" y="2505670"/>
            <a:ext cx="11220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Security Selection  </a:t>
            </a:r>
          </a:p>
        </p:txBody>
      </p:sp>
    </p:spTree>
    <p:extLst>
      <p:ext uri="{BB962C8B-B14F-4D97-AF65-F5344CB8AC3E}">
        <p14:creationId xmlns:p14="http://schemas.microsoft.com/office/powerpoint/2010/main" val="125548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566766" y="2413337"/>
            <a:ext cx="11058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Five Portfolios</a:t>
            </a:r>
          </a:p>
        </p:txBody>
      </p:sp>
    </p:spTree>
    <p:extLst>
      <p:ext uri="{BB962C8B-B14F-4D97-AF65-F5344CB8AC3E}">
        <p14:creationId xmlns:p14="http://schemas.microsoft.com/office/powerpoint/2010/main" val="152928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D3B9C-7AAB-A849-9E04-2224C6962B5B}"/>
              </a:ext>
            </a:extLst>
          </p:cNvPr>
          <p:cNvSpPr/>
          <p:nvPr/>
        </p:nvSpPr>
        <p:spPr>
          <a:xfrm>
            <a:off x="2015066" y="3201200"/>
            <a:ext cx="965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Dogs (and Small Dogs) of the Dow</a:t>
            </a:r>
          </a:p>
          <a:p>
            <a:r>
              <a:rPr lang="en-US" sz="3200" dirty="0"/>
              <a:t>2. Ray Dalio’s All-Weather Portfolio</a:t>
            </a:r>
          </a:p>
          <a:p>
            <a:r>
              <a:rPr lang="en-US" sz="3200" dirty="0"/>
              <a:t>3. David Swensen’s Yale Endowment Strategy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EF2DD-3A8C-2740-9DA6-6E8E6A36DA25}"/>
              </a:ext>
            </a:extLst>
          </p:cNvPr>
          <p:cNvSpPr/>
          <p:nvPr/>
        </p:nvSpPr>
        <p:spPr>
          <a:xfrm>
            <a:off x="485562" y="1760603"/>
            <a:ext cx="11220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Security Selection  </a:t>
            </a:r>
          </a:p>
        </p:txBody>
      </p:sp>
    </p:spTree>
    <p:extLst>
      <p:ext uri="{BB962C8B-B14F-4D97-AF65-F5344CB8AC3E}">
        <p14:creationId xmlns:p14="http://schemas.microsoft.com/office/powerpoint/2010/main" val="257760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D3B9C-7AAB-A849-9E04-2224C6962B5B}"/>
              </a:ext>
            </a:extLst>
          </p:cNvPr>
          <p:cNvSpPr/>
          <p:nvPr/>
        </p:nvSpPr>
        <p:spPr>
          <a:xfrm>
            <a:off x="2015066" y="3201200"/>
            <a:ext cx="965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James O’Shaughnessy’s Growth/Value Strategy</a:t>
            </a:r>
          </a:p>
          <a:p>
            <a:r>
              <a:rPr lang="en-US" sz="3200" dirty="0"/>
              <a:t>5. Warren Buffett’s Patient Investor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EF2DD-3A8C-2740-9DA6-6E8E6A36DA25}"/>
              </a:ext>
            </a:extLst>
          </p:cNvPr>
          <p:cNvSpPr/>
          <p:nvPr/>
        </p:nvSpPr>
        <p:spPr>
          <a:xfrm>
            <a:off x="485562" y="1760603"/>
            <a:ext cx="11220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Security Selection  </a:t>
            </a:r>
          </a:p>
        </p:txBody>
      </p:sp>
    </p:spTree>
    <p:extLst>
      <p:ext uri="{BB962C8B-B14F-4D97-AF65-F5344CB8AC3E}">
        <p14:creationId xmlns:p14="http://schemas.microsoft.com/office/powerpoint/2010/main" val="56170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52097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Trading Platform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227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592039-8491-CD4B-9F97-49CE3C22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740" y="1402081"/>
            <a:ext cx="7519060" cy="4622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Andy Crowder, Chief Options Strategist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accent1"/>
                </a:solidFill>
              </a:rPr>
              <a:t>Cabot Options Institute Fundamentals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Masters Club</a:t>
            </a:r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Quant Trader</a:t>
            </a:r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Income Trader</a:t>
            </a:r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Earnings Trader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i="1" dirty="0"/>
            </a:br>
            <a:r>
              <a:rPr lang="en-US" i="1" dirty="0" err="1">
                <a:solidFill>
                  <a:srgbClr val="00B0F0"/>
                </a:solidFill>
              </a:rPr>
              <a:t>andy</a:t>
            </a:r>
            <a:r>
              <a:rPr lang="en-US" dirty="0" err="1">
                <a:solidFill>
                  <a:srgbClr val="00B0F0"/>
                </a:solidFill>
              </a:rPr>
              <a:t>@CabotWealth.com</a:t>
            </a:r>
            <a:r>
              <a:rPr lang="en-US" dirty="0">
                <a:solidFill>
                  <a:srgbClr val="00B0F0"/>
                </a:solidFill>
              </a:rPr>
              <a:t>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F6437-B23A-CA4C-A4A7-756FE5E48BBB}"/>
              </a:ext>
            </a:extLst>
          </p:cNvPr>
          <p:cNvSpPr txBox="1"/>
          <p:nvPr/>
        </p:nvSpPr>
        <p:spPr>
          <a:xfrm>
            <a:off x="9554308" y="1535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A1425C7-296D-6147-AA38-0DE9D30C7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8" y="1402081"/>
            <a:ext cx="2600490" cy="32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294866" y="2413337"/>
            <a:ext cx="360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45249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Subscriber Page -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Strategy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Five Portfolios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Trading Platform – Live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Current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554532" y="2413337"/>
            <a:ext cx="908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Poor Man’s Covered Calls</a:t>
            </a:r>
          </a:p>
        </p:txBody>
      </p:sp>
    </p:spTree>
    <p:extLst>
      <p:ext uri="{BB962C8B-B14F-4D97-AF65-F5344CB8AC3E}">
        <p14:creationId xmlns:p14="http://schemas.microsoft.com/office/powerpoint/2010/main" val="7571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3F99-9085-B74D-BEE6-EBB42C48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21" y="1554483"/>
            <a:ext cx="9994557" cy="462248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Invesco DB Commodity Index Tracking Fund (DBC)</a:t>
            </a: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ls_COIF_6822">
            <a:extLst>
              <a:ext uri="{FF2B5EF4-FFF2-40B4-BE49-F238E27FC236}">
                <a16:creationId xmlns:a16="http://schemas.microsoft.com/office/drawing/2014/main" id="{DC1A21F3-9758-B14A-8B63-6EB33DDE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53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DBC LEAPS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26074-F13B-4C40-835B-B6CC92728147}"/>
              </a:ext>
            </a:extLst>
          </p:cNvPr>
          <p:cNvSpPr/>
          <p:nvPr/>
        </p:nvSpPr>
        <p:spPr>
          <a:xfrm>
            <a:off x="971550" y="3932424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r>
              <a:rPr lang="en-US" dirty="0">
                <a:solidFill>
                  <a:srgbClr val="0A0A0A"/>
                </a:solidFill>
                <a:latin typeface="Archivo"/>
              </a:rPr>
              <a:t>The DBC January 19, 2024 calls options with 590 days left until expiration and a delta of 0.79, was trading for roughly $10.50. </a:t>
            </a:r>
            <a:endParaRPr lang="en-US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343349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ls2_COIF_6822">
            <a:extLst>
              <a:ext uri="{FF2B5EF4-FFF2-40B4-BE49-F238E27FC236}">
                <a16:creationId xmlns:a16="http://schemas.microsoft.com/office/drawing/2014/main" id="{5E271FF4-F1B4-FA4B-B39D-45DF3A83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70233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Selling Near-Term Calls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18C78-D8D2-C24B-A780-236D5B430F06}"/>
              </a:ext>
            </a:extLst>
          </p:cNvPr>
          <p:cNvSpPr/>
          <p:nvPr/>
        </p:nvSpPr>
        <p:spPr>
          <a:xfrm>
            <a:off x="956733" y="3968137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  <a:p>
            <a:r>
              <a:rPr lang="en-US" dirty="0">
                <a:solidFill>
                  <a:srgbClr val="0A0A0A"/>
                </a:solidFill>
                <a:latin typeface="Archivo"/>
              </a:rPr>
              <a:t>The July 15, 2022 call with 37 days left until expiration and a delta of 0.32 is trading for $0.55. </a:t>
            </a:r>
          </a:p>
        </p:txBody>
      </p:sp>
    </p:spTree>
    <p:extLst>
      <p:ext uri="{BB962C8B-B14F-4D97-AF65-F5344CB8AC3E}">
        <p14:creationId xmlns:p14="http://schemas.microsoft.com/office/powerpoint/2010/main" val="198632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Premium in a High Volatility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F2DA3-41C5-6643-8AB3-94F265372DB0}"/>
              </a:ext>
            </a:extLst>
          </p:cNvPr>
          <p:cNvSpPr/>
          <p:nvPr/>
        </p:nvSpPr>
        <p:spPr>
          <a:xfrm>
            <a:off x="2009775" y="1659285"/>
            <a:ext cx="81724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My total outlay for the entire position now stands at $9.95 or $995 ($10.50 – $0.55).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premium collected is 5.2% over 37 days. Not a ton of premium, but remember, we are going out roughly 30 days and using an ETF that has, by most comparisons a modest level of implied volatility (IV).</a:t>
            </a:r>
            <a:endParaRPr lang="en-US" sz="28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56626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ls_COIF_6822">
            <a:extLst>
              <a:ext uri="{FF2B5EF4-FFF2-40B4-BE49-F238E27FC236}">
                <a16:creationId xmlns:a16="http://schemas.microsoft.com/office/drawing/2014/main" id="{2ADFD4A8-3741-9040-BEFF-6645E6A6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29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alls2_COIF_6822">
            <a:extLst>
              <a:ext uri="{FF2B5EF4-FFF2-40B4-BE49-F238E27FC236}">
                <a16:creationId xmlns:a16="http://schemas.microsoft.com/office/drawing/2014/main" id="{F2B5DFE8-68F6-CC40-991A-D9782F41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4766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0E5C99-3A8F-9148-8DB6-945F7800A846}"/>
              </a:ext>
            </a:extLst>
          </p:cNvPr>
          <p:cNvSpPr/>
          <p:nvPr/>
        </p:nvSpPr>
        <p:spPr>
          <a:xfrm>
            <a:off x="838200" y="1118805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LEAPS: January 19, 2024 22 calls (590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2527B-2EF7-7A48-8437-D8654AB1C588}"/>
              </a:ext>
            </a:extLst>
          </p:cNvPr>
          <p:cNvSpPr/>
          <p:nvPr/>
        </p:nvSpPr>
        <p:spPr>
          <a:xfrm>
            <a:off x="838200" y="3830768"/>
            <a:ext cx="817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Archivo"/>
              </a:rPr>
              <a:t>Short Calls: July 15, 2022 32 calls (37 </a:t>
            </a:r>
            <a:r>
              <a:rPr lang="en-US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b="1" dirty="0">
                <a:solidFill>
                  <a:srgbClr val="0A0A0A"/>
                </a:solidFill>
                <a:latin typeface="Archivo"/>
              </a:rPr>
              <a:t>) 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29009409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2942</TotalTime>
  <Words>381</Words>
  <Application>Microsoft Macintosh PowerPoint</Application>
  <PresentationFormat>Widescreen</PresentationFormat>
  <Paragraphs>71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Fundamentals  Live Analyst Briefing with Q&amp;A </vt:lpstr>
      <vt:lpstr>PowerPoint Presentation</vt:lpstr>
      <vt:lpstr>PowerPoint Presentation</vt:lpstr>
      <vt:lpstr>PowerPoint Presentation</vt:lpstr>
      <vt:lpstr>Invesco DB Commodity Index Tracking Fund (DBC)</vt:lpstr>
      <vt:lpstr>DBC LEAPS</vt:lpstr>
      <vt:lpstr>Selling Near-Term Calls</vt:lpstr>
      <vt:lpstr>Premium in a High Volatility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27</cp:revision>
  <dcterms:created xsi:type="dcterms:W3CDTF">2022-05-20T14:20:00Z</dcterms:created>
  <dcterms:modified xsi:type="dcterms:W3CDTF">2022-06-14T18:38:29Z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