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58"/>
  </p:notesMasterIdLst>
  <p:handoutMasterIdLst>
    <p:handoutMasterId r:id="rId59"/>
  </p:handoutMasterIdLst>
  <p:sldIdLst>
    <p:sldId id="262" r:id="rId5"/>
    <p:sldId id="434" r:id="rId6"/>
    <p:sldId id="428" r:id="rId7"/>
    <p:sldId id="481" r:id="rId8"/>
    <p:sldId id="482" r:id="rId9"/>
    <p:sldId id="483" r:id="rId10"/>
    <p:sldId id="484" r:id="rId11"/>
    <p:sldId id="485" r:id="rId12"/>
    <p:sldId id="436" r:id="rId13"/>
    <p:sldId id="439" r:id="rId14"/>
    <p:sldId id="440" r:id="rId15"/>
    <p:sldId id="441" r:id="rId16"/>
    <p:sldId id="368" r:id="rId17"/>
    <p:sldId id="433" r:id="rId18"/>
    <p:sldId id="432" r:id="rId19"/>
    <p:sldId id="444" r:id="rId20"/>
    <p:sldId id="445" r:id="rId21"/>
    <p:sldId id="43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8" r:id="rId32"/>
    <p:sldId id="443" r:id="rId33"/>
    <p:sldId id="459" r:id="rId34"/>
    <p:sldId id="462" r:id="rId35"/>
    <p:sldId id="463" r:id="rId36"/>
    <p:sldId id="464" r:id="rId37"/>
    <p:sldId id="465" r:id="rId38"/>
    <p:sldId id="466" r:id="rId39"/>
    <p:sldId id="460" r:id="rId40"/>
    <p:sldId id="467" r:id="rId41"/>
    <p:sldId id="468" r:id="rId42"/>
    <p:sldId id="469" r:id="rId43"/>
    <p:sldId id="470" r:id="rId44"/>
    <p:sldId id="471" r:id="rId45"/>
    <p:sldId id="461" r:id="rId46"/>
    <p:sldId id="476" r:id="rId47"/>
    <p:sldId id="472" r:id="rId48"/>
    <p:sldId id="473" r:id="rId49"/>
    <p:sldId id="478" r:id="rId50"/>
    <p:sldId id="474" r:id="rId51"/>
    <p:sldId id="479" r:id="rId52"/>
    <p:sldId id="475" r:id="rId53"/>
    <p:sldId id="480" r:id="rId54"/>
    <p:sldId id="486" r:id="rId55"/>
    <p:sldId id="416" r:id="rId56"/>
    <p:sldId id="41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D62"/>
    <a:srgbClr val="00F000"/>
    <a:srgbClr val="B40404"/>
    <a:srgbClr val="D9C691"/>
    <a:srgbClr val="E5D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3" autoAdjust="0"/>
    <p:restoredTop sz="66561"/>
  </p:normalViewPr>
  <p:slideViewPr>
    <p:cSldViewPr snapToGrid="0">
      <p:cViewPr varScale="1">
        <p:scale>
          <a:sx n="70" d="100"/>
          <a:sy n="70" d="100"/>
        </p:scale>
        <p:origin x="2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B2C92-69A2-824B-88C7-448C4F115F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AEE1-1B87-994C-B3B7-071A1733C9C5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D9383-F02F-0842-B992-2D5E3FA658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CFCAE-1B18-7140-9300-D97A4CE5E1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324D5-3F0A-3441-BF0B-5B50E5F6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43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Roboto Bold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Roboto Bold"/>
              </a:defRPr>
            </a:lvl1pPr>
          </a:lstStyle>
          <a:p>
            <a:fld id="{03EFD1F9-1AE8-4E93-8314-C975C6DF4D0C}" type="datetimeFigureOut">
              <a:rPr lang="en-US" smtClean="0"/>
              <a:pPr/>
              <a:t>5/25/22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Roboto Bol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Roboto Bold"/>
              </a:defRPr>
            </a:lvl1pPr>
          </a:lstStyle>
          <a:p>
            <a:fld id="{3425450F-533C-46FB-955B-91641EB78E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7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Roboto Bold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Roboto Bold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Roboto Bold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Roboto Bold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Roboto Bold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1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3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24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3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5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84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34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48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62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98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3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31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08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9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40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78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13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47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97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91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23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8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29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65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45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25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37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57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00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83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02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676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5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93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88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40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742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60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438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666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798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964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813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33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30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860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07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5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4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2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0" i="0" dirty="0">
              <a:solidFill>
                <a:srgbClr val="333333"/>
              </a:solidFill>
              <a:effectLst/>
              <a:latin typeface="Myriad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5450F-533C-46FB-955B-91641EB78E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8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284D-135A-3C48-9265-4DB9D84B7F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8703733" cy="2387600"/>
          </a:xfrm>
        </p:spPr>
        <p:txBody>
          <a:bodyPr anchor="b">
            <a:normAutofit/>
          </a:bodyPr>
          <a:lstStyle>
            <a:lvl1pPr algn="l">
              <a:defRPr sz="5400" b="0">
                <a:solidFill>
                  <a:srgbClr val="374D62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BC306-B6C3-054E-B879-90EB78F0F3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778256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Chief Analyst, </a:t>
            </a:r>
            <a:r>
              <a:rPr lang="en-US" i="1" dirty="0"/>
              <a:t>Publication </a:t>
            </a:r>
            <a:endParaRPr lang="en-US" i="0" dirty="0"/>
          </a:p>
          <a:p>
            <a:r>
              <a:rPr lang="en-US" i="0" dirty="0"/>
              <a:t>Cabot Wealth Network</a:t>
            </a:r>
            <a:br>
              <a:rPr lang="en-US" i="1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28C9-B2DB-F341-850F-0C6C696E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E3A-0A3E-EE4B-9949-81C479F1DFE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21AD5-AF5C-E04C-8D64-92195E65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B75B2-B09C-A94F-88C6-18636039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FB6F-B0BA-B944-AE4E-1D9E83F4C26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7D94A-16AA-3F48-BDA0-CF332CE11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1484"/>
            <a:ext cx="12192000" cy="696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B4495-FAD9-DA44-BDDA-F0ED189D41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6560" y="0"/>
            <a:ext cx="2473609" cy="24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2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6088-44ED-A54F-8B8D-F90D3DEE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0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E59B-E0E0-7541-B626-6C4542D9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310ED-EC86-0C41-9A39-89C1D75E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 b="0"/>
            </a:lvl2pPr>
            <a:lvl3pPr>
              <a:defRPr sz="1800" b="0"/>
            </a:lvl3pPr>
            <a:lvl4pPr>
              <a:defRPr sz="1500" b="0"/>
            </a:lvl4pPr>
            <a:lvl5pPr>
              <a:defRPr sz="15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51151-4E0A-7E45-87CC-B00154DB5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 b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8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29FB-88E5-B648-80AD-F5D297E3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B7F9D-C432-1641-85FA-F7276159A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6B377-654D-2040-845F-461955D38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 b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52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636C-E17D-5D4F-981B-2F76D268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E9F34-1ABD-A44E-BBCE-04A8265C0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85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DE989D-2011-694B-966A-F8CE1B3D7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B2813-98E8-954D-904F-3F224634C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56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284D-135A-3C48-9265-4DB9D84B7F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8703733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374D62"/>
                </a:solidFill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28C9-B2DB-F341-850F-0C6C696E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E3A-0A3E-EE4B-9949-81C479F1DFE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B75B2-B09C-A94F-88C6-18636039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FB6F-B0BA-B944-AE4E-1D9E83F4C26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7D94A-16AA-3F48-BDA0-CF332CE11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1484"/>
            <a:ext cx="12192000" cy="69651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BF4C80-7020-A248-884F-2918338D779E}"/>
              </a:ext>
            </a:extLst>
          </p:cNvPr>
          <p:cNvSpPr txBox="1">
            <a:spLocks/>
          </p:cNvSpPr>
          <p:nvPr userDrawn="1"/>
        </p:nvSpPr>
        <p:spPr>
          <a:xfrm>
            <a:off x="5641125" y="6399319"/>
            <a:ext cx="956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rgbClr val="E5D19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DF8A44-140B-4C2C-9178-B36AB3A7FF52}" type="slidenum">
              <a:rPr lang="en-US" sz="1600" b="0" i="0" smtClean="0">
                <a:solidFill>
                  <a:srgbClr val="374D6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‹#›</a:t>
            </a:fld>
            <a:endParaRPr lang="en-US" sz="1600" b="0" i="0" dirty="0">
              <a:solidFill>
                <a:srgbClr val="374D6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3" name="Picture 12" descr="A picture containing hydrant&#10;&#10;Description automatically generated">
            <a:extLst>
              <a:ext uri="{FF2B5EF4-FFF2-40B4-BE49-F238E27FC236}">
                <a16:creationId xmlns:a16="http://schemas.microsoft.com/office/drawing/2014/main" id="{0675C80F-6AFE-8645-A55F-86D50EDF6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0" b="54383"/>
          <a:stretch/>
        </p:blipFill>
        <p:spPr>
          <a:xfrm>
            <a:off x="7992268" y="224692"/>
            <a:ext cx="3979863" cy="3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9A7BE-88B4-FD4F-8887-4F9D52029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3"/>
            <a:ext cx="10515600" cy="4622483"/>
          </a:xfrm>
        </p:spPr>
        <p:txBody>
          <a:bodyPr/>
          <a:lstStyle>
            <a:lvl1pPr marL="293688" indent="-293688">
              <a:tabLst/>
              <a:defRPr sz="28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28650" indent="-285750">
              <a:tabLst/>
              <a:defRPr sz="25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23925" indent="-238125">
              <a:tabLst/>
              <a:defRPr sz="24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8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1E0B4-7EA6-EB42-A276-BEDC5DE22933}"/>
              </a:ext>
            </a:extLst>
          </p:cNvPr>
          <p:cNvSpPr/>
          <p:nvPr userDrawn="1"/>
        </p:nvSpPr>
        <p:spPr>
          <a:xfrm>
            <a:off x="947589" y="412750"/>
            <a:ext cx="2145792" cy="119888"/>
          </a:xfrm>
          <a:prstGeom prst="rect">
            <a:avLst/>
          </a:prstGeom>
          <a:solidFill>
            <a:srgbClr val="374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i="0" dirty="0">
              <a:latin typeface="Roboto Bold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3040AE-D6C4-2340-B3BF-8906BF699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03695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374D62"/>
                </a:solidFill>
              </a:defRPr>
            </a:lvl1pPr>
          </a:lstStyle>
          <a:p>
            <a:r>
              <a:rPr lang="en-US" dirty="0"/>
              <a:t>Lorem ipsum dolor sit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92322-E3E1-134A-83E5-7CA11A614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1449" y="12358"/>
            <a:ext cx="1465924" cy="14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6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F5EDBCF-4253-324B-86B6-CC4E0DB76EBD}"/>
              </a:ext>
            </a:extLst>
          </p:cNvPr>
          <p:cNvSpPr txBox="1">
            <a:spLocks/>
          </p:cNvSpPr>
          <p:nvPr userDrawn="1"/>
        </p:nvSpPr>
        <p:spPr>
          <a:xfrm>
            <a:off x="5617736" y="6424989"/>
            <a:ext cx="956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rgbClr val="E5D19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DF8A44-140B-4C2C-9178-B36AB3A7FF52}" type="slidenum">
              <a:rPr lang="en-US" sz="1400" b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‹#›</a:t>
            </a:fld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9B208BA-AABC-CA44-AE31-3CE9292A3B11}"/>
              </a:ext>
            </a:extLst>
          </p:cNvPr>
          <p:cNvSpPr txBox="1">
            <a:spLocks/>
          </p:cNvSpPr>
          <p:nvPr userDrawn="1"/>
        </p:nvSpPr>
        <p:spPr>
          <a:xfrm>
            <a:off x="9431945" y="6424989"/>
            <a:ext cx="2256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rgbClr val="E5D19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spc="40" baseline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Cabotwealth.</a:t>
            </a:r>
            <a:r>
              <a:rPr lang="en-US" sz="2000" b="0" spc="40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</a:t>
            </a:r>
            <a:endParaRPr lang="en-US" sz="2000" b="0" spc="40" baseline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6276CC-6DAF-054B-AA8F-47A5F7113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3C8082-71AF-F64C-81C7-6A04587E991E}"/>
              </a:ext>
            </a:extLst>
          </p:cNvPr>
          <p:cNvSpPr txBox="1"/>
          <p:nvPr userDrawn="1"/>
        </p:nvSpPr>
        <p:spPr>
          <a:xfrm>
            <a:off x="1933300" y="2659562"/>
            <a:ext cx="8325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53504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8605D6-BC4C-4549-A2F2-09BC547EF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/>
          <a:stretch/>
        </p:blipFill>
        <p:spPr>
          <a:xfrm>
            <a:off x="0" y="4424365"/>
            <a:ext cx="12192000" cy="2433637"/>
          </a:xfrm>
          <a:prstGeom prst="rect">
            <a:avLst/>
          </a:prstGeom>
        </p:spPr>
      </p:pic>
      <p:pic>
        <p:nvPicPr>
          <p:cNvPr id="6" name="Picture 5" descr="A picture containing hydrant&#10;&#10;Description automatically generated">
            <a:extLst>
              <a:ext uri="{FF2B5EF4-FFF2-40B4-BE49-F238E27FC236}">
                <a16:creationId xmlns:a16="http://schemas.microsoft.com/office/drawing/2014/main" id="{C04F910F-ECFD-FE4E-90B8-5F16B4411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0" b="43925"/>
          <a:stretch/>
        </p:blipFill>
        <p:spPr>
          <a:xfrm>
            <a:off x="4106068" y="581880"/>
            <a:ext cx="3979863" cy="7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76F0-ADCA-634E-B509-570C79A8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8A972-0F11-1644-B0BB-0DC83F058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2464720-84F6-3544-A7C6-28F4D0DA3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08" y="-4763"/>
            <a:ext cx="1365756" cy="136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E709E-9F2F-C249-9355-21CC9D76CF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1449" y="12358"/>
            <a:ext cx="1465924" cy="14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0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93B2-53BB-F242-8434-1403ACD3A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374D62"/>
                </a:solidFill>
              </a:defRPr>
            </a:lvl1pPr>
          </a:lstStyle>
          <a:p>
            <a:r>
              <a:rPr lang="en-US" dirty="0"/>
              <a:t>Lorem ipsum dolor 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BAAF2-8C01-0A43-855E-BFE8EE254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1466E-DB29-3744-9C8E-6A14F4B01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9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1B07-5BE5-214C-8BC4-E3DD1FC2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C0FC5-9FDC-6640-8FD8-0DBF3B6F1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5978E-5968-3E45-922B-DA2B60BBF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F5E52-9C55-D547-A98A-467C1747C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13F7FB-C129-9144-A690-924332497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4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FB536-2800-CE46-8ADB-0A3BA8DC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9FCBC-180A-FB46-BC3D-890E33234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Click to edit Master text styles</a:t>
            </a:r>
          </a:p>
          <a:p>
            <a:pPr marL="1714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Second level</a:t>
            </a:r>
          </a:p>
          <a:p>
            <a:pPr marL="171450" marR="0" lvl="2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Third level</a:t>
            </a:r>
          </a:p>
          <a:p>
            <a:pPr marL="171450" marR="0" lvl="3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Fourth level</a:t>
            </a:r>
          </a:p>
          <a:p>
            <a:pPr marL="171450" marR="0" lvl="4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Fifth level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F659-07BD-A54A-A939-FFE3D6C18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tint val="75000"/>
                  </a:schemeClr>
                </a:solidFill>
                <a:latin typeface="Roboto Bold"/>
              </a:defRPr>
            </a:lvl1pPr>
          </a:lstStyle>
          <a:p>
            <a:fld id="{68361E3A-0A3E-EE4B-9949-81C479F1DFEC}" type="datetimeFigureOut">
              <a:rPr lang="en-US" smtClean="0"/>
              <a:pPr/>
              <a:t>5/25/22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A9B6D-F93F-E743-B178-AAE7A6989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tint val="75000"/>
                  </a:schemeClr>
                </a:solidFill>
                <a:latin typeface="Roboto Bol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C6D1E-BB2B-CA4F-9217-C86A72F09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tint val="75000"/>
                  </a:schemeClr>
                </a:solidFill>
                <a:latin typeface="Roboto Bold"/>
              </a:defRPr>
            </a:lvl1pPr>
          </a:lstStyle>
          <a:p>
            <a:fld id="{CA11FB6F-B0BA-B944-AE4E-1D9E83F4C2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EA45064-E956-3045-B474-49DE3A19A2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356354"/>
            <a:ext cx="12192000" cy="505837"/>
          </a:xfrm>
          <a:prstGeom prst="rect">
            <a:avLst/>
          </a:prstGeom>
        </p:spPr>
      </p:pic>
      <p:pic>
        <p:nvPicPr>
          <p:cNvPr id="18" name="Graphic 19">
            <a:extLst>
              <a:ext uri="{FF2B5EF4-FFF2-40B4-BE49-F238E27FC236}">
                <a16:creationId xmlns:a16="http://schemas.microsoft.com/office/drawing/2014/main" id="{EFBB689D-36B9-F049-8E1A-C97368CAC9B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43" y="6450660"/>
            <a:ext cx="2990553" cy="313784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6BC83F7-1427-B745-A499-8BEBFADA8D61}"/>
              </a:ext>
            </a:extLst>
          </p:cNvPr>
          <p:cNvSpPr txBox="1">
            <a:spLocks/>
          </p:cNvSpPr>
          <p:nvPr userDrawn="1"/>
        </p:nvSpPr>
        <p:spPr>
          <a:xfrm>
            <a:off x="5617736" y="6424989"/>
            <a:ext cx="956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rgbClr val="E5D19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DF8A44-140B-4C2C-9178-B36AB3A7FF52}" type="slidenum">
              <a:rPr lang="en-US" sz="1400" b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‹#›</a:t>
            </a:fld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6B01CBD-59D5-5C45-992A-13FC0BF43D1B}"/>
              </a:ext>
            </a:extLst>
          </p:cNvPr>
          <p:cNvSpPr txBox="1">
            <a:spLocks/>
          </p:cNvSpPr>
          <p:nvPr userDrawn="1"/>
        </p:nvSpPr>
        <p:spPr>
          <a:xfrm>
            <a:off x="9357360" y="6424989"/>
            <a:ext cx="2330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1" kern="1200">
                <a:solidFill>
                  <a:srgbClr val="E5D19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spc="40" baseline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CabotWealth.</a:t>
            </a:r>
            <a:r>
              <a:rPr lang="en-US" sz="2000" b="0" spc="40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</a:t>
            </a:r>
            <a:endParaRPr lang="en-US" sz="2000" b="0" spc="40" baseline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6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374D62"/>
          </a:solidFill>
          <a:latin typeface="Roboto Regular"/>
          <a:ea typeface="+mj-ea"/>
          <a:cs typeface="+mj-cs"/>
        </a:defRPr>
      </a:lvl1pPr>
    </p:titleStyle>
    <p:bodyStyle>
      <a:lvl1pPr marL="171450" marR="0" indent="-17145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oboto Bold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500" b="0" i="0" kern="1200">
          <a:solidFill>
            <a:schemeClr val="tx1"/>
          </a:solidFill>
          <a:latin typeface="Roboto Bold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350" b="0" i="0" kern="1200">
          <a:solidFill>
            <a:schemeClr val="tx1"/>
          </a:solidFill>
          <a:latin typeface="Roboto Bold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350" b="0" i="0" kern="1200">
          <a:solidFill>
            <a:schemeClr val="tx1"/>
          </a:solidFill>
          <a:latin typeface="Roboto Bold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chive.nytimes.com/www.nytimes.com/interactive/2011/01/02/business/20110102-metrics-graphic.html?_r=2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33845505-83A7-1C40-ABD8-36484326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24" y="3081655"/>
            <a:ext cx="2433782" cy="30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BAC2B-3E40-6D4B-BDDC-7ED152E8D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9" y="692727"/>
            <a:ext cx="8251953" cy="2736273"/>
          </a:xfrm>
        </p:spPr>
        <p:txBody>
          <a:bodyPr>
            <a:normAutofit/>
          </a:bodyPr>
          <a:lstStyle/>
          <a:p>
            <a:r>
              <a:rPr lang="en-US" sz="4400" b="1" i="1" dirty="0"/>
              <a:t>Why this Market is Perfect for 3 Specific Option Trades</a:t>
            </a:r>
            <a:br>
              <a:rPr lang="en-US" sz="4400" b="1" i="1" dirty="0"/>
            </a:br>
            <a:r>
              <a:rPr lang="en-US" sz="4200" b="1" i="1" dirty="0"/>
              <a:t>(Giving you a chance at 15% gains in 30 days)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330A9-948A-1D49-875E-57B9DBD73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199" y="3429000"/>
            <a:ext cx="6417365" cy="23117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Andy Crowder, Chief Analyst </a:t>
            </a:r>
            <a:br>
              <a:rPr lang="en-US" dirty="0"/>
            </a:br>
            <a:r>
              <a:rPr lang="en-US" i="1" dirty="0"/>
              <a:t>Crowder Options</a:t>
            </a:r>
            <a:br>
              <a:rPr lang="en-US" i="1" dirty="0"/>
            </a:b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2732258" y="2413337"/>
            <a:ext cx="6548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Become the Casino  </a:t>
            </a:r>
          </a:p>
        </p:txBody>
      </p:sp>
    </p:spTree>
    <p:extLst>
      <p:ext uri="{BB962C8B-B14F-4D97-AF65-F5344CB8AC3E}">
        <p14:creationId xmlns:p14="http://schemas.microsoft.com/office/powerpoint/2010/main" val="395695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485562" y="2413337"/>
            <a:ext cx="11220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Industries Built on Probabilities  </a:t>
            </a:r>
          </a:p>
        </p:txBody>
      </p:sp>
    </p:spTree>
    <p:extLst>
      <p:ext uri="{BB962C8B-B14F-4D97-AF65-F5344CB8AC3E}">
        <p14:creationId xmlns:p14="http://schemas.microsoft.com/office/powerpoint/2010/main" val="125548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2706210" y="2505670"/>
            <a:ext cx="8833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Simple Bell Curve  </a:t>
            </a:r>
          </a:p>
        </p:txBody>
      </p:sp>
    </p:spTree>
    <p:extLst>
      <p:ext uri="{BB962C8B-B14F-4D97-AF65-F5344CB8AC3E}">
        <p14:creationId xmlns:p14="http://schemas.microsoft.com/office/powerpoint/2010/main" val="794764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66B2998D-88AB-C24F-B372-1D8071D8C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1295400"/>
            <a:ext cx="8826500" cy="4267200"/>
          </a:xfrm>
        </p:spPr>
      </p:pic>
    </p:spTree>
    <p:extLst>
      <p:ext uri="{BB962C8B-B14F-4D97-AF65-F5344CB8AC3E}">
        <p14:creationId xmlns:p14="http://schemas.microsoft.com/office/powerpoint/2010/main" val="3314138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566766" y="2413337"/>
            <a:ext cx="11058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Importance of Probabilities</a:t>
            </a:r>
          </a:p>
        </p:txBody>
      </p:sp>
    </p:spTree>
    <p:extLst>
      <p:ext uri="{BB962C8B-B14F-4D97-AF65-F5344CB8AC3E}">
        <p14:creationId xmlns:p14="http://schemas.microsoft.com/office/powerpoint/2010/main" val="152928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EC0BF9-D4A0-3346-A210-013C6164CFD8}"/>
              </a:ext>
            </a:extLst>
          </p:cNvPr>
          <p:cNvSpPr txBox="1"/>
          <p:nvPr/>
        </p:nvSpPr>
        <p:spPr>
          <a:xfrm>
            <a:off x="891475" y="2413337"/>
            <a:ext cx="1040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New Approach to Investing</a:t>
            </a:r>
          </a:p>
        </p:txBody>
      </p:sp>
    </p:spTree>
    <p:extLst>
      <p:ext uri="{BB962C8B-B14F-4D97-AF65-F5344CB8AC3E}">
        <p14:creationId xmlns:p14="http://schemas.microsoft.com/office/powerpoint/2010/main" val="2577605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654166" y="1997839"/>
            <a:ext cx="108836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Foundation of Taking a Statistical Approach to Options Trading</a:t>
            </a:r>
          </a:p>
        </p:txBody>
      </p:sp>
    </p:spTree>
    <p:extLst>
      <p:ext uri="{BB962C8B-B14F-4D97-AF65-F5344CB8AC3E}">
        <p14:creationId xmlns:p14="http://schemas.microsoft.com/office/powerpoint/2010/main" val="21573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654166" y="2459504"/>
            <a:ext cx="10883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“In Investing, It’s When You Start and When You Finish”</a:t>
            </a:r>
          </a:p>
        </p:txBody>
      </p:sp>
    </p:spTree>
    <p:extLst>
      <p:ext uri="{BB962C8B-B14F-4D97-AF65-F5344CB8AC3E}">
        <p14:creationId xmlns:p14="http://schemas.microsoft.com/office/powerpoint/2010/main" val="1230220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meline&#10;&#10;Description automatically generated">
            <a:extLst>
              <a:ext uri="{FF2B5EF4-FFF2-40B4-BE49-F238E27FC236}">
                <a16:creationId xmlns:a16="http://schemas.microsoft.com/office/drawing/2014/main" id="{301394C5-9C57-A54D-99E5-137981DF62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26" y="1117600"/>
            <a:ext cx="4326347" cy="462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1451F-1537-924C-895B-9FD5B6E5C4E5}"/>
              </a:ext>
            </a:extLst>
          </p:cNvPr>
          <p:cNvSpPr txBox="1"/>
          <p:nvPr/>
        </p:nvSpPr>
        <p:spPr>
          <a:xfrm>
            <a:off x="8259173" y="5975888"/>
            <a:ext cx="5005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Crestmont Research: </a:t>
            </a:r>
            <a:r>
              <a:rPr lang="en-US" sz="1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New York Times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155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654166" y="2459504"/>
            <a:ext cx="10883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Basically, Markets Are Unpredictable?</a:t>
            </a:r>
          </a:p>
        </p:txBody>
      </p:sp>
    </p:spTree>
    <p:extLst>
      <p:ext uri="{BB962C8B-B14F-4D97-AF65-F5344CB8AC3E}">
        <p14:creationId xmlns:p14="http://schemas.microsoft.com/office/powerpoint/2010/main" val="96980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4294866" y="2413337"/>
            <a:ext cx="36022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452498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ncrypted-tbn3.gstatic.com/images?q=tbn:ANd9GcTsb2RkAo4nJQkedtKsHAQ5XmfHB073p-pSHiGEjDniXmFyw1qN">
            <a:extLst>
              <a:ext uri="{FF2B5EF4-FFF2-40B4-BE49-F238E27FC236}">
                <a16:creationId xmlns:a16="http://schemas.microsoft.com/office/drawing/2014/main" id="{608E2A56-B2A8-3F4D-985C-ADCD431B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485" y="2538496"/>
            <a:ext cx="3948096" cy="295726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479D3D-E4BB-E243-8F68-74599BA3FEC9}"/>
              </a:ext>
            </a:extLst>
          </p:cNvPr>
          <p:cNvSpPr/>
          <p:nvPr/>
        </p:nvSpPr>
        <p:spPr>
          <a:xfrm>
            <a:off x="2461681" y="1531622"/>
            <a:ext cx="75077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There is No Crystal Ball!</a:t>
            </a:r>
          </a:p>
        </p:txBody>
      </p:sp>
    </p:spTree>
    <p:extLst>
      <p:ext uri="{BB962C8B-B14F-4D97-AF65-F5344CB8AC3E}">
        <p14:creationId xmlns:p14="http://schemas.microsoft.com/office/powerpoint/2010/main" val="180070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654166" y="1905506"/>
            <a:ext cx="108836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Strategies that Allow Us to Make Money in Any Type of Market: </a:t>
            </a:r>
          </a:p>
          <a:p>
            <a:pPr algn="ctr"/>
            <a:endParaRPr lang="en-US" sz="4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48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Bullish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4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Bearish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  <a:t> or Sideways</a:t>
            </a:r>
          </a:p>
        </p:txBody>
      </p:sp>
    </p:spTree>
    <p:extLst>
      <p:ext uri="{BB962C8B-B14F-4D97-AF65-F5344CB8AC3E}">
        <p14:creationId xmlns:p14="http://schemas.microsoft.com/office/powerpoint/2010/main" val="244245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654166" y="2413337"/>
            <a:ext cx="108836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Why I Use Options</a:t>
            </a:r>
          </a:p>
        </p:txBody>
      </p:sp>
    </p:spTree>
    <p:extLst>
      <p:ext uri="{BB962C8B-B14F-4D97-AF65-F5344CB8AC3E}">
        <p14:creationId xmlns:p14="http://schemas.microsoft.com/office/powerpoint/2010/main" val="84322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654166" y="2459504"/>
            <a:ext cx="10883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One Statistical Law All Successful Traders Follow</a:t>
            </a:r>
          </a:p>
        </p:txBody>
      </p:sp>
    </p:spTree>
    <p:extLst>
      <p:ext uri="{BB962C8B-B14F-4D97-AF65-F5344CB8AC3E}">
        <p14:creationId xmlns:p14="http://schemas.microsoft.com/office/powerpoint/2010/main" val="265559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67A08F-E9FC-814F-89C7-5202BC6E7129}"/>
              </a:ext>
            </a:extLst>
          </p:cNvPr>
          <p:cNvSpPr/>
          <p:nvPr/>
        </p:nvSpPr>
        <p:spPr>
          <a:xfrm>
            <a:off x="993183" y="1631656"/>
            <a:ext cx="106996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4400" dirty="0">
              <a:latin typeface="Myriad Pro"/>
            </a:endParaRPr>
          </a:p>
          <a:p>
            <a:pPr fontAlgn="base"/>
            <a:r>
              <a:rPr lang="en-US" sz="3200" dirty="0">
                <a:highlight>
                  <a:srgbClr val="FFFF00"/>
                </a:highlight>
                <a:latin typeface="Myriad Pro"/>
              </a:rPr>
              <a:t>As you increase your sample size, in our case number of trades, the expected value or probability of success will come to fruition.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4BA6A-3407-7840-82EE-61E2605A7CBD}"/>
              </a:ext>
            </a:extLst>
          </p:cNvPr>
          <p:cNvSpPr txBox="1"/>
          <p:nvPr/>
        </p:nvSpPr>
        <p:spPr>
          <a:xfrm>
            <a:off x="993183" y="585216"/>
            <a:ext cx="91383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74D62"/>
                </a:solidFill>
                <a:latin typeface="Myriad Pro"/>
              </a:rPr>
              <a:t>The Law of Large Numbers states: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23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Variance Is a Factor</a:t>
            </a:r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32761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7528CF-9B61-F042-A42E-2DC28F2751FC}"/>
              </a:ext>
            </a:extLst>
          </p:cNvPr>
          <p:cNvSpPr/>
          <p:nvPr/>
        </p:nvSpPr>
        <p:spPr>
          <a:xfrm>
            <a:off x="489284" y="1505396"/>
            <a:ext cx="112134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 </a:t>
            </a:r>
            <a:endParaRPr lang="en-US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If you flip the coin 10 times, 7 heads and 3 tails may occur (70% heads / 30% tails)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If you flip the coin 100 times, 60 heads and 40 tails may occur (60% heads / 30% tails)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If you flip the coin 500 times, 275 heads and 225 tails may occur (55% heads / 45% tails)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If you flip the coin 1,000 times, ~500 heads and ~500 tails may occur (~50% heads / ~50% tails)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8871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413337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</a:rPr>
              <a:t>My Approach to Options Trading</a:t>
            </a:r>
          </a:p>
        </p:txBody>
      </p:sp>
    </p:spTree>
    <p:extLst>
      <p:ext uri="{BB962C8B-B14F-4D97-AF65-F5344CB8AC3E}">
        <p14:creationId xmlns:p14="http://schemas.microsoft.com/office/powerpoint/2010/main" val="1337482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  <a:cs typeface="Raanana" pitchFamily="2" charset="-79"/>
              </a:rPr>
              <a:t>The Three Main Strategies</a:t>
            </a:r>
          </a:p>
        </p:txBody>
      </p:sp>
    </p:spTree>
    <p:extLst>
      <p:ext uri="{BB962C8B-B14F-4D97-AF65-F5344CB8AC3E}">
        <p14:creationId xmlns:p14="http://schemas.microsoft.com/office/powerpoint/2010/main" val="4203257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237281" y="1863595"/>
            <a:ext cx="97174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Strategies that Allow for Any </a:t>
            </a:r>
          </a:p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Account Size</a:t>
            </a:r>
          </a:p>
          <a:p>
            <a:endParaRPr lang="en-US" sz="5400" b="1" dirty="0">
              <a:solidFill>
                <a:srgbClr val="374D6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5400" b="1" dirty="0">
              <a:solidFill>
                <a:srgbClr val="374D6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7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772332" y="1551563"/>
            <a:ext cx="1064733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The New Bull Market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The Foundation Behind the Approach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The Three Main Strategies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Questions and Answers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Real-Time Trades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9BC20-190F-EC4E-B929-BF9211613AC7}"/>
              </a:ext>
            </a:extLst>
          </p:cNvPr>
          <p:cNvSpPr txBox="1"/>
          <p:nvPr/>
        </p:nvSpPr>
        <p:spPr>
          <a:xfrm>
            <a:off x="950976" y="676656"/>
            <a:ext cx="7680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 the Next Hour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58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Bear Call Spread</a:t>
            </a:r>
          </a:p>
        </p:txBody>
      </p:sp>
    </p:spTree>
    <p:extLst>
      <p:ext uri="{BB962C8B-B14F-4D97-AF65-F5344CB8AC3E}">
        <p14:creationId xmlns:p14="http://schemas.microsoft.com/office/powerpoint/2010/main" val="1700779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Bear Call Spread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044A89E-7347-5649-8A20-7BD68E30E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1402081"/>
            <a:ext cx="9537700" cy="43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30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Bear Call Spread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7FB7DA-6E09-6141-8999-7D990484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71" y="1402081"/>
            <a:ext cx="7525657" cy="4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63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Bear Call Spread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A87C63-E400-C14C-A05B-D690144F8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2349138"/>
            <a:ext cx="10375900" cy="2298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D2D3E0A-21AC-5F49-8092-EC36ACE56BD6}"/>
              </a:ext>
            </a:extLst>
          </p:cNvPr>
          <p:cNvSpPr/>
          <p:nvPr/>
        </p:nvSpPr>
        <p:spPr>
          <a:xfrm>
            <a:off x="8474529" y="3051811"/>
            <a:ext cx="2809421" cy="48622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344DF9-2EC3-B648-81F6-AD44E56D3DDF}"/>
              </a:ext>
            </a:extLst>
          </p:cNvPr>
          <p:cNvSpPr/>
          <p:nvPr/>
        </p:nvSpPr>
        <p:spPr>
          <a:xfrm>
            <a:off x="8544379" y="4161609"/>
            <a:ext cx="2809421" cy="48622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07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4677E35-9FD3-4245-92C6-0CCCE4B2A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1120676"/>
            <a:ext cx="10375900" cy="2298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5A464D-2DEA-7E4F-B1D8-CC4140161378}"/>
              </a:ext>
            </a:extLst>
          </p:cNvPr>
          <p:cNvSpPr/>
          <p:nvPr/>
        </p:nvSpPr>
        <p:spPr>
          <a:xfrm>
            <a:off x="908048" y="3429000"/>
            <a:ext cx="112839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Trade: 469/474 Bear Call Spread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A0A0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Simultaneously: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Sell to open SPY April 29, 2022, 469 strike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Buy to open SPY April 29, 2022, 474 strike for a total net credit of roughly $0.95 or $95 per bear call spread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dirty="0">
              <a:solidFill>
                <a:srgbClr val="0A0A0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Probability of Success: 81.53%</a:t>
            </a:r>
            <a:endParaRPr lang="en-US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net credit: $0.95, or $95 per bear call spread</a:t>
            </a:r>
            <a:endParaRPr lang="en-US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risk per spread: $4.05, or $405 per bear call spread</a:t>
            </a:r>
            <a:endParaRPr lang="en-US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Potential Return: </a:t>
            </a:r>
            <a:r>
              <a:rPr lang="en-US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23.5%</a:t>
            </a:r>
            <a:endParaRPr lang="en-US" b="1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4A4DDB-B375-C042-A6D8-07D6D1E01AB0}"/>
              </a:ext>
            </a:extLst>
          </p:cNvPr>
          <p:cNvCxnSpPr>
            <a:cxnSpLocks/>
          </p:cNvCxnSpPr>
          <p:nvPr/>
        </p:nvCxnSpPr>
        <p:spPr>
          <a:xfrm flipH="1">
            <a:off x="11283950" y="3151769"/>
            <a:ext cx="5234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E3A192-7172-DC47-BBFB-3577F3D5F8FC}"/>
              </a:ext>
            </a:extLst>
          </p:cNvPr>
          <p:cNvCxnSpPr>
            <a:cxnSpLocks/>
          </p:cNvCxnSpPr>
          <p:nvPr/>
        </p:nvCxnSpPr>
        <p:spPr>
          <a:xfrm flipH="1">
            <a:off x="11283949" y="2128512"/>
            <a:ext cx="52342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505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32399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Bull Put Spread</a:t>
            </a:r>
          </a:p>
        </p:txBody>
      </p:sp>
    </p:spTree>
    <p:extLst>
      <p:ext uri="{BB962C8B-B14F-4D97-AF65-F5344CB8AC3E}">
        <p14:creationId xmlns:p14="http://schemas.microsoft.com/office/powerpoint/2010/main" val="1714900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3E5F57C-15D6-334F-82DD-C31707467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7" y="1232822"/>
            <a:ext cx="9408886" cy="43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75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86A22EFE-694B-5346-B0A9-0F2902E3B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32" y="914940"/>
            <a:ext cx="7726136" cy="50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2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32893FA-AC83-E34D-AA68-7A30732DA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2228850"/>
            <a:ext cx="10375900" cy="24003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EAFD573-D989-A443-BF03-FD6AD927B5C8}"/>
              </a:ext>
            </a:extLst>
          </p:cNvPr>
          <p:cNvSpPr/>
          <p:nvPr/>
        </p:nvSpPr>
        <p:spPr>
          <a:xfrm>
            <a:off x="1028700" y="4142921"/>
            <a:ext cx="2809421" cy="48622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9183FB-E667-8447-A514-08AB7DF2613B}"/>
              </a:ext>
            </a:extLst>
          </p:cNvPr>
          <p:cNvSpPr/>
          <p:nvPr/>
        </p:nvSpPr>
        <p:spPr>
          <a:xfrm>
            <a:off x="936624" y="3243307"/>
            <a:ext cx="2809421" cy="48622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4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2644382" y="2413337"/>
            <a:ext cx="73853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New Bull Market</a:t>
            </a:r>
            <a:endParaRPr lang="en-US" sz="6000" b="1" dirty="0">
              <a:solidFill>
                <a:srgbClr val="374D6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95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32893FA-AC83-E34D-AA68-7A30732DA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164771"/>
            <a:ext cx="10375900" cy="24003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C07895-C4BC-4E43-8C2A-0F805ACBBFAE}"/>
              </a:ext>
            </a:extLst>
          </p:cNvPr>
          <p:cNvCxnSpPr/>
          <p:nvPr/>
        </p:nvCxnSpPr>
        <p:spPr>
          <a:xfrm>
            <a:off x="139700" y="3314699"/>
            <a:ext cx="8382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A70199-FF31-5D4C-91ED-D38AD428A1ED}"/>
              </a:ext>
            </a:extLst>
          </p:cNvPr>
          <p:cNvCxnSpPr/>
          <p:nvPr/>
        </p:nvCxnSpPr>
        <p:spPr>
          <a:xfrm>
            <a:off x="139700" y="2487385"/>
            <a:ext cx="8382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529CD96-B826-6B4C-B439-4C4A4613E0C4}"/>
              </a:ext>
            </a:extLst>
          </p:cNvPr>
          <p:cNvSpPr/>
          <p:nvPr/>
        </p:nvSpPr>
        <p:spPr>
          <a:xfrm>
            <a:off x="139700" y="3543301"/>
            <a:ext cx="120523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The Trade: IWM 197/193 Bull Put Spread</a:t>
            </a:r>
          </a:p>
          <a:p>
            <a:endParaRPr lang="en-US" sz="1600" dirty="0"/>
          </a:p>
          <a:p>
            <a:r>
              <a:rPr lang="en-US" sz="1600" dirty="0"/>
              <a:t>Simultaneously:</a:t>
            </a:r>
          </a:p>
          <a:p>
            <a:r>
              <a:rPr lang="en-US" sz="1600" dirty="0"/>
              <a:t>Sell to open IWM April 29, 2022, 197 strike</a:t>
            </a:r>
          </a:p>
          <a:p>
            <a:r>
              <a:rPr lang="en-US" sz="1600" dirty="0"/>
              <a:t>Buy to open IWM April 29, 2022, 193 strike for a total net credit of roughly $0.46 or $46 per bear call spread</a:t>
            </a:r>
          </a:p>
          <a:p>
            <a:pPr lvl="0"/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Probability of Success: 80.31%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net credit: $0.46, or $46 per bull put spread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risk per spread: $3.54, or $354 per bull put spread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Max Potential Return: 13.0%</a:t>
            </a:r>
          </a:p>
          <a:p>
            <a:endParaRPr lang="en-US" b="1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20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142918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Iron Condor</a:t>
            </a:r>
          </a:p>
        </p:txBody>
      </p:sp>
    </p:spTree>
    <p:extLst>
      <p:ext uri="{BB962C8B-B14F-4D97-AF65-F5344CB8AC3E}">
        <p14:creationId xmlns:p14="http://schemas.microsoft.com/office/powerpoint/2010/main" val="2047484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EB6FCA67-BFB8-A040-AECF-7B20EAAB6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76" y="1024364"/>
            <a:ext cx="6332847" cy="48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6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B22ED10-CBAA-FB42-903D-3A39C9DEF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073150"/>
            <a:ext cx="10312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41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86A22EFE-694B-5346-B0A9-0F2902E3B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32" y="883604"/>
            <a:ext cx="7726136" cy="50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8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F311F315-6C42-BB46-8EE4-CEA443DCB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7" y="693135"/>
            <a:ext cx="11234057" cy="54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26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DB412FF-251B-2F4D-93B2-46FA67119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280"/>
            <a:ext cx="121920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99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017773F-CB42-5A4B-9C3C-7ED8B6BFC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643"/>
            <a:ext cx="12192000" cy="30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9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29CD96-B826-6B4C-B439-4C4A4613E0C4}"/>
              </a:ext>
            </a:extLst>
          </p:cNvPr>
          <p:cNvSpPr/>
          <p:nvPr/>
        </p:nvSpPr>
        <p:spPr>
          <a:xfrm>
            <a:off x="890273" y="2290226"/>
            <a:ext cx="120523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dirty="0"/>
              <a:t>Simultaneously…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Sell to open SPY April 29, 2022 480 calls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Buy to open SPY April 29, 2022 484 calls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Sell to open SPY April 29, 2022 431 puts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Buy to open SPY April 29, 2022 427 puts</a:t>
            </a:r>
          </a:p>
          <a:p>
            <a:endParaRPr lang="en-US" b="1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1C041-66ED-D344-B5D7-F78A1E17452E}"/>
              </a:ext>
            </a:extLst>
          </p:cNvPr>
          <p:cNvSpPr/>
          <p:nvPr/>
        </p:nvSpPr>
        <p:spPr>
          <a:xfrm>
            <a:off x="3912870" y="989350"/>
            <a:ext cx="4366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The Iron Condor Trade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5483C8-9A80-7748-983A-382A733CEA67}"/>
              </a:ext>
            </a:extLst>
          </p:cNvPr>
          <p:cNvSpPr/>
          <p:nvPr/>
        </p:nvSpPr>
        <p:spPr>
          <a:xfrm>
            <a:off x="5524500" y="261339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A0A0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Probability of Success: 86.92% (upside) and 84.10% (downside)</a:t>
            </a:r>
            <a:endParaRPr lang="en-US" sz="2000" dirty="0">
              <a:solidFill>
                <a:srgbClr val="0A0A0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A0A0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Total net credit: $0.80, or $80 per iron condor</a:t>
            </a:r>
            <a:endParaRPr lang="en-US" sz="2000" dirty="0">
              <a:solidFill>
                <a:srgbClr val="0A0A0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A0A0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Total risk per spread: $3.20, or $320 per iron condor</a:t>
            </a:r>
            <a:endParaRPr lang="en-US" sz="2000" dirty="0">
              <a:solidFill>
                <a:srgbClr val="0A0A0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A0A0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Max Potential Return: 25.0%</a:t>
            </a:r>
            <a:endParaRPr lang="en-US" sz="2000" dirty="0">
              <a:solidFill>
                <a:srgbClr val="0A0A0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60B6-4BAD-3B4F-8EAD-4495DC0E0C22}"/>
              </a:ext>
            </a:extLst>
          </p:cNvPr>
          <p:cNvSpPr/>
          <p:nvPr/>
        </p:nvSpPr>
        <p:spPr>
          <a:xfrm>
            <a:off x="5327650" y="2393949"/>
            <a:ext cx="6489700" cy="20701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7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6DA9FFB2-959F-2B49-9D59-D7E52E5D2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447800"/>
            <a:ext cx="8890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8A400D-98E1-1042-9772-EA67FBEB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New Bull Market is in Volatility</a:t>
            </a:r>
          </a:p>
        </p:txBody>
      </p:sp>
    </p:spTree>
    <p:extLst>
      <p:ext uri="{BB962C8B-B14F-4D97-AF65-F5344CB8AC3E}">
        <p14:creationId xmlns:p14="http://schemas.microsoft.com/office/powerpoint/2010/main" val="4197626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520972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175647" y="2505670"/>
            <a:ext cx="1184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22272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AB9A81-A116-F149-BDF2-664C2DE2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5238"/>
            <a:ext cx="9880158" cy="970692"/>
          </a:xfrm>
        </p:spPr>
        <p:txBody>
          <a:bodyPr>
            <a:normAutofit/>
          </a:bodyPr>
          <a:lstStyle/>
          <a:p>
            <a:br>
              <a:rPr lang="en-US" sz="27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87FC9-C946-444F-BFAA-178C199DC2A3}"/>
              </a:ext>
            </a:extLst>
          </p:cNvPr>
          <p:cNvSpPr txBox="1"/>
          <p:nvPr/>
        </p:nvSpPr>
        <p:spPr>
          <a:xfrm>
            <a:off x="838198" y="2197860"/>
            <a:ext cx="8011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Launch Special: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dirty="0"/>
              <a:t>Get Cabot Options Institute Masters Club for Half Price</a:t>
            </a:r>
          </a:p>
          <a:p>
            <a:endParaRPr lang="en-US" sz="3600" b="1" u="sng" dirty="0">
              <a:solidFill>
                <a:srgbClr val="FF0000"/>
              </a:solidFill>
            </a:endParaRPr>
          </a:p>
          <a:p>
            <a:r>
              <a:rPr lang="en-US" sz="3600" b="1" u="sng" dirty="0" err="1">
                <a:solidFill>
                  <a:srgbClr val="FF0000"/>
                </a:solidFill>
              </a:rPr>
              <a:t>Cabotwealth.com</a:t>
            </a:r>
            <a:r>
              <a:rPr lang="en-US" sz="3600" b="1" u="sng" dirty="0">
                <a:solidFill>
                  <a:srgbClr val="FF0000"/>
                </a:solidFill>
              </a:rPr>
              <a:t>/</a:t>
            </a:r>
            <a:r>
              <a:rPr lang="en-US" sz="3600" b="1" u="sng" dirty="0" err="1">
                <a:solidFill>
                  <a:srgbClr val="FF0000"/>
                </a:solidFill>
              </a:rPr>
              <a:t>coi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1028" name="Picture 4" descr="Cabot Options Institute Logo">
            <a:extLst>
              <a:ext uri="{FF2B5EF4-FFF2-40B4-BE49-F238E27FC236}">
                <a16:creationId xmlns:a16="http://schemas.microsoft.com/office/drawing/2014/main" id="{E393D4EA-5832-8C00-623F-E529CD4B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35" y="1227168"/>
            <a:ext cx="6381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suit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281A7EE0-35DA-1B41-B11E-B84FD20F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47" y="1719256"/>
            <a:ext cx="3481953" cy="464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67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A592039-8491-CD4B-9F97-49CE3C22A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969" y="1535723"/>
            <a:ext cx="7519060" cy="462248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Andy Crowder, Chief Analyst</a:t>
            </a:r>
            <a:br>
              <a:rPr lang="en-US" dirty="0"/>
            </a:br>
            <a:r>
              <a:rPr lang="en-US" sz="2600" i="1" dirty="0"/>
              <a:t>Cabot Options Institute Masters Club</a:t>
            </a:r>
            <a:br>
              <a:rPr lang="en-US" sz="2600" i="1" dirty="0"/>
            </a:br>
            <a:r>
              <a:rPr lang="en-US" sz="2600" i="1" dirty="0"/>
              <a:t>Cabot Options Institute Quant Trader</a:t>
            </a:r>
            <a:br>
              <a:rPr lang="en-US" sz="2600" i="1" dirty="0"/>
            </a:br>
            <a:r>
              <a:rPr lang="en-US" sz="2600" i="1" dirty="0"/>
              <a:t>Cabot Options Institute Income Trader</a:t>
            </a:r>
            <a:br>
              <a:rPr lang="en-US" sz="2600" i="1" dirty="0"/>
            </a:br>
            <a:r>
              <a:rPr lang="en-US" sz="2600" i="1" dirty="0"/>
              <a:t>Cabot Options Institute Fundamentals</a:t>
            </a:r>
            <a:br>
              <a:rPr lang="en-US" sz="2600" i="1" dirty="0"/>
            </a:br>
            <a:r>
              <a:rPr lang="en-US" sz="2600" i="1" dirty="0"/>
              <a:t>Cabot Options Institute Earnings Trader</a:t>
            </a:r>
            <a:br>
              <a:rPr lang="en-US" i="1" dirty="0"/>
            </a:br>
            <a:r>
              <a:rPr lang="en-US" dirty="0" err="1">
                <a:solidFill>
                  <a:srgbClr val="00B0F0"/>
                </a:solidFill>
              </a:rPr>
              <a:t>Support@CabotWealth.com</a:t>
            </a:r>
            <a:r>
              <a:rPr lang="en-US" dirty="0">
                <a:solidFill>
                  <a:srgbClr val="00B0F0"/>
                </a:solidFill>
              </a:rPr>
              <a:t>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EF893B-A2F1-404F-B473-65B0049F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F6437-B23A-CA4C-A4A7-756FE5E48BBB}"/>
              </a:ext>
            </a:extLst>
          </p:cNvPr>
          <p:cNvSpPr txBox="1"/>
          <p:nvPr/>
        </p:nvSpPr>
        <p:spPr>
          <a:xfrm>
            <a:off x="9554308" y="1535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A1425C7-296D-6147-AA38-0DE9D30C7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8" y="1402081"/>
            <a:ext cx="2600490" cy="32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99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A400D-98E1-1042-9772-EA67FBEB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Volatility is Telling Us</a:t>
            </a:r>
          </a:p>
        </p:txBody>
      </p:sp>
      <p:pic>
        <p:nvPicPr>
          <p:cNvPr id="4" name="Picture 3" descr="A picture containing text, antenna, needle&#10;&#10;Description automatically generated">
            <a:extLst>
              <a:ext uri="{FF2B5EF4-FFF2-40B4-BE49-F238E27FC236}">
                <a16:creationId xmlns:a16="http://schemas.microsoft.com/office/drawing/2014/main" id="{6A6749BE-35AF-5248-B6F7-3137D8A2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2086773"/>
            <a:ext cx="10426700" cy="268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9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A400D-98E1-1042-9772-EA67FBEB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Premium in a Low Volatility Environment</a:t>
            </a:r>
          </a:p>
        </p:txBody>
      </p:sp>
      <p:pic>
        <p:nvPicPr>
          <p:cNvPr id="6146" name="Picture 2" descr="spy-intrinsic-value-8-30-18">
            <a:extLst>
              <a:ext uri="{FF2B5EF4-FFF2-40B4-BE49-F238E27FC236}">
                <a16:creationId xmlns:a16="http://schemas.microsoft.com/office/drawing/2014/main" id="{A46B9579-13DF-FD4D-8246-FB4ED1FB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361210"/>
            <a:ext cx="103886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31955E-506E-204E-B541-BF48596549C8}"/>
              </a:ext>
            </a:extLst>
          </p:cNvPr>
          <p:cNvSpPr/>
          <p:nvPr/>
        </p:nvSpPr>
        <p:spPr>
          <a:xfrm>
            <a:off x="1047750" y="4269510"/>
            <a:ext cx="10096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A0A0A"/>
                </a:solidFill>
                <a:latin typeface="Archivo"/>
              </a:rPr>
              <a:t>August 30, 2018</a:t>
            </a:r>
          </a:p>
          <a:p>
            <a:endParaRPr lang="en-US" dirty="0">
              <a:solidFill>
                <a:srgbClr val="0A0A0A"/>
              </a:solidFill>
              <a:latin typeface="Archivo"/>
            </a:endParaRPr>
          </a:p>
          <a:p>
            <a:r>
              <a:rPr lang="en-US" dirty="0">
                <a:solidFill>
                  <a:srgbClr val="0A0A0A"/>
                </a:solidFill>
                <a:latin typeface="Archivo"/>
              </a:rPr>
              <a:t>The VIX was 13.53 at the time. SPY was trading for 290.30.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27B720-4273-5F48-AA78-B29895DA39B0}"/>
              </a:ext>
            </a:extLst>
          </p:cNvPr>
          <p:cNvSpPr/>
          <p:nvPr/>
        </p:nvSpPr>
        <p:spPr>
          <a:xfrm>
            <a:off x="5067300" y="2870200"/>
            <a:ext cx="698500" cy="4699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A400D-98E1-1042-9772-EA67FBEB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Premium in a High Volatility Environment</a:t>
            </a:r>
          </a:p>
        </p:txBody>
      </p:sp>
      <p:pic>
        <p:nvPicPr>
          <p:cNvPr id="8194" name="Picture 2" descr="SPY-intrinsic-5-9-22">
            <a:extLst>
              <a:ext uri="{FF2B5EF4-FFF2-40B4-BE49-F238E27FC236}">
                <a16:creationId xmlns:a16="http://schemas.microsoft.com/office/drawing/2014/main" id="{A63182CB-E47B-1047-B71D-9BD333BA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10085"/>
            <a:ext cx="102489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8F2DA3-41C5-6643-8AB3-94F265372DB0}"/>
              </a:ext>
            </a:extLst>
          </p:cNvPr>
          <p:cNvSpPr/>
          <p:nvPr/>
        </p:nvSpPr>
        <p:spPr>
          <a:xfrm>
            <a:off x="971550" y="3932424"/>
            <a:ext cx="8172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A0A0A"/>
                </a:solidFill>
                <a:latin typeface="Archivo"/>
              </a:rPr>
              <a:t>May 9, 2022</a:t>
            </a:r>
          </a:p>
          <a:p>
            <a:endParaRPr lang="en-US" dirty="0">
              <a:solidFill>
                <a:srgbClr val="0A0A0A"/>
              </a:solidFill>
              <a:latin typeface="Archivo"/>
            </a:endParaRPr>
          </a:p>
          <a:p>
            <a:r>
              <a:rPr lang="en-US" dirty="0">
                <a:solidFill>
                  <a:srgbClr val="0A0A0A"/>
                </a:solidFill>
                <a:latin typeface="Archivo"/>
              </a:rPr>
              <a:t>The VIX is trading for 35.01, close to three times as high as the previous slide. SPY is trading for roughly 398.</a:t>
            </a:r>
            <a:endParaRPr lang="en-US" b="0" i="0" dirty="0">
              <a:solidFill>
                <a:srgbClr val="0A0A0A"/>
              </a:solidFill>
              <a:effectLst/>
              <a:latin typeface="Archivo"/>
            </a:endParaRPr>
          </a:p>
        </p:txBody>
      </p:sp>
    </p:spTree>
    <p:extLst>
      <p:ext uri="{BB962C8B-B14F-4D97-AF65-F5344CB8AC3E}">
        <p14:creationId xmlns:p14="http://schemas.microsoft.com/office/powerpoint/2010/main" val="156626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2B8330-53A7-E44C-A920-40E07BF7FB21}"/>
              </a:ext>
            </a:extLst>
          </p:cNvPr>
          <p:cNvSpPr/>
          <p:nvPr/>
        </p:nvSpPr>
        <p:spPr>
          <a:xfrm>
            <a:off x="2766402" y="2413337"/>
            <a:ext cx="6008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374D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Casino or Guests? </a:t>
            </a:r>
          </a:p>
        </p:txBody>
      </p:sp>
    </p:spTree>
    <p:extLst>
      <p:ext uri="{BB962C8B-B14F-4D97-AF65-F5344CB8AC3E}">
        <p14:creationId xmlns:p14="http://schemas.microsoft.com/office/powerpoint/2010/main" val="290094091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bot Webinar Template _Quant" id="{012EB4E6-2B41-0F4B-8C5A-BCF3B734F11B}" vid="{C45B430B-C07B-054D-85C3-3E74E09A71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18d3990-36ef-49a7-9f5d-36fb2087623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E75FE553BC7B478701A1CAE386CC63" ma:contentTypeVersion="4" ma:contentTypeDescription="Create a new document." ma:contentTypeScope="" ma:versionID="25b1729bb09e26b43d48a7cbc1d20d9d">
  <xsd:schema xmlns:xsd="http://www.w3.org/2001/XMLSchema" xmlns:xs="http://www.w3.org/2001/XMLSchema" xmlns:p="http://schemas.microsoft.com/office/2006/metadata/properties" xmlns:ns2="418d3990-36ef-49a7-9f5d-36fb2087623e" targetNamespace="http://schemas.microsoft.com/office/2006/metadata/properties" ma:root="true" ma:fieldsID="b13ae9e08d6cfacb76cc0d1bcb2dd3a3" ns2:_="">
    <xsd:import namespace="418d3990-36ef-49a7-9f5d-36fb208762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d3990-36ef-49a7-9f5d-36fb208762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C7053-2B13-4072-B82B-D2CA6ADF62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E3CC7E-5192-4B52-B5C8-0979CEA42BC9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fd86c296-2d07-4cc2-9ebd-998ac71a428b"/>
    <ds:schemaRef ds:uri="418d3990-36ef-49a7-9f5d-36fb2087623e"/>
  </ds:schemaRefs>
</ds:datastoreItem>
</file>

<file path=customXml/itemProps3.xml><?xml version="1.0" encoding="utf-8"?>
<ds:datastoreItem xmlns:ds="http://schemas.openxmlformats.org/officeDocument/2006/customXml" ds:itemID="{D4F4B2E8-8DB8-4BAB-96F3-1F1EB3C5CF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8d3990-36ef-49a7-9f5d-36fb208762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Cabot Webinar Template _Quant</Template>
  <TotalTime>311</TotalTime>
  <Words>793</Words>
  <Application>Microsoft Macintosh PowerPoint</Application>
  <PresentationFormat>Widescreen</PresentationFormat>
  <Paragraphs>150</Paragraphs>
  <Slides>53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Archivo</vt:lpstr>
      <vt:lpstr>Arial</vt:lpstr>
      <vt:lpstr>Arial Narrow</vt:lpstr>
      <vt:lpstr>Calibri</vt:lpstr>
      <vt:lpstr>Myriad Pro</vt:lpstr>
      <vt:lpstr>Roboto</vt:lpstr>
      <vt:lpstr>Roboto Bold</vt:lpstr>
      <vt:lpstr>Roboto Regular</vt:lpstr>
      <vt:lpstr>Symbol</vt:lpstr>
      <vt:lpstr>2_Office Theme</vt:lpstr>
      <vt:lpstr>Why this Market is Perfect for 3 Specific Option Trades (Giving you a chance at 15% gains in 30 days)</vt:lpstr>
      <vt:lpstr>PowerPoint Presentation</vt:lpstr>
      <vt:lpstr>PowerPoint Presentation</vt:lpstr>
      <vt:lpstr>PowerPoint Presentation</vt:lpstr>
      <vt:lpstr>The New Bull Market is in Volatility</vt:lpstr>
      <vt:lpstr>What Volatility is Telling Us</vt:lpstr>
      <vt:lpstr>Premium in a Low Volatility Environment</vt:lpstr>
      <vt:lpstr>Premium in a High Volatility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Bear Call Spread</vt:lpstr>
      <vt:lpstr>Bear Call Spread</vt:lpstr>
      <vt:lpstr>Bear Call Spread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this Market is Perfect for 3 Specific Option Trades (Giving you a chance at 15% gains in 30 days)</dc:title>
  <dc:creator>kevin mcelroy</dc:creator>
  <cp:lastModifiedBy>Shivani Cowper</cp:lastModifiedBy>
  <cp:revision>14</cp:revision>
  <dcterms:created xsi:type="dcterms:W3CDTF">2022-05-20T14:20:00Z</dcterms:created>
  <dcterms:modified xsi:type="dcterms:W3CDTF">2022-05-25T20:15:58Z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0x01010071E75FE553BC7B478701A1CAE386CC63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