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4"/>
  </p:notesMasterIdLst>
  <p:handoutMasterIdLst>
    <p:handoutMasterId r:id="rId35"/>
  </p:handoutMasterIdLst>
  <p:sldIdLst>
    <p:sldId id="395" r:id="rId2"/>
    <p:sldId id="388" r:id="rId3"/>
    <p:sldId id="387" r:id="rId4"/>
    <p:sldId id="390" r:id="rId5"/>
    <p:sldId id="391" r:id="rId6"/>
    <p:sldId id="394" r:id="rId7"/>
    <p:sldId id="389" r:id="rId8"/>
    <p:sldId id="285" r:id="rId9"/>
    <p:sldId id="368" r:id="rId10"/>
    <p:sldId id="396" r:id="rId11"/>
    <p:sldId id="374" r:id="rId12"/>
    <p:sldId id="373" r:id="rId13"/>
    <p:sldId id="379" r:id="rId14"/>
    <p:sldId id="378" r:id="rId15"/>
    <p:sldId id="377" r:id="rId16"/>
    <p:sldId id="376" r:id="rId17"/>
    <p:sldId id="372" r:id="rId18"/>
    <p:sldId id="370" r:id="rId19"/>
    <p:sldId id="371" r:id="rId20"/>
    <p:sldId id="383" r:id="rId21"/>
    <p:sldId id="382" r:id="rId22"/>
    <p:sldId id="384" r:id="rId23"/>
    <p:sldId id="381" r:id="rId24"/>
    <p:sldId id="385" r:id="rId25"/>
    <p:sldId id="380" r:id="rId26"/>
    <p:sldId id="386" r:id="rId27"/>
    <p:sldId id="337" r:id="rId28"/>
    <p:sldId id="398" r:id="rId29"/>
    <p:sldId id="375" r:id="rId30"/>
    <p:sldId id="399" r:id="rId31"/>
    <p:sldId id="400" r:id="rId32"/>
    <p:sldId id="40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000"/>
    <a:srgbClr val="B40404"/>
    <a:srgbClr val="374D62"/>
    <a:srgbClr val="D9C691"/>
    <a:srgbClr val="E5D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31" d="100"/>
          <a:sy n="131" d="100"/>
        </p:scale>
        <p:origin x="408"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BBB2C92-69A2-824B-88C7-448C4F115F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C0AEE1-1B87-994C-B3B7-071A1733C9C5}" type="datetimeFigureOut">
              <a:rPr lang="en-US" smtClean="0"/>
              <a:t>3/18/20</a:t>
            </a:fld>
            <a:endParaRPr lang="en-US"/>
          </a:p>
        </p:txBody>
      </p:sp>
      <p:sp>
        <p:nvSpPr>
          <p:cNvPr id="4" name="Footer Placeholder 3">
            <a:extLst>
              <a:ext uri="{FF2B5EF4-FFF2-40B4-BE49-F238E27FC236}">
                <a16:creationId xmlns:a16="http://schemas.microsoft.com/office/drawing/2014/main" xmlns="" id="{E56D9383-F02F-0842-B992-2D5E3FA658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0CCFCAE-1B18-7140-9300-D97A4CE5E1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D324D5-3F0A-3441-BF0B-5B50E5F64638}" type="slidenum">
              <a:rPr lang="en-US" smtClean="0"/>
              <a:t>‹#›</a:t>
            </a:fld>
            <a:endParaRPr lang="en-US"/>
          </a:p>
        </p:txBody>
      </p:sp>
    </p:spTree>
    <p:extLst>
      <p:ext uri="{BB962C8B-B14F-4D97-AF65-F5344CB8AC3E}">
        <p14:creationId xmlns:p14="http://schemas.microsoft.com/office/powerpoint/2010/main" val="3129543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Roboto Bold"/>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Roboto Bold"/>
              </a:defRPr>
            </a:lvl1pPr>
          </a:lstStyle>
          <a:p>
            <a:fld id="{03EFD1F9-1AE8-4E93-8314-C975C6DF4D0C}" type="datetimeFigureOut">
              <a:rPr lang="en-US" smtClean="0"/>
              <a:pPr/>
              <a:t>3/18/20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Roboto Bold"/>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Roboto Bold"/>
              </a:defRPr>
            </a:lvl1pPr>
          </a:lstStyle>
          <a:p>
            <a:fld id="{3425450F-533C-46FB-955B-91641EB78E67}" type="slidenum">
              <a:rPr lang="en-US" smtClean="0"/>
              <a:pPr/>
              <a:t>‹#›</a:t>
            </a:fld>
            <a:endParaRPr lang="en-US" dirty="0"/>
          </a:p>
        </p:txBody>
      </p:sp>
    </p:spTree>
    <p:extLst>
      <p:ext uri="{BB962C8B-B14F-4D97-AF65-F5344CB8AC3E}">
        <p14:creationId xmlns:p14="http://schemas.microsoft.com/office/powerpoint/2010/main" val="123627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Roboto Bold"/>
        <a:ea typeface="+mn-ea"/>
        <a:cs typeface="+mn-cs"/>
      </a:defRPr>
    </a:lvl1pPr>
    <a:lvl2pPr marL="457200" algn="l" defTabSz="914400" rtl="0" eaLnBrk="1" latinLnBrk="0" hangingPunct="1">
      <a:defRPr sz="1200" b="1" i="0" kern="1200">
        <a:solidFill>
          <a:schemeClr val="tx1"/>
        </a:solidFill>
        <a:latin typeface="Roboto Bold"/>
        <a:ea typeface="+mn-ea"/>
        <a:cs typeface="+mn-cs"/>
      </a:defRPr>
    </a:lvl2pPr>
    <a:lvl3pPr marL="914400" algn="l" defTabSz="914400" rtl="0" eaLnBrk="1" latinLnBrk="0" hangingPunct="1">
      <a:defRPr sz="1200" b="1" i="0" kern="1200">
        <a:solidFill>
          <a:schemeClr val="tx1"/>
        </a:solidFill>
        <a:latin typeface="Roboto Bold"/>
        <a:ea typeface="+mn-ea"/>
        <a:cs typeface="+mn-cs"/>
      </a:defRPr>
    </a:lvl3pPr>
    <a:lvl4pPr marL="1371600" algn="l" defTabSz="914400" rtl="0" eaLnBrk="1" latinLnBrk="0" hangingPunct="1">
      <a:defRPr sz="1200" b="1" i="0" kern="1200">
        <a:solidFill>
          <a:schemeClr val="tx1"/>
        </a:solidFill>
        <a:latin typeface="Roboto Bold"/>
        <a:ea typeface="+mn-ea"/>
        <a:cs typeface="+mn-cs"/>
      </a:defRPr>
    </a:lvl4pPr>
    <a:lvl5pPr marL="1828800" algn="l" defTabSz="914400" rtl="0" eaLnBrk="1" latinLnBrk="0" hangingPunct="1">
      <a:defRPr sz="1200" b="1" i="0" kern="1200">
        <a:solidFill>
          <a:schemeClr val="tx1"/>
        </a:solidFill>
        <a:latin typeface="Roboto Bold"/>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0284D-135A-3C48-9265-4DB9D84B7FA3}"/>
              </a:ext>
            </a:extLst>
          </p:cNvPr>
          <p:cNvSpPr>
            <a:spLocks noGrp="1"/>
          </p:cNvSpPr>
          <p:nvPr>
            <p:ph type="ctrTitle" hasCustomPrompt="1"/>
          </p:nvPr>
        </p:nvSpPr>
        <p:spPr>
          <a:xfrm>
            <a:off x="1524000" y="1122363"/>
            <a:ext cx="8703733" cy="2387600"/>
          </a:xfrm>
        </p:spPr>
        <p:txBody>
          <a:bodyPr anchor="b">
            <a:normAutofit/>
          </a:bodyPr>
          <a:lstStyle>
            <a:lvl1pPr algn="l">
              <a:defRPr sz="5400" b="0">
                <a:solidFill>
                  <a:srgbClr val="374D62"/>
                </a:solidFill>
              </a:defRPr>
            </a:lvl1pPr>
          </a:lstStyle>
          <a:p>
            <a:r>
              <a:rPr lang="en-US" dirty="0"/>
              <a:t>Title Slide</a:t>
            </a:r>
          </a:p>
        </p:txBody>
      </p:sp>
      <p:sp>
        <p:nvSpPr>
          <p:cNvPr id="3" name="Subtitle 2">
            <a:extLst>
              <a:ext uri="{FF2B5EF4-FFF2-40B4-BE49-F238E27FC236}">
                <a16:creationId xmlns:a16="http://schemas.microsoft.com/office/drawing/2014/main" xmlns="" id="{10FBC306-B6C3-054E-B879-90EB78F0F331}"/>
              </a:ext>
            </a:extLst>
          </p:cNvPr>
          <p:cNvSpPr>
            <a:spLocks noGrp="1"/>
          </p:cNvSpPr>
          <p:nvPr>
            <p:ph type="subTitle" idx="1" hasCustomPrompt="1"/>
          </p:nvPr>
        </p:nvSpPr>
        <p:spPr>
          <a:xfrm>
            <a:off x="1524000" y="3602038"/>
            <a:ext cx="7782560" cy="1655762"/>
          </a:xfrm>
        </p:spPr>
        <p:txBody>
          <a:bodyPr>
            <a:normAutofit/>
          </a:bodyPr>
          <a:lstStyle>
            <a:lvl1pPr marL="0" indent="0" algn="l">
              <a:buNone/>
              <a:defRPr sz="2800" i="0">
                <a:latin typeface="Roboto" panose="02000000000000000000" pitchFamily="2" charset="0"/>
                <a:ea typeface="Roboto" panose="02000000000000000000" pitchFamily="2" charset="0"/>
                <a:cs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a:t>
            </a:r>
          </a:p>
          <a:p>
            <a:r>
              <a:rPr lang="en-US" dirty="0"/>
              <a:t>Chief Analyst, </a:t>
            </a:r>
            <a:r>
              <a:rPr lang="en-US" i="1" dirty="0"/>
              <a:t>Publication </a:t>
            </a:r>
            <a:endParaRPr lang="en-US" i="0" dirty="0"/>
          </a:p>
          <a:p>
            <a:r>
              <a:rPr lang="en-US" i="0" dirty="0"/>
              <a:t>Cabot Wealth Network</a:t>
            </a:r>
            <a:r>
              <a:rPr lang="en-US" i="1" dirty="0"/>
              <a:t/>
            </a:r>
            <a:br>
              <a:rPr lang="en-US" i="1" dirty="0"/>
            </a:br>
            <a:endParaRPr lang="en-US" dirty="0"/>
          </a:p>
        </p:txBody>
      </p:sp>
      <p:sp>
        <p:nvSpPr>
          <p:cNvPr id="4" name="Date Placeholder 3">
            <a:extLst>
              <a:ext uri="{FF2B5EF4-FFF2-40B4-BE49-F238E27FC236}">
                <a16:creationId xmlns:a16="http://schemas.microsoft.com/office/drawing/2014/main" xmlns="" id="{91A228C9-B2DB-F341-850F-0C6C696E2503}"/>
              </a:ext>
            </a:extLst>
          </p:cNvPr>
          <p:cNvSpPr>
            <a:spLocks noGrp="1"/>
          </p:cNvSpPr>
          <p:nvPr>
            <p:ph type="dt" sz="half" idx="10"/>
          </p:nvPr>
        </p:nvSpPr>
        <p:spPr/>
        <p:txBody>
          <a:bodyPr/>
          <a:lstStyle/>
          <a:p>
            <a:fld id="{68361E3A-0A3E-EE4B-9949-81C479F1DFEC}" type="datetimeFigureOut">
              <a:rPr lang="en-US" smtClean="0"/>
              <a:t>3/18/20</a:t>
            </a:fld>
            <a:endParaRPr lang="en-US"/>
          </a:p>
        </p:txBody>
      </p:sp>
      <p:sp>
        <p:nvSpPr>
          <p:cNvPr id="5" name="Footer Placeholder 4">
            <a:extLst>
              <a:ext uri="{FF2B5EF4-FFF2-40B4-BE49-F238E27FC236}">
                <a16:creationId xmlns:a16="http://schemas.microsoft.com/office/drawing/2014/main" xmlns="" id="{8E021AD5-AF5C-E04C-8D64-92195E65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BB75B2-B09C-A94F-88C6-18636039B856}"/>
              </a:ext>
            </a:extLst>
          </p:cNvPr>
          <p:cNvSpPr>
            <a:spLocks noGrp="1"/>
          </p:cNvSpPr>
          <p:nvPr>
            <p:ph type="sldNum" sz="quarter" idx="12"/>
          </p:nvPr>
        </p:nvSpPr>
        <p:spPr/>
        <p:txBody>
          <a:bodyPr/>
          <a:lstStyle/>
          <a:p>
            <a:fld id="{CA11FB6F-B0BA-B944-AE4E-1D9E83F4C26A}" type="slidenum">
              <a:rPr lang="en-US" smtClean="0"/>
              <a:t>‹#›</a:t>
            </a:fld>
            <a:endParaRPr lang="en-US"/>
          </a:p>
        </p:txBody>
      </p:sp>
      <p:pic>
        <p:nvPicPr>
          <p:cNvPr id="9" name="Picture 8">
            <a:extLst>
              <a:ext uri="{FF2B5EF4-FFF2-40B4-BE49-F238E27FC236}">
                <a16:creationId xmlns:a16="http://schemas.microsoft.com/office/drawing/2014/main" xmlns="" id="{02B7D94A-16AA-3F48-BDA0-CF332CE11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1484"/>
            <a:ext cx="12192000" cy="696516"/>
          </a:xfrm>
          <a:prstGeom prst="rect">
            <a:avLst/>
          </a:prstGeom>
        </p:spPr>
      </p:pic>
      <p:pic>
        <p:nvPicPr>
          <p:cNvPr id="12" name="Picture 11" descr="A picture containing hydrant&#10;&#10;Description automatically generated">
            <a:extLst>
              <a:ext uri="{FF2B5EF4-FFF2-40B4-BE49-F238E27FC236}">
                <a16:creationId xmlns:a16="http://schemas.microsoft.com/office/drawing/2014/main" xmlns="" id="{223EC918-C122-D949-A4C8-834E2ACDE8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950" b="43925"/>
          <a:stretch/>
        </p:blipFill>
        <p:spPr>
          <a:xfrm>
            <a:off x="7992268" y="224692"/>
            <a:ext cx="3979863" cy="761150"/>
          </a:xfrm>
          <a:prstGeom prst="rect">
            <a:avLst/>
          </a:prstGeom>
        </p:spPr>
      </p:pic>
    </p:spTree>
    <p:extLst>
      <p:ext uri="{BB962C8B-B14F-4D97-AF65-F5344CB8AC3E}">
        <p14:creationId xmlns:p14="http://schemas.microsoft.com/office/powerpoint/2010/main" val="213752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76088-44ED-A54F-8B8D-F90D3DEE6CA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012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9E59B-E0E0-7541-B626-6C4542D9D572}"/>
              </a:ext>
            </a:extLst>
          </p:cNvPr>
          <p:cNvSpPr>
            <a:spLocks noGrp="1"/>
          </p:cNvSpPr>
          <p:nvPr>
            <p:ph type="title"/>
          </p:nvPr>
        </p:nvSpPr>
        <p:spPr>
          <a:xfrm>
            <a:off x="839788" y="457200"/>
            <a:ext cx="3932237"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xmlns="" id="{64B310ED-EC86-0C41-9A39-89C1D75E083F}"/>
              </a:ext>
            </a:extLst>
          </p:cNvPr>
          <p:cNvSpPr>
            <a:spLocks noGrp="1"/>
          </p:cNvSpPr>
          <p:nvPr>
            <p:ph idx="1"/>
          </p:nvPr>
        </p:nvSpPr>
        <p:spPr>
          <a:xfrm>
            <a:off x="5183188" y="987429"/>
            <a:ext cx="6172200" cy="4873625"/>
          </a:xfrm>
        </p:spPr>
        <p:txBody>
          <a:bodyPr/>
          <a:lstStyle>
            <a:lvl1pPr>
              <a:defRPr sz="2400"/>
            </a:lvl1pPr>
            <a:lvl2pPr>
              <a:defRPr sz="2100" b="0"/>
            </a:lvl2pPr>
            <a:lvl3pPr>
              <a:defRPr sz="1800" b="0"/>
            </a:lvl3pPr>
            <a:lvl4pPr>
              <a:defRPr sz="1500" b="0"/>
            </a:lvl4pPr>
            <a:lvl5pPr>
              <a:defRPr sz="1500" b="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7B051151-4E0A-7E45-87CC-B00154DB526C}"/>
              </a:ext>
            </a:extLst>
          </p:cNvPr>
          <p:cNvSpPr>
            <a:spLocks noGrp="1"/>
          </p:cNvSpPr>
          <p:nvPr>
            <p:ph type="body" sz="half" idx="2"/>
          </p:nvPr>
        </p:nvSpPr>
        <p:spPr>
          <a:xfrm>
            <a:off x="839788" y="2057400"/>
            <a:ext cx="3932237" cy="3811588"/>
          </a:xfrm>
        </p:spPr>
        <p:txBody>
          <a:bodyPr/>
          <a:lstStyle>
            <a:lvl1pPr marL="0" indent="0">
              <a:buNone/>
              <a:defRPr sz="12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92861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B29FB-88E5-B648-80AD-F5D297E3BE0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D5B7F9D-C432-1641-85FA-F7276159A077}"/>
              </a:ext>
            </a:extLst>
          </p:cNvPr>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DA6B377-654D-2040-845F-461955D38D7D}"/>
              </a:ext>
            </a:extLst>
          </p:cNvPr>
          <p:cNvSpPr>
            <a:spLocks noGrp="1"/>
          </p:cNvSpPr>
          <p:nvPr>
            <p:ph type="body" sz="half" idx="2"/>
          </p:nvPr>
        </p:nvSpPr>
        <p:spPr>
          <a:xfrm>
            <a:off x="839788" y="2057400"/>
            <a:ext cx="3932237" cy="3811588"/>
          </a:xfrm>
        </p:spPr>
        <p:txBody>
          <a:bodyPr/>
          <a:lstStyle>
            <a:lvl1pPr marL="0" indent="0">
              <a:buNone/>
              <a:defRPr sz="12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873526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D636C-E17D-5D4F-981B-2F76D268B5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1E9F34-1ABD-A44E-BBCE-04A8265C09D1}"/>
              </a:ext>
            </a:extLst>
          </p:cNvPr>
          <p:cNvSpPr>
            <a:spLocks noGrp="1"/>
          </p:cNvSpPr>
          <p:nvPr>
            <p:ph type="body" orient="vert" idx="1"/>
          </p:nvPr>
        </p:nvSpPr>
        <p:spPr/>
        <p:txBody>
          <a:bodyPr vert="eaVert"/>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598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DE989D-2011-694B-966A-F8CE1B3D7C8B}"/>
              </a:ext>
            </a:extLst>
          </p:cNvPr>
          <p:cNvSpPr>
            <a:spLocks noGrp="1"/>
          </p:cNvSpPr>
          <p:nvPr>
            <p:ph type="title" orient="vert"/>
          </p:nvPr>
        </p:nvSpPr>
        <p:spPr>
          <a:xfrm>
            <a:off x="8724902" y="365125"/>
            <a:ext cx="2628900" cy="5811838"/>
          </a:xfrm>
        </p:spPr>
        <p:txBody>
          <a:bodyPr vert="eaVert"/>
          <a:lstStyle>
            <a:lvl1pPr>
              <a:defRPr b="0"/>
            </a:lvl1pPr>
          </a:lstStyle>
          <a:p>
            <a:r>
              <a:rPr lang="en-US"/>
              <a:t>Click to edit Master title style</a:t>
            </a:r>
          </a:p>
        </p:txBody>
      </p:sp>
      <p:sp>
        <p:nvSpPr>
          <p:cNvPr id="3" name="Vertical Text Placeholder 2">
            <a:extLst>
              <a:ext uri="{FF2B5EF4-FFF2-40B4-BE49-F238E27FC236}">
                <a16:creationId xmlns:a16="http://schemas.microsoft.com/office/drawing/2014/main" xmlns="" id="{406B2813-98E8-954D-904F-3F224634C174}"/>
              </a:ext>
            </a:extLst>
          </p:cNvPr>
          <p:cNvSpPr>
            <a:spLocks noGrp="1"/>
          </p:cNvSpPr>
          <p:nvPr>
            <p:ph type="body" orient="vert" idx="1"/>
          </p:nvPr>
        </p:nvSpPr>
        <p:spPr>
          <a:xfrm>
            <a:off x="838202" y="365125"/>
            <a:ext cx="7734300" cy="5811838"/>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56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0284D-135A-3C48-9265-4DB9D84B7FA3}"/>
              </a:ext>
            </a:extLst>
          </p:cNvPr>
          <p:cNvSpPr>
            <a:spLocks noGrp="1"/>
          </p:cNvSpPr>
          <p:nvPr>
            <p:ph type="ctrTitle" hasCustomPrompt="1"/>
          </p:nvPr>
        </p:nvSpPr>
        <p:spPr>
          <a:xfrm>
            <a:off x="1524000" y="1122363"/>
            <a:ext cx="8703733" cy="2387600"/>
          </a:xfrm>
        </p:spPr>
        <p:txBody>
          <a:bodyPr anchor="b">
            <a:normAutofit/>
          </a:bodyPr>
          <a:lstStyle>
            <a:lvl1pPr algn="l">
              <a:defRPr sz="5400" b="1">
                <a:solidFill>
                  <a:srgbClr val="374D62"/>
                </a:solidFill>
              </a:defRPr>
            </a:lvl1pPr>
          </a:lstStyle>
          <a:p>
            <a:r>
              <a:rPr lang="en-US" dirty="0"/>
              <a:t>New Section</a:t>
            </a:r>
          </a:p>
        </p:txBody>
      </p:sp>
      <p:sp>
        <p:nvSpPr>
          <p:cNvPr id="4" name="Date Placeholder 3">
            <a:extLst>
              <a:ext uri="{FF2B5EF4-FFF2-40B4-BE49-F238E27FC236}">
                <a16:creationId xmlns:a16="http://schemas.microsoft.com/office/drawing/2014/main" xmlns="" id="{91A228C9-B2DB-F341-850F-0C6C696E2503}"/>
              </a:ext>
            </a:extLst>
          </p:cNvPr>
          <p:cNvSpPr>
            <a:spLocks noGrp="1"/>
          </p:cNvSpPr>
          <p:nvPr>
            <p:ph type="dt" sz="half" idx="10"/>
          </p:nvPr>
        </p:nvSpPr>
        <p:spPr/>
        <p:txBody>
          <a:bodyPr/>
          <a:lstStyle/>
          <a:p>
            <a:fld id="{68361E3A-0A3E-EE4B-9949-81C479F1DFEC}" type="datetimeFigureOut">
              <a:rPr lang="en-US" smtClean="0"/>
              <a:t>3/18/20</a:t>
            </a:fld>
            <a:endParaRPr lang="en-US"/>
          </a:p>
        </p:txBody>
      </p:sp>
      <p:sp>
        <p:nvSpPr>
          <p:cNvPr id="6" name="Slide Number Placeholder 5">
            <a:extLst>
              <a:ext uri="{FF2B5EF4-FFF2-40B4-BE49-F238E27FC236}">
                <a16:creationId xmlns:a16="http://schemas.microsoft.com/office/drawing/2014/main" xmlns="" id="{A9BB75B2-B09C-A94F-88C6-18636039B856}"/>
              </a:ext>
            </a:extLst>
          </p:cNvPr>
          <p:cNvSpPr>
            <a:spLocks noGrp="1"/>
          </p:cNvSpPr>
          <p:nvPr>
            <p:ph type="sldNum" sz="quarter" idx="12"/>
          </p:nvPr>
        </p:nvSpPr>
        <p:spPr/>
        <p:txBody>
          <a:bodyPr/>
          <a:lstStyle/>
          <a:p>
            <a:fld id="{CA11FB6F-B0BA-B944-AE4E-1D9E83F4C26A}" type="slidenum">
              <a:rPr lang="en-US" smtClean="0"/>
              <a:t>‹#›</a:t>
            </a:fld>
            <a:endParaRPr lang="en-US"/>
          </a:p>
        </p:txBody>
      </p:sp>
      <p:pic>
        <p:nvPicPr>
          <p:cNvPr id="9" name="Picture 8">
            <a:extLst>
              <a:ext uri="{FF2B5EF4-FFF2-40B4-BE49-F238E27FC236}">
                <a16:creationId xmlns:a16="http://schemas.microsoft.com/office/drawing/2014/main" xmlns="" id="{02B7D94A-16AA-3F48-BDA0-CF332CE11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1484"/>
            <a:ext cx="12192000" cy="696516"/>
          </a:xfrm>
          <a:prstGeom prst="rect">
            <a:avLst/>
          </a:prstGeom>
        </p:spPr>
      </p:pic>
      <p:sp>
        <p:nvSpPr>
          <p:cNvPr id="12" name="Slide Number Placeholder 5">
            <a:extLst>
              <a:ext uri="{FF2B5EF4-FFF2-40B4-BE49-F238E27FC236}">
                <a16:creationId xmlns:a16="http://schemas.microsoft.com/office/drawing/2014/main" xmlns="" id="{71BF4C80-7020-A248-884F-2918338D779E}"/>
              </a:ext>
            </a:extLst>
          </p:cNvPr>
          <p:cNvSpPr txBox="1">
            <a:spLocks/>
          </p:cNvSpPr>
          <p:nvPr userDrawn="1"/>
        </p:nvSpPr>
        <p:spPr>
          <a:xfrm>
            <a:off x="5641125" y="639931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600" b="0" i="0" smtClean="0">
                <a:solidFill>
                  <a:srgbClr val="374D62"/>
                </a:solidFill>
                <a:latin typeface="Arial Narrow" panose="020B0604020202020204" pitchFamily="34" charset="0"/>
                <a:cs typeface="Arial Narrow" panose="020B0604020202020204" pitchFamily="34" charset="0"/>
              </a:rPr>
              <a:pPr/>
              <a:t>‹#›</a:t>
            </a:fld>
            <a:endParaRPr lang="en-US" sz="1600" b="0" i="0" dirty="0">
              <a:solidFill>
                <a:srgbClr val="374D62"/>
              </a:solidFill>
              <a:latin typeface="Arial Narrow" panose="020B0604020202020204" pitchFamily="34" charset="0"/>
              <a:cs typeface="Arial Narrow" panose="020B0604020202020204" pitchFamily="34" charset="0"/>
            </a:endParaRPr>
          </a:p>
        </p:txBody>
      </p:sp>
      <p:pic>
        <p:nvPicPr>
          <p:cNvPr id="8" name="Picture 7" descr="A picture containing hydrant&#10;&#10;Description automatically generated">
            <a:extLst>
              <a:ext uri="{FF2B5EF4-FFF2-40B4-BE49-F238E27FC236}">
                <a16:creationId xmlns:a16="http://schemas.microsoft.com/office/drawing/2014/main" xmlns="" id="{02F95458-C0D7-4D42-B49D-6B4DAAC105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950" b="43925"/>
          <a:stretch/>
        </p:blipFill>
        <p:spPr>
          <a:xfrm>
            <a:off x="7992268" y="254851"/>
            <a:ext cx="3979863" cy="761150"/>
          </a:xfrm>
          <a:prstGeom prst="rect">
            <a:avLst/>
          </a:prstGeom>
        </p:spPr>
      </p:pic>
    </p:spTree>
    <p:extLst>
      <p:ext uri="{BB962C8B-B14F-4D97-AF65-F5344CB8AC3E}">
        <p14:creationId xmlns:p14="http://schemas.microsoft.com/office/powerpoint/2010/main" val="32975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29A7BE-88B4-FD4F-8887-4F9D52029802}"/>
              </a:ext>
            </a:extLst>
          </p:cNvPr>
          <p:cNvSpPr>
            <a:spLocks noGrp="1"/>
          </p:cNvSpPr>
          <p:nvPr>
            <p:ph idx="1"/>
          </p:nvPr>
        </p:nvSpPr>
        <p:spPr>
          <a:xfrm>
            <a:off x="838200" y="1554483"/>
            <a:ext cx="10515600" cy="4622483"/>
          </a:xfrm>
        </p:spPr>
        <p:txBody>
          <a:bodyPr/>
          <a:lstStyle>
            <a:lvl1pPr marL="293688" indent="-293688">
              <a:tabLst/>
              <a:defRPr sz="2800" b="0">
                <a:latin typeface="Roboto" panose="02000000000000000000" pitchFamily="2" charset="0"/>
                <a:ea typeface="Roboto" panose="02000000000000000000" pitchFamily="2" charset="0"/>
                <a:cs typeface="Roboto" panose="02000000000000000000" pitchFamily="2" charset="0"/>
              </a:defRPr>
            </a:lvl1pPr>
            <a:lvl2pPr marL="628650" indent="-285750">
              <a:tabLst/>
              <a:defRPr sz="2500" b="0">
                <a:latin typeface="Roboto" panose="02000000000000000000" pitchFamily="2" charset="0"/>
                <a:ea typeface="Roboto" panose="02000000000000000000" pitchFamily="2" charset="0"/>
                <a:cs typeface="Roboto" panose="02000000000000000000" pitchFamily="2" charset="0"/>
              </a:defRPr>
            </a:lvl2pPr>
            <a:lvl3pPr marL="923925" indent="-238125">
              <a:tabLst/>
              <a:defRPr sz="2400" b="0">
                <a:latin typeface="Roboto" panose="02000000000000000000" pitchFamily="2" charset="0"/>
                <a:ea typeface="Roboto" panose="02000000000000000000" pitchFamily="2" charset="0"/>
                <a:cs typeface="Roboto" panose="02000000000000000000" pitchFamily="2" charset="0"/>
              </a:defRPr>
            </a:lvl3pPr>
            <a:lvl4pPr>
              <a:defRPr sz="2000" b="0">
                <a:latin typeface="Roboto" panose="02000000000000000000" pitchFamily="2" charset="0"/>
                <a:ea typeface="Roboto" panose="02000000000000000000" pitchFamily="2" charset="0"/>
                <a:cs typeface="Roboto" panose="02000000000000000000" pitchFamily="2" charset="0"/>
              </a:defRPr>
            </a:lvl4pPr>
            <a:lvl5pPr>
              <a:defRPr sz="1800" b="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F431E0B4-7EA6-EB42-A276-BEDC5DE22933}"/>
              </a:ext>
            </a:extLst>
          </p:cNvPr>
          <p:cNvSpPr/>
          <p:nvPr userDrawn="1"/>
        </p:nvSpPr>
        <p:spPr>
          <a:xfrm>
            <a:off x="947589" y="412750"/>
            <a:ext cx="2145792" cy="119888"/>
          </a:xfrm>
          <a:prstGeom prst="rect">
            <a:avLst/>
          </a:prstGeom>
          <a:solidFill>
            <a:srgbClr val="37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Roboto Bold"/>
            </a:endParaRPr>
          </a:p>
        </p:txBody>
      </p:sp>
      <p:sp>
        <p:nvSpPr>
          <p:cNvPr id="12" name="Title 1">
            <a:extLst>
              <a:ext uri="{FF2B5EF4-FFF2-40B4-BE49-F238E27FC236}">
                <a16:creationId xmlns:a16="http://schemas.microsoft.com/office/drawing/2014/main" xmlns="" id="{FD3040AE-D6C4-2340-B3BF-8906BF699B43}"/>
              </a:ext>
            </a:extLst>
          </p:cNvPr>
          <p:cNvSpPr>
            <a:spLocks noGrp="1"/>
          </p:cNvSpPr>
          <p:nvPr>
            <p:ph type="title" hasCustomPrompt="1"/>
          </p:nvPr>
        </p:nvSpPr>
        <p:spPr>
          <a:xfrm>
            <a:off x="838200" y="365127"/>
            <a:ext cx="10515600" cy="1036954"/>
          </a:xfrm>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3600" b="1">
                <a:solidFill>
                  <a:srgbClr val="374D62"/>
                </a:solidFill>
              </a:defRPr>
            </a:lvl1pPr>
          </a:lstStyle>
          <a:p>
            <a:r>
              <a:rPr lang="en-US" dirty="0"/>
              <a:t>Lorem ipsum dolor sit</a:t>
            </a:r>
          </a:p>
        </p:txBody>
      </p:sp>
      <p:pic>
        <p:nvPicPr>
          <p:cNvPr id="5" name="Picture 4" descr="A close up of a sign&#10;&#10;Description automatically generated">
            <a:extLst>
              <a:ext uri="{FF2B5EF4-FFF2-40B4-BE49-F238E27FC236}">
                <a16:creationId xmlns:a16="http://schemas.microsoft.com/office/drawing/2014/main" xmlns="" id="{21D92322-E3E1-134A-83E5-7CA11A6140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2808" y="-4763"/>
            <a:ext cx="1365756" cy="1365756"/>
          </a:xfrm>
          <a:prstGeom prst="rect">
            <a:avLst/>
          </a:prstGeom>
        </p:spPr>
      </p:pic>
    </p:spTree>
    <p:extLst>
      <p:ext uri="{BB962C8B-B14F-4D97-AF65-F5344CB8AC3E}">
        <p14:creationId xmlns:p14="http://schemas.microsoft.com/office/powerpoint/2010/main" val="266986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0F5EDBCF-4253-324B-86B6-CC4E0DB76EBD}"/>
              </a:ext>
            </a:extLst>
          </p:cNvPr>
          <p:cNvSpPr txBox="1">
            <a:spLocks/>
          </p:cNvSpPr>
          <p:nvPr userDrawn="1"/>
        </p:nvSpPr>
        <p:spPr>
          <a:xfrm>
            <a:off x="5617736" y="642498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400" b="0" smtClean="0">
                <a:latin typeface="Roboto" panose="02000000000000000000" pitchFamily="2" charset="0"/>
                <a:ea typeface="Roboto" panose="02000000000000000000" pitchFamily="2" charset="0"/>
                <a:cs typeface="Roboto" panose="02000000000000000000" pitchFamily="2" charset="0"/>
              </a:rPr>
              <a:pPr/>
              <a:t>‹#›</a:t>
            </a:fld>
            <a:endParaRPr lang="en-US" sz="1600" b="0" dirty="0">
              <a:latin typeface="Roboto" panose="02000000000000000000" pitchFamily="2" charset="0"/>
              <a:ea typeface="Roboto" panose="02000000000000000000" pitchFamily="2" charset="0"/>
              <a:cs typeface="Roboto" panose="02000000000000000000" pitchFamily="2" charset="0"/>
            </a:endParaRPr>
          </a:p>
        </p:txBody>
      </p:sp>
      <p:sp>
        <p:nvSpPr>
          <p:cNvPr id="14" name="Slide Number Placeholder 5">
            <a:extLst>
              <a:ext uri="{FF2B5EF4-FFF2-40B4-BE49-F238E27FC236}">
                <a16:creationId xmlns:a16="http://schemas.microsoft.com/office/drawing/2014/main" xmlns="" id="{69B208BA-AABC-CA44-AE31-3CE9292A3B11}"/>
              </a:ext>
            </a:extLst>
          </p:cNvPr>
          <p:cNvSpPr txBox="1">
            <a:spLocks/>
          </p:cNvSpPr>
          <p:nvPr userDrawn="1"/>
        </p:nvSpPr>
        <p:spPr>
          <a:xfrm>
            <a:off x="9431945" y="6424989"/>
            <a:ext cx="2256312"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0" spc="40" baseline="0" dirty="0" err="1">
                <a:latin typeface="Roboto" panose="02000000000000000000" pitchFamily="2" charset="0"/>
                <a:ea typeface="Roboto" panose="02000000000000000000" pitchFamily="2" charset="0"/>
                <a:cs typeface="Roboto" panose="02000000000000000000" pitchFamily="2" charset="0"/>
              </a:rPr>
              <a:t>Cabotwealth.</a:t>
            </a:r>
            <a:r>
              <a:rPr lang="en-US" sz="2000" b="0" spc="40" baseline="0" dirty="0" err="1">
                <a:solidFill>
                  <a:schemeClr val="bg1"/>
                </a:solidFill>
                <a:latin typeface="Roboto" panose="02000000000000000000" pitchFamily="2" charset="0"/>
                <a:ea typeface="Roboto" panose="02000000000000000000" pitchFamily="2" charset="0"/>
                <a:cs typeface="Roboto" panose="02000000000000000000" pitchFamily="2" charset="0"/>
              </a:rPr>
              <a:t>com</a:t>
            </a:r>
            <a:endParaRPr lang="en-US" sz="2000" b="0" spc="40"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481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36276CC-6DAF-054B-AA8F-47A5F7113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62700"/>
          </a:xfrm>
          <a:prstGeom prst="rect">
            <a:avLst/>
          </a:prstGeom>
        </p:spPr>
      </p:pic>
      <p:sp>
        <p:nvSpPr>
          <p:cNvPr id="12" name="TextBox 11">
            <a:extLst>
              <a:ext uri="{FF2B5EF4-FFF2-40B4-BE49-F238E27FC236}">
                <a16:creationId xmlns:a16="http://schemas.microsoft.com/office/drawing/2014/main" xmlns="" id="{A43C8082-71AF-F64C-81C7-6A04587E991E}"/>
              </a:ext>
            </a:extLst>
          </p:cNvPr>
          <p:cNvSpPr txBox="1"/>
          <p:nvPr userDrawn="1"/>
        </p:nvSpPr>
        <p:spPr>
          <a:xfrm>
            <a:off x="1933300" y="2659562"/>
            <a:ext cx="8325397" cy="769441"/>
          </a:xfrm>
          <a:prstGeom prst="rect">
            <a:avLst/>
          </a:prstGeom>
          <a:noFill/>
        </p:spPr>
        <p:txBody>
          <a:bodyPr wrap="square" rtlCol="0">
            <a:spAutoFit/>
          </a:bodyPr>
          <a:lstStyle/>
          <a:p>
            <a:pPr algn="ctr"/>
            <a:r>
              <a:rPr lang="en-US" sz="4400" dirty="0">
                <a:solidFill>
                  <a:srgbClr val="374D62"/>
                </a:solidFill>
                <a:latin typeface="Roboto" panose="02000000000000000000" pitchFamily="2" charset="0"/>
                <a:ea typeface="Roboto" panose="02000000000000000000" pitchFamily="2" charset="0"/>
              </a:rPr>
              <a:t>Lorem ipsum dolor sit</a:t>
            </a:r>
          </a:p>
        </p:txBody>
      </p:sp>
    </p:spTree>
    <p:extLst>
      <p:ext uri="{BB962C8B-B14F-4D97-AF65-F5344CB8AC3E}">
        <p14:creationId xmlns:p14="http://schemas.microsoft.com/office/powerpoint/2010/main" val="153504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98605D6-BC4C-4549-A2F2-09BC547EF3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5"/>
          <a:stretch/>
        </p:blipFill>
        <p:spPr>
          <a:xfrm>
            <a:off x="0" y="4424365"/>
            <a:ext cx="12192000" cy="2433637"/>
          </a:xfrm>
          <a:prstGeom prst="rect">
            <a:avLst/>
          </a:prstGeom>
        </p:spPr>
      </p:pic>
      <p:pic>
        <p:nvPicPr>
          <p:cNvPr id="6" name="Picture 5" descr="A picture containing hydrant&#10;&#10;Description automatically generated">
            <a:extLst>
              <a:ext uri="{FF2B5EF4-FFF2-40B4-BE49-F238E27FC236}">
                <a16:creationId xmlns:a16="http://schemas.microsoft.com/office/drawing/2014/main" xmlns="" id="{C04F910F-ECFD-FE4E-90B8-5F16B4411C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950" b="43925"/>
          <a:stretch/>
        </p:blipFill>
        <p:spPr>
          <a:xfrm>
            <a:off x="4106068" y="581880"/>
            <a:ext cx="3979863" cy="761150"/>
          </a:xfrm>
          <a:prstGeom prst="rect">
            <a:avLst/>
          </a:prstGeom>
        </p:spPr>
      </p:pic>
    </p:spTree>
    <p:extLst>
      <p:ext uri="{BB962C8B-B14F-4D97-AF65-F5344CB8AC3E}">
        <p14:creationId xmlns:p14="http://schemas.microsoft.com/office/powerpoint/2010/main" val="10244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976F0-ADCA-634E-B509-570C79A81E94}"/>
              </a:ext>
            </a:extLst>
          </p:cNvPr>
          <p:cNvSpPr>
            <a:spLocks noGrp="1"/>
          </p:cNvSpPr>
          <p:nvPr>
            <p:ph type="title"/>
          </p:nvPr>
        </p:nvSpPr>
        <p:spPr>
          <a:xfrm>
            <a:off x="831851" y="1709742"/>
            <a:ext cx="105156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xmlns="" id="{F2C8A972-0F11-1644-B0BB-0DC83F0587EC}"/>
              </a:ext>
            </a:extLst>
          </p:cNvPr>
          <p:cNvSpPr>
            <a:spLocks noGrp="1"/>
          </p:cNvSpPr>
          <p:nvPr>
            <p:ph type="body" idx="1"/>
          </p:nvPr>
        </p:nvSpPr>
        <p:spPr>
          <a:xfrm>
            <a:off x="831851" y="4589467"/>
            <a:ext cx="10515600" cy="1500187"/>
          </a:xfrm>
        </p:spPr>
        <p:txBody>
          <a:bodyPr/>
          <a:lstStyle>
            <a:lvl1pPr marL="0" indent="0">
              <a:buNone/>
              <a:defRPr sz="1800" b="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4" name="Picture 3" descr="A close up of a sign&#10;&#10;Description automatically generated">
            <a:extLst>
              <a:ext uri="{FF2B5EF4-FFF2-40B4-BE49-F238E27FC236}">
                <a16:creationId xmlns:a16="http://schemas.microsoft.com/office/drawing/2014/main" xmlns="" id="{62464720-84F6-3544-A7C6-28F4D0DA3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2808" y="-4763"/>
            <a:ext cx="1365756" cy="1365756"/>
          </a:xfrm>
          <a:prstGeom prst="rect">
            <a:avLst/>
          </a:prstGeom>
        </p:spPr>
      </p:pic>
    </p:spTree>
    <p:extLst>
      <p:ext uri="{BB962C8B-B14F-4D97-AF65-F5344CB8AC3E}">
        <p14:creationId xmlns:p14="http://schemas.microsoft.com/office/powerpoint/2010/main" val="89620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793B2-53BB-F242-8434-1403ACD3A1FA}"/>
              </a:ext>
            </a:extLst>
          </p:cNvPr>
          <p:cNvSpPr>
            <a:spLocks noGrp="1"/>
          </p:cNvSpPr>
          <p:nvPr>
            <p:ph type="title" hasCustomPrompt="1"/>
          </p:nvPr>
        </p:nvSpPr>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3600" b="1">
                <a:solidFill>
                  <a:srgbClr val="374D62"/>
                </a:solidFill>
              </a:defRPr>
            </a:lvl1pPr>
          </a:lstStyle>
          <a:p>
            <a:r>
              <a:rPr lang="en-US" dirty="0"/>
              <a:t>Lorem ipsum dolor sit</a:t>
            </a:r>
          </a:p>
        </p:txBody>
      </p:sp>
      <p:sp>
        <p:nvSpPr>
          <p:cNvPr id="3" name="Content Placeholder 2">
            <a:extLst>
              <a:ext uri="{FF2B5EF4-FFF2-40B4-BE49-F238E27FC236}">
                <a16:creationId xmlns:a16="http://schemas.microsoft.com/office/drawing/2014/main" xmlns="" id="{455BAAF2-8C01-0A43-855E-BFE8EE2548E5}"/>
              </a:ext>
            </a:extLst>
          </p:cNvPr>
          <p:cNvSpPr>
            <a:spLocks noGrp="1"/>
          </p:cNvSpPr>
          <p:nvPr>
            <p:ph sz="half" idx="1"/>
          </p:nvPr>
        </p:nvSpPr>
        <p:spPr>
          <a:xfrm>
            <a:off x="838200" y="1825625"/>
            <a:ext cx="5181600" cy="435133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4171466E-DB29-3744-9C8E-6A14F4B01683}"/>
              </a:ext>
            </a:extLst>
          </p:cNvPr>
          <p:cNvSpPr>
            <a:spLocks noGrp="1"/>
          </p:cNvSpPr>
          <p:nvPr>
            <p:ph sz="half" idx="2"/>
          </p:nvPr>
        </p:nvSpPr>
        <p:spPr>
          <a:xfrm>
            <a:off x="6172200" y="1825625"/>
            <a:ext cx="5181600" cy="435133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79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31B07-5BE5-214C-8BC4-E3DD1FC26F1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7C0FC5-9FDC-6640-8FD8-0DBF3B6F13E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A5978E-5968-3E45-922B-DA2B60BBFB8A}"/>
              </a:ext>
            </a:extLst>
          </p:cNvPr>
          <p:cNvSpPr>
            <a:spLocks noGrp="1"/>
          </p:cNvSpPr>
          <p:nvPr>
            <p:ph sz="half" idx="2"/>
          </p:nvPr>
        </p:nvSpPr>
        <p:spPr>
          <a:xfrm>
            <a:off x="839789" y="2505075"/>
            <a:ext cx="5157787" cy="368458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D54F5E52-9C55-D547-A98A-467C1747C68F}"/>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13F7FB-C129-9144-A690-9243324978DE}"/>
              </a:ext>
            </a:extLst>
          </p:cNvPr>
          <p:cNvSpPr>
            <a:spLocks noGrp="1"/>
          </p:cNvSpPr>
          <p:nvPr>
            <p:ph sz="quarter" idx="4"/>
          </p:nvPr>
        </p:nvSpPr>
        <p:spPr>
          <a:xfrm>
            <a:off x="6172202" y="2505075"/>
            <a:ext cx="5183188" cy="368458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8843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svg"/><Relationship Id="rId19"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FFB536-2800-CE46-8ADB-0A3BA8DCCAF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539FCBC-180A-FB46-BC3D-890E33234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Bold"/>
                <a:ea typeface="+mn-ea"/>
                <a:cs typeface="+mn-cs"/>
              </a:rPr>
              <a:t>Click to 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boto Bold"/>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Roboto Bold"/>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Roboto Bold"/>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Roboto Bold"/>
                <a:ea typeface="+mn-ea"/>
                <a:cs typeface="+mn-cs"/>
              </a:rPr>
              <a:t>Fifth level</a:t>
            </a:r>
          </a:p>
        </p:txBody>
      </p:sp>
      <p:sp>
        <p:nvSpPr>
          <p:cNvPr id="4" name="Date Placeholder 3">
            <a:extLst>
              <a:ext uri="{FF2B5EF4-FFF2-40B4-BE49-F238E27FC236}">
                <a16:creationId xmlns:a16="http://schemas.microsoft.com/office/drawing/2014/main" xmlns="" id="{1E9EF659-07BD-A54A-A939-FFE3D6C18709}"/>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b="1" i="0">
                <a:solidFill>
                  <a:schemeClr val="tx1">
                    <a:tint val="75000"/>
                  </a:schemeClr>
                </a:solidFill>
                <a:latin typeface="Roboto Bold"/>
              </a:defRPr>
            </a:lvl1pPr>
          </a:lstStyle>
          <a:p>
            <a:fld id="{68361E3A-0A3E-EE4B-9949-81C479F1DFEC}" type="datetimeFigureOut">
              <a:rPr lang="en-US" smtClean="0"/>
              <a:pPr/>
              <a:t>3/18/20</a:t>
            </a:fld>
            <a:endParaRPr lang="en-US" dirty="0"/>
          </a:p>
        </p:txBody>
      </p:sp>
      <p:sp>
        <p:nvSpPr>
          <p:cNvPr id="5" name="Footer Placeholder 4">
            <a:extLst>
              <a:ext uri="{FF2B5EF4-FFF2-40B4-BE49-F238E27FC236}">
                <a16:creationId xmlns:a16="http://schemas.microsoft.com/office/drawing/2014/main" xmlns="" id="{3F6A9B6D-F93F-E743-B178-AAE7A6989CA0}"/>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b="1" i="0">
                <a:solidFill>
                  <a:schemeClr val="tx1">
                    <a:tint val="75000"/>
                  </a:schemeClr>
                </a:solidFill>
                <a:latin typeface="Roboto Bold"/>
              </a:defRPr>
            </a:lvl1pPr>
          </a:lstStyle>
          <a:p>
            <a:endParaRPr lang="en-US" dirty="0"/>
          </a:p>
        </p:txBody>
      </p:sp>
      <p:sp>
        <p:nvSpPr>
          <p:cNvPr id="6" name="Slide Number Placeholder 5">
            <a:extLst>
              <a:ext uri="{FF2B5EF4-FFF2-40B4-BE49-F238E27FC236}">
                <a16:creationId xmlns:a16="http://schemas.microsoft.com/office/drawing/2014/main" xmlns="" id="{9B3C6D1E-BB2B-CA4F-9217-C86A72F097E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b="1" i="0">
                <a:solidFill>
                  <a:schemeClr val="tx1">
                    <a:tint val="75000"/>
                  </a:schemeClr>
                </a:solidFill>
                <a:latin typeface="Roboto Bold"/>
              </a:defRPr>
            </a:lvl1pPr>
          </a:lstStyle>
          <a:p>
            <a:fld id="{CA11FB6F-B0BA-B944-AE4E-1D9E83F4C26A}" type="slidenum">
              <a:rPr lang="en-US" smtClean="0"/>
              <a:pPr/>
              <a:t>‹#›</a:t>
            </a:fld>
            <a:endParaRPr lang="en-US" dirty="0"/>
          </a:p>
        </p:txBody>
      </p:sp>
      <p:pic>
        <p:nvPicPr>
          <p:cNvPr id="19" name="Graphic 18">
            <a:extLst>
              <a:ext uri="{FF2B5EF4-FFF2-40B4-BE49-F238E27FC236}">
                <a16:creationId xmlns:a16="http://schemas.microsoft.com/office/drawing/2014/main" xmlns="" id="{9EA45064-E956-3045-B474-49DE3A19A236}"/>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0" y="6356354"/>
            <a:ext cx="12192000" cy="505837"/>
          </a:xfrm>
          <a:prstGeom prst="rect">
            <a:avLst/>
          </a:prstGeom>
        </p:spPr>
      </p:pic>
      <p:pic>
        <p:nvPicPr>
          <p:cNvPr id="18" name="Graphic 19">
            <a:extLst>
              <a:ext uri="{FF2B5EF4-FFF2-40B4-BE49-F238E27FC236}">
                <a16:creationId xmlns:a16="http://schemas.microsoft.com/office/drawing/2014/main" xmlns="" id="{EFBB689D-36B9-F049-8E1A-C97368CAC9B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503743" y="6450660"/>
            <a:ext cx="2990553" cy="313784"/>
          </a:xfrm>
          <a:prstGeom prst="rect">
            <a:avLst/>
          </a:prstGeom>
        </p:spPr>
      </p:pic>
      <p:sp>
        <p:nvSpPr>
          <p:cNvPr id="23" name="Slide Number Placeholder 5">
            <a:extLst>
              <a:ext uri="{FF2B5EF4-FFF2-40B4-BE49-F238E27FC236}">
                <a16:creationId xmlns:a16="http://schemas.microsoft.com/office/drawing/2014/main" xmlns="" id="{D6BC83F7-1427-B745-A499-8BEBFADA8D61}"/>
              </a:ext>
            </a:extLst>
          </p:cNvPr>
          <p:cNvSpPr txBox="1">
            <a:spLocks/>
          </p:cNvSpPr>
          <p:nvPr userDrawn="1"/>
        </p:nvSpPr>
        <p:spPr>
          <a:xfrm>
            <a:off x="5617736" y="642498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400" b="0" smtClean="0">
                <a:latin typeface="Roboto" panose="02000000000000000000" pitchFamily="2" charset="0"/>
                <a:ea typeface="Roboto" panose="02000000000000000000" pitchFamily="2" charset="0"/>
                <a:cs typeface="Roboto" panose="02000000000000000000" pitchFamily="2" charset="0"/>
              </a:rPr>
              <a:pPr/>
              <a:t>‹#›</a:t>
            </a:fld>
            <a:endParaRPr lang="en-US" sz="1600" b="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5">
            <a:extLst>
              <a:ext uri="{FF2B5EF4-FFF2-40B4-BE49-F238E27FC236}">
                <a16:creationId xmlns:a16="http://schemas.microsoft.com/office/drawing/2014/main" xmlns="" id="{96B01CBD-59D5-5C45-992A-13FC0BF43D1B}"/>
              </a:ext>
            </a:extLst>
          </p:cNvPr>
          <p:cNvSpPr txBox="1">
            <a:spLocks/>
          </p:cNvSpPr>
          <p:nvPr userDrawn="1"/>
        </p:nvSpPr>
        <p:spPr>
          <a:xfrm>
            <a:off x="9357360" y="6424989"/>
            <a:ext cx="233089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0" spc="40" baseline="0" dirty="0" err="1">
                <a:latin typeface="Roboto" panose="02000000000000000000" pitchFamily="2" charset="0"/>
                <a:ea typeface="Roboto" panose="02000000000000000000" pitchFamily="2" charset="0"/>
                <a:cs typeface="Roboto" panose="02000000000000000000" pitchFamily="2" charset="0"/>
              </a:rPr>
              <a:t>CabotWealth.</a:t>
            </a:r>
            <a:r>
              <a:rPr lang="en-US" sz="2000" b="0" spc="40" baseline="0" dirty="0" err="1">
                <a:solidFill>
                  <a:schemeClr val="bg1"/>
                </a:solidFill>
                <a:latin typeface="Roboto" panose="02000000000000000000" pitchFamily="2" charset="0"/>
                <a:ea typeface="Roboto" panose="02000000000000000000" pitchFamily="2" charset="0"/>
                <a:cs typeface="Roboto" panose="02000000000000000000" pitchFamily="2" charset="0"/>
              </a:rPr>
              <a:t>com</a:t>
            </a:r>
            <a:endParaRPr lang="en-US" sz="2000" b="0" spc="40"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723667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l" defTabSz="685800" rtl="0" eaLnBrk="1" latinLnBrk="0" hangingPunct="1">
        <a:lnSpc>
          <a:spcPct val="90000"/>
        </a:lnSpc>
        <a:spcBef>
          <a:spcPct val="0"/>
        </a:spcBef>
        <a:buNone/>
        <a:defRPr sz="3600" b="1" i="0" kern="1200">
          <a:solidFill>
            <a:srgbClr val="374D62"/>
          </a:solidFill>
          <a:latin typeface="Roboto Regular"/>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Bold"/>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b="0" i="0" kern="1200">
          <a:solidFill>
            <a:schemeClr val="tx1"/>
          </a:solidFill>
          <a:latin typeface="Roboto Bold"/>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b="0" i="0" kern="1200">
          <a:solidFill>
            <a:schemeClr val="tx1"/>
          </a:solidFill>
          <a:latin typeface="Roboto Bold"/>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b="0" i="0" kern="1200">
          <a:solidFill>
            <a:schemeClr val="tx1"/>
          </a:solidFill>
          <a:latin typeface="Roboto Bol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abotwealt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1E7A7-DB22-014D-88FE-9D2BF49DF74A}"/>
              </a:ext>
            </a:extLst>
          </p:cNvPr>
          <p:cNvSpPr>
            <a:spLocks noGrp="1"/>
          </p:cNvSpPr>
          <p:nvPr>
            <p:ph type="ctrTitle"/>
          </p:nvPr>
        </p:nvSpPr>
        <p:spPr>
          <a:xfrm>
            <a:off x="1524000" y="665163"/>
            <a:ext cx="8703733" cy="2387600"/>
          </a:xfrm>
        </p:spPr>
        <p:txBody>
          <a:bodyPr>
            <a:normAutofit/>
          </a:bodyPr>
          <a:lstStyle/>
          <a:p>
            <a:r>
              <a:rPr lang="en-US" sz="4400" dirty="0"/>
              <a:t>7 Undervalued Growth Stocks with Rising Dividends for This Market</a:t>
            </a:r>
          </a:p>
        </p:txBody>
      </p:sp>
      <p:sp>
        <p:nvSpPr>
          <p:cNvPr id="3" name="Subtitle 2">
            <a:extLst>
              <a:ext uri="{FF2B5EF4-FFF2-40B4-BE49-F238E27FC236}">
                <a16:creationId xmlns:a16="http://schemas.microsoft.com/office/drawing/2014/main" xmlns="" id="{3280BCD2-3481-8D4A-91EE-50A487DBC024}"/>
              </a:ext>
            </a:extLst>
          </p:cNvPr>
          <p:cNvSpPr>
            <a:spLocks noGrp="1"/>
          </p:cNvSpPr>
          <p:nvPr>
            <p:ph type="subTitle" idx="1"/>
          </p:nvPr>
        </p:nvSpPr>
        <p:spPr>
          <a:xfrm>
            <a:off x="1524000" y="3144838"/>
            <a:ext cx="7782560" cy="1655762"/>
          </a:xfrm>
        </p:spPr>
        <p:txBody>
          <a:bodyPr/>
          <a:lstStyle/>
          <a:p>
            <a:r>
              <a:rPr lang="en-US" dirty="0"/>
              <a:t>Crista Huff, Chief Analyst</a:t>
            </a:r>
            <a:br>
              <a:rPr lang="en-US" dirty="0"/>
            </a:br>
            <a:r>
              <a:rPr lang="en-US" dirty="0"/>
              <a:t>Cabot Undervalued Stocks Advisor</a:t>
            </a:r>
            <a:br>
              <a:rPr lang="en-US" dirty="0"/>
            </a:br>
            <a:endParaRPr lang="en-US" dirty="0"/>
          </a:p>
          <a:p>
            <a:endParaRPr lang="en-US" dirty="0"/>
          </a:p>
        </p:txBody>
      </p:sp>
      <p:pic>
        <p:nvPicPr>
          <p:cNvPr id="8" name="Picture 7">
            <a:extLst>
              <a:ext uri="{FF2B5EF4-FFF2-40B4-BE49-F238E27FC236}">
                <a16:creationId xmlns:a16="http://schemas.microsoft.com/office/drawing/2014/main" xmlns="" id="{71DBC4AD-D544-ED46-A24C-2961403AF5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19286" y="2471861"/>
            <a:ext cx="2963614" cy="3706933"/>
          </a:xfrm>
          <a:prstGeom prst="rect">
            <a:avLst/>
          </a:prstGeom>
        </p:spPr>
      </p:pic>
    </p:spTree>
    <p:extLst>
      <p:ext uri="{BB962C8B-B14F-4D97-AF65-F5344CB8AC3E}">
        <p14:creationId xmlns:p14="http://schemas.microsoft.com/office/powerpoint/2010/main" val="210597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115" y="1117758"/>
            <a:ext cx="5257800" cy="4622483"/>
          </a:xfrm>
        </p:spPr>
        <p:txBody>
          <a:bodyPr vert="horz" lIns="91440" tIns="45720" rIns="91440" bIns="45720" numCol="1" rtlCol="0" anchor="ctr">
            <a:normAutofit/>
          </a:bodyPr>
          <a:lstStyle/>
          <a:p>
            <a:pPr indent="-228600" defTabSz="914400" fontAlgn="base"/>
            <a:r>
              <a:rPr lang="en-US" sz="2400" dirty="0">
                <a:latin typeface="+mn-lt"/>
                <a:ea typeface="+mn-ea"/>
                <a:cs typeface="+mn-cs"/>
              </a:rPr>
              <a:t>Anthem (ANTM)</a:t>
            </a:r>
          </a:p>
          <a:p>
            <a:pPr indent="-228600" defTabSz="914400" fontAlgn="base"/>
            <a:r>
              <a:rPr lang="en-US" sz="2400" dirty="0">
                <a:latin typeface="+mn-lt"/>
                <a:ea typeface="+mn-ea"/>
                <a:cs typeface="+mn-cs"/>
              </a:rPr>
              <a:t>Applied Materials (AMAT)</a:t>
            </a:r>
          </a:p>
          <a:p>
            <a:pPr indent="-228600" defTabSz="914400" fontAlgn="base"/>
            <a:r>
              <a:rPr lang="en-US" sz="2400" dirty="0">
                <a:latin typeface="+mn-lt"/>
                <a:ea typeface="+mn-ea"/>
                <a:cs typeface="+mn-cs"/>
              </a:rPr>
              <a:t>Assurant (AIZ)</a:t>
            </a:r>
          </a:p>
          <a:p>
            <a:pPr indent="-228600" defTabSz="914400" fontAlgn="base"/>
            <a:r>
              <a:rPr lang="en-US" sz="2400" dirty="0">
                <a:latin typeface="+mn-lt"/>
                <a:ea typeface="+mn-ea"/>
                <a:cs typeface="+mn-cs"/>
              </a:rPr>
              <a:t>Blackstone Group (BX)</a:t>
            </a:r>
          </a:p>
          <a:p>
            <a:pPr indent="-228600" defTabSz="914400" fontAlgn="base"/>
            <a:r>
              <a:rPr lang="en-US" sz="2400" dirty="0">
                <a:latin typeface="+mn-lt"/>
                <a:ea typeface="+mn-ea"/>
                <a:cs typeface="+mn-cs"/>
              </a:rPr>
              <a:t>Boise Cascade (BCC)</a:t>
            </a:r>
          </a:p>
          <a:p>
            <a:pPr indent="-228600" defTabSz="914400" fontAlgn="base"/>
            <a:r>
              <a:rPr lang="en-US" sz="2400" dirty="0">
                <a:latin typeface="+mn-lt"/>
                <a:ea typeface="+mn-ea"/>
                <a:cs typeface="+mn-cs"/>
              </a:rPr>
              <a:t>Bristol-Myers Squibb (BMY)</a:t>
            </a:r>
          </a:p>
          <a:p>
            <a:pPr indent="-228600" defTabSz="914400" fontAlgn="base"/>
            <a:r>
              <a:rPr lang="en-US" sz="2400" dirty="0">
                <a:latin typeface="+mn-lt"/>
                <a:ea typeface="+mn-ea"/>
                <a:cs typeface="+mn-cs"/>
              </a:rPr>
              <a:t>Kansas City Southern (KSU)</a:t>
            </a:r>
          </a:p>
          <a:p>
            <a:pPr indent="-228600" defTabSz="914400"/>
            <a:r>
              <a:rPr lang="en-US" sz="2400" dirty="0">
                <a:latin typeface="+mn-lt"/>
                <a:ea typeface="+mn-ea"/>
                <a:cs typeface="+mn-cs"/>
              </a:rPr>
              <a:t>L3Harris Technologies (LHX)</a:t>
            </a:r>
          </a:p>
          <a:p>
            <a:pPr indent="-228600" defTabSz="914400"/>
            <a:endParaRPr lang="en-US" sz="2400" dirty="0">
              <a:latin typeface="+mn-lt"/>
              <a:ea typeface="+mn-ea"/>
              <a:cs typeface="+mn-cs"/>
            </a:endParaRPr>
          </a:p>
        </p:txBody>
      </p:sp>
      <p:sp>
        <p:nvSpPr>
          <p:cNvPr id="2" name="Title 1"/>
          <p:cNvSpPr>
            <a:spLocks noGrp="1"/>
          </p:cNvSpPr>
          <p:nvPr>
            <p:ph type="title"/>
          </p:nvPr>
        </p:nvSpPr>
        <p:spPr>
          <a:xfrm>
            <a:off x="714632" y="2239643"/>
            <a:ext cx="3548449" cy="1189356"/>
          </a:xfrm>
        </p:spPr>
        <p:txBody>
          <a:bodyPr vert="horz" lIns="91440" tIns="45720" rIns="91440" bIns="45720" rtlCol="0" anchor="ctr">
            <a:normAutofit/>
          </a:bodyPr>
          <a:lstStyle/>
          <a:p>
            <a:pPr algn="r" defTabSz="914400"/>
            <a:r>
              <a:rPr lang="en-US" dirty="0"/>
              <a:t>Portfolio</a:t>
            </a:r>
            <a:r>
              <a:rPr lang="en-US" sz="4400" kern="1200" dirty="0">
                <a:solidFill>
                  <a:schemeClr val="accent1"/>
                </a:solidFill>
                <a:latin typeface="+mj-lt"/>
                <a:ea typeface="+mj-ea"/>
                <a:cs typeface="+mj-cs"/>
              </a:rPr>
              <a:t> </a:t>
            </a:r>
            <a:r>
              <a:rPr lang="en-US" dirty="0"/>
              <a:t>Stocks</a:t>
            </a:r>
          </a:p>
        </p:txBody>
      </p:sp>
    </p:spTree>
    <p:extLst>
      <p:ext uri="{BB962C8B-B14F-4D97-AF65-F5344CB8AC3E}">
        <p14:creationId xmlns:p14="http://schemas.microsoft.com/office/powerpoint/2010/main" val="343279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b="1" dirty="0"/>
              <a:t>Healthcare – healthcare plans</a:t>
            </a:r>
          </a:p>
          <a:p>
            <a:pPr fontAlgn="base"/>
            <a:r>
              <a:rPr lang="en-US" dirty="0"/>
              <a:t>Operates Blue Cross and Blue Shield plans in 14 states with an average 35% membership per states</a:t>
            </a:r>
          </a:p>
          <a:p>
            <a:pPr fontAlgn="base"/>
            <a:r>
              <a:rPr lang="en-US" dirty="0"/>
              <a:t>Management’s goal: double-digit revenue and earnings growth</a:t>
            </a:r>
          </a:p>
          <a:p>
            <a:pPr fontAlgn="base"/>
            <a:r>
              <a:rPr lang="en-US" dirty="0"/>
              <a:t>ANTM was included in a list of 12 large companies identified as potential Buffett takeovers by Credit Suisse. </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pPr fontAlgn="base"/>
            <a:r>
              <a:rPr lang="en-US" dirty="0"/>
              <a:t>Anthem  (ANTM) </a:t>
            </a:r>
          </a:p>
        </p:txBody>
      </p:sp>
    </p:spTree>
    <p:extLst>
      <p:ext uri="{BB962C8B-B14F-4D97-AF65-F5344CB8AC3E}">
        <p14:creationId xmlns:p14="http://schemas.microsoft.com/office/powerpoint/2010/main" val="290813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dirty="0"/>
              <a:t>Share Price		$238.32</a:t>
            </a:r>
            <a:endParaRPr lang="en-US" sz="2400" dirty="0"/>
          </a:p>
          <a:p>
            <a:pPr fontAlgn="base"/>
            <a:r>
              <a:rPr lang="en-US" dirty="0"/>
              <a:t>Dividend Payout 	$3.80		</a:t>
            </a:r>
          </a:p>
          <a:p>
            <a:pPr fontAlgn="base"/>
            <a:r>
              <a:rPr lang="en-US" dirty="0"/>
              <a:t>Dividend Yield		 1.59%</a:t>
            </a:r>
          </a:p>
          <a:p>
            <a:pPr fontAlgn="base"/>
            <a:r>
              <a:rPr lang="en-US" dirty="0"/>
              <a:t>Annual dividend increase announced late January</a:t>
            </a:r>
          </a:p>
          <a:p>
            <a:pPr lvl="0" fontAlgn="base"/>
            <a:r>
              <a:rPr lang="en-US" dirty="0"/>
              <a:t>Reiterated $22.30 ’20 EPS guidance last week</a:t>
            </a:r>
          </a:p>
          <a:p>
            <a:pPr lvl="0" fontAlgn="base"/>
            <a:r>
              <a:rPr lang="en-US" dirty="0"/>
              <a:t>Very good 2020 and 2021 earnings growth projections</a:t>
            </a:r>
          </a:p>
          <a:p>
            <a:pPr lvl="0" fontAlgn="base"/>
            <a:r>
              <a:rPr lang="en-US" dirty="0"/>
              <a:t>Repurchased $1.7 billion of stock in 2019, with $3.8 billion remaining in the repurchase authorization</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Anthem (ANTM)</a:t>
            </a:r>
          </a:p>
        </p:txBody>
      </p:sp>
    </p:spTree>
    <p:extLst>
      <p:ext uri="{BB962C8B-B14F-4D97-AF65-F5344CB8AC3E}">
        <p14:creationId xmlns:p14="http://schemas.microsoft.com/office/powerpoint/2010/main" val="205679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b="1" dirty="0"/>
              <a:t>Technology – semiconductor equipment &amp; materials</a:t>
            </a:r>
            <a:endParaRPr lang="en-US" dirty="0"/>
          </a:p>
          <a:p>
            <a:pPr lvl="0"/>
            <a:r>
              <a:rPr lang="en-US" dirty="0"/>
              <a:t>A worldwide leader, actively growing market share in semiconductor capital equipment</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Applied Materials (AMAT)</a:t>
            </a:r>
          </a:p>
        </p:txBody>
      </p:sp>
    </p:spTree>
    <p:extLst>
      <p:ext uri="{BB962C8B-B14F-4D97-AF65-F5344CB8AC3E}">
        <p14:creationId xmlns:p14="http://schemas.microsoft.com/office/powerpoint/2010/main" val="409592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dirty="0"/>
              <a:t>Share Price		$44.86</a:t>
            </a:r>
            <a:endParaRPr lang="en-US" sz="2400" dirty="0"/>
          </a:p>
          <a:p>
            <a:pPr fontAlgn="base"/>
            <a:r>
              <a:rPr lang="en-US" dirty="0"/>
              <a:t>Dividend Payout 	$0.88		</a:t>
            </a:r>
          </a:p>
          <a:p>
            <a:pPr fontAlgn="base"/>
            <a:r>
              <a:rPr lang="en-US" dirty="0"/>
              <a:t>Dividend Yield		 1.96%</a:t>
            </a:r>
          </a:p>
          <a:p>
            <a:r>
              <a:rPr lang="en-US" dirty="0"/>
              <a:t>Annual dividend increase was announced last week</a:t>
            </a:r>
          </a:p>
          <a:p>
            <a:r>
              <a:rPr lang="en-US" dirty="0"/>
              <a:t>Great 2020 and good 2021 earnings growth projections</a:t>
            </a:r>
          </a:p>
          <a:p>
            <a:r>
              <a:rPr lang="en-US" dirty="0"/>
              <a:t>Repurchased $200 million of stock during the quarter ended January 31</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Applied Material (AMAT)</a:t>
            </a:r>
          </a:p>
        </p:txBody>
      </p:sp>
    </p:spTree>
    <p:extLst>
      <p:ext uri="{BB962C8B-B14F-4D97-AF65-F5344CB8AC3E}">
        <p14:creationId xmlns:p14="http://schemas.microsoft.com/office/powerpoint/2010/main" val="253436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b="1" dirty="0"/>
              <a:t>Financial – risk management insurance</a:t>
            </a:r>
          </a:p>
          <a:p>
            <a:pPr fontAlgn="base"/>
            <a:r>
              <a:rPr lang="en-US" dirty="0"/>
              <a:t>Areas of coverage include mobile device protection, homeowners’ insurance, annuities and funeral insurance.</a:t>
            </a:r>
          </a:p>
          <a:p>
            <a:pPr fontAlgn="base"/>
            <a:r>
              <a:rPr lang="en-US" dirty="0"/>
              <a:t>Assurant’s 2018 acquisition of The Warranty Group expanded the company’s global presence and distribution partners. The transaction was immediately profitable, cost synergy goals have been met, and continued multi-year revenue and profit growth is expected.</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Assurant (AIZ)</a:t>
            </a:r>
          </a:p>
        </p:txBody>
      </p:sp>
    </p:spTree>
    <p:extLst>
      <p:ext uri="{BB962C8B-B14F-4D97-AF65-F5344CB8AC3E}">
        <p14:creationId xmlns:p14="http://schemas.microsoft.com/office/powerpoint/2010/main" val="58711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dirty="0"/>
              <a:t>Share Price		$92.50</a:t>
            </a:r>
            <a:endParaRPr lang="en-US" sz="2400" dirty="0"/>
          </a:p>
          <a:p>
            <a:pPr fontAlgn="base"/>
            <a:r>
              <a:rPr lang="en-US" dirty="0"/>
              <a:t>Dividend Payout 	$2.52		</a:t>
            </a:r>
          </a:p>
          <a:p>
            <a:pPr fontAlgn="base"/>
            <a:r>
              <a:rPr lang="en-US" dirty="0"/>
              <a:t>Dividend Yield		 2.72%</a:t>
            </a:r>
          </a:p>
          <a:p>
            <a:pPr lvl="0"/>
            <a:r>
              <a:rPr lang="en-US" dirty="0"/>
              <a:t>Annual dividend increase in November</a:t>
            </a:r>
          </a:p>
          <a:p>
            <a:pPr lvl="0"/>
            <a:r>
              <a:rPr lang="en-US" dirty="0"/>
              <a:t>Good 2020 and 2021 earnings growth projections</a:t>
            </a:r>
          </a:p>
          <a:p>
            <a:r>
              <a:rPr lang="en-US" dirty="0"/>
              <a:t>Repurchased $275 million of stock in 2019 with $466 million remaining in the repurchase authorization as of February 7</a:t>
            </a:r>
          </a:p>
          <a:p>
            <a:pPr lvl="0"/>
            <a:endParaRPr lang="en-US" dirty="0"/>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Assurant (AIZ)</a:t>
            </a:r>
          </a:p>
        </p:txBody>
      </p:sp>
    </p:spTree>
    <p:extLst>
      <p:ext uri="{BB962C8B-B14F-4D97-AF65-F5344CB8AC3E}">
        <p14:creationId xmlns:p14="http://schemas.microsoft.com/office/powerpoint/2010/main" val="388459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b="1" dirty="0"/>
              <a:t>Financial – alternative asset management</a:t>
            </a:r>
            <a:endParaRPr lang="en-US" dirty="0"/>
          </a:p>
          <a:p>
            <a:pPr lvl="0"/>
            <a:r>
              <a:rPr lang="en-US" dirty="0"/>
              <a:t>CEO Stephen Schwarzman</a:t>
            </a:r>
          </a:p>
          <a:p>
            <a:pPr lvl="0"/>
            <a:r>
              <a:rPr lang="en-US" dirty="0"/>
              <a:t>Best in Class among alternative asset managers</a:t>
            </a:r>
          </a:p>
          <a:p>
            <a:pPr lvl="0"/>
            <a:r>
              <a:rPr lang="en-US" dirty="0"/>
              <a:t>AUM $571 Billion</a:t>
            </a:r>
          </a:p>
          <a:p>
            <a:pPr lvl="0"/>
            <a:r>
              <a:rPr lang="en-US" dirty="0"/>
              <a:t>July 2019 converted from an LP to a C-</a:t>
            </a:r>
            <a:r>
              <a:rPr lang="en-US" dirty="0" err="1"/>
              <a:t>corp</a:t>
            </a:r>
            <a:endParaRPr lang="en-US" dirty="0"/>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Blackstone Group (BX)</a:t>
            </a:r>
          </a:p>
        </p:txBody>
      </p:sp>
    </p:spTree>
    <p:extLst>
      <p:ext uri="{BB962C8B-B14F-4D97-AF65-F5344CB8AC3E}">
        <p14:creationId xmlns:p14="http://schemas.microsoft.com/office/powerpoint/2010/main" val="115741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dirty="0"/>
              <a:t>Share Price		$41.44</a:t>
            </a:r>
            <a:endParaRPr lang="en-US" sz="2400" dirty="0"/>
          </a:p>
          <a:p>
            <a:pPr fontAlgn="base"/>
            <a:r>
              <a:rPr lang="en-US" dirty="0"/>
              <a:t>Dividend Payout 	$1.95 TTM		</a:t>
            </a:r>
          </a:p>
          <a:p>
            <a:pPr fontAlgn="base"/>
            <a:r>
              <a:rPr lang="en-US" dirty="0"/>
              <a:t>Dividend Yield		 4.71%</a:t>
            </a:r>
          </a:p>
          <a:p>
            <a:pPr lvl="0"/>
            <a:r>
              <a:rPr lang="en-US" dirty="0"/>
              <a:t>Dividend varies each quarter</a:t>
            </a:r>
          </a:p>
          <a:p>
            <a:pPr lvl="0"/>
            <a:r>
              <a:rPr lang="en-US" dirty="0"/>
              <a:t>Great 2020 and 2021 earnings growth projections</a:t>
            </a:r>
          </a:p>
          <a:p>
            <a:pPr lvl="0"/>
            <a:r>
              <a:rPr lang="en-US" dirty="0"/>
              <a:t>Repurchased $3.0 billion of stock in 2019 with $781 million remaining in the repurchase authorization as of December 31</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Blackstone Group (BX)</a:t>
            </a:r>
          </a:p>
        </p:txBody>
      </p:sp>
    </p:spTree>
    <p:extLst>
      <p:ext uri="{BB962C8B-B14F-4D97-AF65-F5344CB8AC3E}">
        <p14:creationId xmlns:p14="http://schemas.microsoft.com/office/powerpoint/2010/main" val="109600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b="1" dirty="0"/>
              <a:t>Basic materials – lumber &amp; wood production</a:t>
            </a:r>
          </a:p>
          <a:p>
            <a:pPr fontAlgn="base"/>
            <a:r>
              <a:rPr lang="en-US" dirty="0"/>
              <a:t>Products include veneer lumber, laminated beams, I-joists and industrial plywood panels.</a:t>
            </a:r>
          </a:p>
          <a:p>
            <a:pPr fontAlgn="base"/>
            <a:r>
              <a:rPr lang="en-US" dirty="0"/>
              <a:t>The company sells products in the U.S. and Canada.</a:t>
            </a:r>
          </a:p>
          <a:p>
            <a:pPr fontAlgn="base"/>
            <a:endParaRPr lang="en-US" dirty="0"/>
          </a:p>
          <a:p>
            <a:pPr lvl="0"/>
            <a:endParaRPr lang="en-US" dirty="0"/>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Boise Cascade (BCC)</a:t>
            </a:r>
          </a:p>
        </p:txBody>
      </p:sp>
    </p:spTree>
    <p:extLst>
      <p:ext uri="{BB962C8B-B14F-4D97-AF65-F5344CB8AC3E}">
        <p14:creationId xmlns:p14="http://schemas.microsoft.com/office/powerpoint/2010/main" val="301276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E9FAFB3-AF30-41BE-97A0-1B07AB0FFA35}"/>
              </a:ext>
            </a:extLst>
          </p:cNvPr>
          <p:cNvSpPr>
            <a:spLocks noGrp="1"/>
          </p:cNvSpPr>
          <p:nvPr>
            <p:ph idx="1"/>
          </p:nvPr>
        </p:nvSpPr>
        <p:spPr/>
        <p:txBody>
          <a:bodyPr/>
          <a:lstStyle/>
          <a:p>
            <a:pPr marL="0" indent="0">
              <a:buNone/>
            </a:pPr>
            <a:r>
              <a:rPr lang="en-US" dirty="0"/>
              <a:t>On January 25, 2018, MarketWatch called me for some color on the market, and here’s what they published: </a:t>
            </a:r>
          </a:p>
          <a:p>
            <a:pPr marL="0" indent="0">
              <a:buNone/>
            </a:pPr>
            <a:endParaRPr lang="en-US" dirty="0"/>
          </a:p>
          <a:p>
            <a:pPr marL="342900" lvl="1" indent="0">
              <a:buNone/>
            </a:pPr>
            <a:r>
              <a:rPr lang="en-US" dirty="0"/>
              <a:t>“Crista Huff, chief analyst at Cabot Undervalued Stocks Advisor, said that she is advising her clients to be prepared for a correction, defined as a drop of at least 10% from a recent peak…”</a:t>
            </a:r>
          </a:p>
          <a:p>
            <a:pPr marL="0" indent="0">
              <a:buNone/>
            </a:pPr>
            <a:endParaRPr lang="en-US" dirty="0"/>
          </a:p>
          <a:p>
            <a:pPr marL="0" indent="0">
              <a:buNone/>
            </a:pPr>
            <a:r>
              <a:rPr lang="en-US" dirty="0"/>
              <a:t>The S&amp;P 500 index peaked the next day, then fell 10.2% until it bottomed on February 8, 2018. Seven months later, the market began reaching new highs again.</a:t>
            </a:r>
          </a:p>
        </p:txBody>
      </p:sp>
      <p:sp>
        <p:nvSpPr>
          <p:cNvPr id="3" name="Title 2">
            <a:extLst>
              <a:ext uri="{FF2B5EF4-FFF2-40B4-BE49-F238E27FC236}">
                <a16:creationId xmlns:a16="http://schemas.microsoft.com/office/drawing/2014/main" xmlns="" id="{A5AF5F3D-F94A-42F0-8B78-63CAD08C7676}"/>
              </a:ext>
            </a:extLst>
          </p:cNvPr>
          <p:cNvSpPr>
            <a:spLocks noGrp="1"/>
          </p:cNvSpPr>
          <p:nvPr>
            <p:ph type="title"/>
          </p:nvPr>
        </p:nvSpPr>
        <p:spPr/>
        <p:txBody>
          <a:bodyPr/>
          <a:lstStyle/>
          <a:p>
            <a:r>
              <a:rPr lang="en-US" dirty="0"/>
              <a:t>The First Quarter 2018 Stock Market Drop</a:t>
            </a:r>
          </a:p>
        </p:txBody>
      </p:sp>
    </p:spTree>
    <p:extLst>
      <p:ext uri="{BB962C8B-B14F-4D97-AF65-F5344CB8AC3E}">
        <p14:creationId xmlns:p14="http://schemas.microsoft.com/office/powerpoint/2010/main" val="411009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dirty="0"/>
              <a:t>Share Price		$25.84</a:t>
            </a:r>
            <a:endParaRPr lang="en-US" sz="2400" dirty="0"/>
          </a:p>
          <a:p>
            <a:pPr fontAlgn="base"/>
            <a:r>
              <a:rPr lang="en-US" dirty="0"/>
              <a:t>Dividend Payout 	$0.40		</a:t>
            </a:r>
          </a:p>
          <a:p>
            <a:pPr fontAlgn="base"/>
            <a:r>
              <a:rPr lang="en-US" dirty="0"/>
              <a:t>Dividend Yield		 1.55%</a:t>
            </a:r>
          </a:p>
          <a:p>
            <a:pPr fontAlgn="base"/>
            <a:r>
              <a:rPr lang="en-US" dirty="0"/>
              <a:t>Annual dividend increase announced in November</a:t>
            </a:r>
          </a:p>
          <a:p>
            <a:pPr lvl="0"/>
            <a:r>
              <a:rPr lang="en-US" dirty="0"/>
              <a:t>Great 2020 and good 2021 earnings growth projections</a:t>
            </a:r>
          </a:p>
          <a:p>
            <a:pPr lvl="0"/>
            <a:r>
              <a:rPr lang="en-US" dirty="0"/>
              <a:t>The company typically pays an annual special dividend, in addition to the quarterly dividends. The 2019 special dividend totaled $1.00 per share. </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Boise Cascade (BCC)</a:t>
            </a:r>
          </a:p>
        </p:txBody>
      </p:sp>
    </p:spTree>
    <p:extLst>
      <p:ext uri="{BB962C8B-B14F-4D97-AF65-F5344CB8AC3E}">
        <p14:creationId xmlns:p14="http://schemas.microsoft.com/office/powerpoint/2010/main" val="72281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b="1" dirty="0"/>
              <a:t>Healthcare – drug manufacturer</a:t>
            </a:r>
            <a:endParaRPr lang="en-US" dirty="0"/>
          </a:p>
          <a:p>
            <a:pPr lvl="0"/>
            <a:r>
              <a:rPr lang="en-US" dirty="0"/>
              <a:t>BMY purchased Celgene for $74 billion in November 2019.</a:t>
            </a:r>
          </a:p>
          <a:p>
            <a:pPr lvl="0"/>
            <a:r>
              <a:rPr lang="en-US" dirty="0"/>
              <a:t>During the transaction, Celgene sold OTEZLA psoriasis treatment to Amgen (AMGN) for $13.4 billion.</a:t>
            </a:r>
          </a:p>
          <a:p>
            <a:r>
              <a:rPr lang="en-US" dirty="0"/>
              <a:t>The company sells drugs that treat cardiovascular, oncology and immune disorders, including Coumadin, Eliquis and </a:t>
            </a:r>
            <a:r>
              <a:rPr lang="en-US" dirty="0" err="1"/>
              <a:t>Revlimid</a:t>
            </a:r>
            <a:r>
              <a:rPr lang="en-US" dirty="0"/>
              <a:t>.</a:t>
            </a:r>
          </a:p>
          <a:p>
            <a:pPr lvl="0"/>
            <a:r>
              <a:rPr lang="en-US" dirty="0"/>
              <a:t>BMY’s financial priorities include share repurchases, debt repayment and annual dividend increases.</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Bristol-Myers Squibb (BMY)</a:t>
            </a:r>
          </a:p>
        </p:txBody>
      </p:sp>
    </p:spTree>
    <p:extLst>
      <p:ext uri="{BB962C8B-B14F-4D97-AF65-F5344CB8AC3E}">
        <p14:creationId xmlns:p14="http://schemas.microsoft.com/office/powerpoint/2010/main" val="1247966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dirty="0"/>
              <a:t>Share Price		$54.09</a:t>
            </a:r>
            <a:endParaRPr lang="en-US" sz="2400" dirty="0"/>
          </a:p>
          <a:p>
            <a:pPr fontAlgn="base"/>
            <a:r>
              <a:rPr lang="en-US" dirty="0"/>
              <a:t>Dividend Payout 	$1.80		</a:t>
            </a:r>
          </a:p>
          <a:p>
            <a:pPr fontAlgn="base"/>
            <a:r>
              <a:rPr lang="en-US" dirty="0"/>
              <a:t>Dividend Yield		 3.33%</a:t>
            </a:r>
          </a:p>
          <a:p>
            <a:pPr fontAlgn="base"/>
            <a:r>
              <a:rPr lang="en-US" dirty="0"/>
              <a:t>Annual dividend increase announced in December</a:t>
            </a:r>
          </a:p>
          <a:p>
            <a:pPr lvl="0"/>
            <a:r>
              <a:rPr lang="en-US" dirty="0"/>
              <a:t>Great 2020 and 2021 earnings growth projections</a:t>
            </a:r>
          </a:p>
          <a:p>
            <a:r>
              <a:rPr lang="en-US" dirty="0"/>
              <a:t>Fall 2019 – Bristol-Myers raised their accelerated share repurchase authorization from $5 billion to $7 billion</a:t>
            </a:r>
          </a:p>
          <a:p>
            <a:pPr lvl="0"/>
            <a:endParaRPr lang="en-US" dirty="0"/>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Bristol-Myers Squibb (BMY)</a:t>
            </a:r>
          </a:p>
        </p:txBody>
      </p:sp>
    </p:spTree>
    <p:extLst>
      <p:ext uri="{BB962C8B-B14F-4D97-AF65-F5344CB8AC3E}">
        <p14:creationId xmlns:p14="http://schemas.microsoft.com/office/powerpoint/2010/main" val="149069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9315CEE-29FF-43DA-B8C8-6D9432FE9C96}"/>
              </a:ext>
            </a:extLst>
          </p:cNvPr>
          <p:cNvSpPr>
            <a:spLocks noGrp="1"/>
          </p:cNvSpPr>
          <p:nvPr>
            <p:ph idx="1"/>
          </p:nvPr>
        </p:nvSpPr>
        <p:spPr/>
        <p:txBody>
          <a:bodyPr/>
          <a:lstStyle/>
          <a:p>
            <a:pPr fontAlgn="base"/>
            <a:r>
              <a:rPr lang="en-US" b="1" dirty="0"/>
              <a:t>Industrials – railroads</a:t>
            </a:r>
          </a:p>
          <a:p>
            <a:pPr lvl="0"/>
            <a:r>
              <a:rPr lang="en-US" dirty="0"/>
              <a:t>Operates a north-south central U.S. railroad franchise, with 50% of operations in coast-to-coast Mexico.</a:t>
            </a:r>
          </a:p>
          <a:p>
            <a:pPr lvl="0"/>
            <a:r>
              <a:rPr lang="en-US" dirty="0"/>
              <a:t>As of December 2019, the company intends to deploy available cash in the following ratio:</a:t>
            </a:r>
          </a:p>
          <a:p>
            <a:pPr lvl="2" fontAlgn="base"/>
            <a:r>
              <a:rPr lang="en-US" dirty="0"/>
              <a:t>40-50% to capital projects and strategic investments</a:t>
            </a:r>
          </a:p>
          <a:p>
            <a:pPr lvl="2" fontAlgn="base"/>
            <a:r>
              <a:rPr lang="en-US" dirty="0"/>
              <a:t>50-60% to share repurchases and dividends</a:t>
            </a:r>
          </a:p>
          <a:p>
            <a:pPr fontAlgn="base"/>
            <a:endParaRPr lang="en-US" dirty="0"/>
          </a:p>
          <a:p>
            <a:pPr marL="0" indent="0">
              <a:buNone/>
            </a:pPr>
            <a:endParaRPr lang="en-US" dirty="0"/>
          </a:p>
        </p:txBody>
      </p:sp>
      <p:sp>
        <p:nvSpPr>
          <p:cNvPr id="3" name="Title 2">
            <a:extLst>
              <a:ext uri="{FF2B5EF4-FFF2-40B4-BE49-F238E27FC236}">
                <a16:creationId xmlns:a16="http://schemas.microsoft.com/office/drawing/2014/main" xmlns="" id="{9D67626E-EA67-48CF-865E-C0B2191B9FAA}"/>
              </a:ext>
            </a:extLst>
          </p:cNvPr>
          <p:cNvSpPr>
            <a:spLocks noGrp="1"/>
          </p:cNvSpPr>
          <p:nvPr>
            <p:ph type="title"/>
          </p:nvPr>
        </p:nvSpPr>
        <p:spPr/>
        <p:txBody>
          <a:bodyPr/>
          <a:lstStyle/>
          <a:p>
            <a:r>
              <a:rPr lang="en-US" dirty="0"/>
              <a:t>Kansas City Southern (KSU)</a:t>
            </a:r>
          </a:p>
        </p:txBody>
      </p:sp>
    </p:spTree>
    <p:extLst>
      <p:ext uri="{BB962C8B-B14F-4D97-AF65-F5344CB8AC3E}">
        <p14:creationId xmlns:p14="http://schemas.microsoft.com/office/powerpoint/2010/main" val="1397284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9315CEE-29FF-43DA-B8C8-6D9432FE9C96}"/>
              </a:ext>
            </a:extLst>
          </p:cNvPr>
          <p:cNvSpPr>
            <a:spLocks noGrp="1"/>
          </p:cNvSpPr>
          <p:nvPr>
            <p:ph idx="1"/>
          </p:nvPr>
        </p:nvSpPr>
        <p:spPr/>
        <p:txBody>
          <a:bodyPr>
            <a:normAutofit/>
          </a:bodyPr>
          <a:lstStyle/>
          <a:p>
            <a:pPr fontAlgn="base"/>
            <a:r>
              <a:rPr lang="en-US" dirty="0"/>
              <a:t>Share Price		$121.20</a:t>
            </a:r>
            <a:endParaRPr lang="en-US" sz="2400" dirty="0"/>
          </a:p>
          <a:p>
            <a:pPr fontAlgn="base"/>
            <a:r>
              <a:rPr lang="en-US" dirty="0"/>
              <a:t>Dividend Payout 	$1.60		</a:t>
            </a:r>
          </a:p>
          <a:p>
            <a:pPr fontAlgn="base"/>
            <a:r>
              <a:rPr lang="en-US" dirty="0"/>
              <a:t>Dividend Yield		 1.32%</a:t>
            </a:r>
          </a:p>
          <a:p>
            <a:pPr fontAlgn="base"/>
            <a:r>
              <a:rPr lang="en-US" dirty="0"/>
              <a:t>Random dividend increases; last November 2019</a:t>
            </a:r>
          </a:p>
          <a:p>
            <a:pPr lvl="0"/>
            <a:r>
              <a:rPr lang="en-US" dirty="0"/>
              <a:t>Very good 2020 and 2021 earnings growth projections</a:t>
            </a:r>
          </a:p>
          <a:p>
            <a:pPr lvl="0"/>
            <a:r>
              <a:rPr lang="en-US" dirty="0"/>
              <a:t>In December 2019, the company announced a new $2 billion share repurchase authorization.</a:t>
            </a:r>
          </a:p>
          <a:p>
            <a:pPr lvl="0"/>
            <a:endParaRPr lang="en-US" dirty="0"/>
          </a:p>
          <a:p>
            <a:endParaRPr lang="en-US" dirty="0"/>
          </a:p>
        </p:txBody>
      </p:sp>
      <p:sp>
        <p:nvSpPr>
          <p:cNvPr id="3" name="Title 2">
            <a:extLst>
              <a:ext uri="{FF2B5EF4-FFF2-40B4-BE49-F238E27FC236}">
                <a16:creationId xmlns:a16="http://schemas.microsoft.com/office/drawing/2014/main" xmlns="" id="{9D67626E-EA67-48CF-865E-C0B2191B9FAA}"/>
              </a:ext>
            </a:extLst>
          </p:cNvPr>
          <p:cNvSpPr>
            <a:spLocks noGrp="1"/>
          </p:cNvSpPr>
          <p:nvPr>
            <p:ph type="title"/>
          </p:nvPr>
        </p:nvSpPr>
        <p:spPr/>
        <p:txBody>
          <a:bodyPr/>
          <a:lstStyle/>
          <a:p>
            <a:r>
              <a:rPr lang="en-US" dirty="0"/>
              <a:t>Kansas City Southern (KSU)</a:t>
            </a:r>
          </a:p>
        </p:txBody>
      </p:sp>
    </p:spTree>
    <p:extLst>
      <p:ext uri="{BB962C8B-B14F-4D97-AF65-F5344CB8AC3E}">
        <p14:creationId xmlns:p14="http://schemas.microsoft.com/office/powerpoint/2010/main" val="166301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b="1" dirty="0"/>
              <a:t>Industrials – aerospace &amp; defense</a:t>
            </a:r>
            <a:endParaRPr lang="en-US" sz="2400" dirty="0"/>
          </a:p>
          <a:p>
            <a:r>
              <a:rPr lang="en-US" sz="2700" dirty="0"/>
              <a:t>June 2019 merger between Harris Corp. and L3 Technologies</a:t>
            </a:r>
            <a:endParaRPr lang="en-US" sz="2700" dirty="0">
              <a:solidFill>
                <a:srgbClr val="FF0000"/>
              </a:solidFill>
            </a:endParaRPr>
          </a:p>
          <a:p>
            <a:r>
              <a:rPr lang="en-US" sz="2700" dirty="0"/>
              <a:t>The company is reshaping their business portfolio toward “high-margin, high-growth, technology-differentiated businesses where we can win and generate attractive returns.”</a:t>
            </a:r>
          </a:p>
          <a:p>
            <a:r>
              <a:rPr lang="en-US" sz="2700" dirty="0"/>
              <a:t>Selling their airport securities business for $1 billion. Some of the cash will be used to repurchase shares.</a:t>
            </a:r>
          </a:p>
          <a:p>
            <a:r>
              <a:rPr lang="en-US" sz="2700" dirty="0"/>
              <a:t>The company is considering the sale of another approximate $800 million of businesses, with a goal of divesting 8-10% of their businesses.</a:t>
            </a:r>
            <a:endParaRPr lang="en-US" sz="4300" dirty="0"/>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L3Harris Technologies (LHX)</a:t>
            </a:r>
            <a:endParaRPr lang="en-US" dirty="0">
              <a:solidFill>
                <a:srgbClr val="FF0000"/>
              </a:solidFill>
            </a:endParaRPr>
          </a:p>
        </p:txBody>
      </p:sp>
    </p:spTree>
    <p:extLst>
      <p:ext uri="{BB962C8B-B14F-4D97-AF65-F5344CB8AC3E}">
        <p14:creationId xmlns:p14="http://schemas.microsoft.com/office/powerpoint/2010/main" val="396141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fontAlgn="base"/>
            <a:r>
              <a:rPr lang="en-US" dirty="0"/>
              <a:t>Share Price		$168.95</a:t>
            </a:r>
            <a:endParaRPr lang="en-US" sz="2400" dirty="0"/>
          </a:p>
          <a:p>
            <a:pPr fontAlgn="base"/>
            <a:r>
              <a:rPr lang="en-US" dirty="0"/>
              <a:t>Dividend Payout 	$3.40		</a:t>
            </a:r>
          </a:p>
          <a:p>
            <a:pPr fontAlgn="base"/>
            <a:r>
              <a:rPr lang="en-US" dirty="0"/>
              <a:t>Dividend Yield		 2.01%</a:t>
            </a:r>
          </a:p>
          <a:p>
            <a:pPr fontAlgn="base"/>
            <a:r>
              <a:rPr lang="en-US" dirty="0"/>
              <a:t>Dividends are recent, with frequent increases</a:t>
            </a:r>
            <a:endParaRPr lang="en-US" sz="4400" dirty="0"/>
          </a:p>
          <a:p>
            <a:pPr lvl="0"/>
            <a:r>
              <a:rPr lang="en-US" dirty="0"/>
              <a:t>Good 2020 and 2021 earnings growth projections</a:t>
            </a:r>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normAutofit/>
          </a:bodyPr>
          <a:lstStyle/>
          <a:p>
            <a:r>
              <a:rPr lang="en-US" dirty="0"/>
              <a:t>L3Harris Technologies (LHX)</a:t>
            </a:r>
          </a:p>
        </p:txBody>
      </p:sp>
    </p:spTree>
    <p:extLst>
      <p:ext uri="{BB962C8B-B14F-4D97-AF65-F5344CB8AC3E}">
        <p14:creationId xmlns:p14="http://schemas.microsoft.com/office/powerpoint/2010/main" val="172243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fontScale="92500" lnSpcReduction="20000"/>
          </a:bodyPr>
          <a:lstStyle/>
          <a:p>
            <a:pPr fontAlgn="base">
              <a:lnSpc>
                <a:spcPct val="200000"/>
              </a:lnSpc>
            </a:pPr>
            <a:r>
              <a:rPr lang="en-US" sz="3200" b="1" dirty="0"/>
              <a:t>Large-cap</a:t>
            </a:r>
            <a:r>
              <a:rPr lang="en-US" sz="3200" dirty="0"/>
              <a:t>:  Anthem (ANTM)  Applied Materials (AMAT)  Bristol-Myers Squibb (BMY)   Blackstone Group (BX)  L3Harris Technologies (LHX)</a:t>
            </a:r>
          </a:p>
          <a:p>
            <a:pPr fontAlgn="base">
              <a:lnSpc>
                <a:spcPct val="200000"/>
              </a:lnSpc>
            </a:pPr>
            <a:r>
              <a:rPr lang="en-US" sz="3200" b="1" dirty="0"/>
              <a:t>Mid-cap</a:t>
            </a:r>
            <a:r>
              <a:rPr lang="en-US" sz="3200" dirty="0"/>
              <a:t>:  Assurant (AIZ)     Kansas City Southern (KSU)</a:t>
            </a:r>
          </a:p>
          <a:p>
            <a:pPr fontAlgn="base">
              <a:lnSpc>
                <a:spcPct val="200000"/>
              </a:lnSpc>
            </a:pPr>
            <a:r>
              <a:rPr lang="en-US" sz="3200" b="1" dirty="0"/>
              <a:t>Small-cap</a:t>
            </a:r>
            <a:r>
              <a:rPr lang="en-US" sz="3200" dirty="0"/>
              <a:t>:  Boise Cascade (BCC)</a:t>
            </a:r>
          </a:p>
          <a:p>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a:t>Market Capitalization</a:t>
            </a:r>
            <a:endParaRPr lang="en-US" dirty="0"/>
          </a:p>
        </p:txBody>
      </p:sp>
    </p:spTree>
    <p:extLst>
      <p:ext uri="{BB962C8B-B14F-4D97-AF65-F5344CB8AC3E}">
        <p14:creationId xmlns:p14="http://schemas.microsoft.com/office/powerpoint/2010/main" val="116214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806" y="2016975"/>
            <a:ext cx="8250194" cy="2824047"/>
          </a:xfrm>
        </p:spPr>
        <p:txBody>
          <a:bodyPr vert="horz" lIns="91440" tIns="45720" rIns="91440" bIns="45720" numCol="1" rtlCol="0" anchor="t" anchorCtr="0">
            <a:normAutofit/>
          </a:bodyPr>
          <a:lstStyle/>
          <a:p>
            <a:pPr marL="114300" indent="-342900" defTabSz="914400" fontAlgn="base"/>
            <a:r>
              <a:rPr lang="en-US" dirty="0"/>
              <a:t>Best dividend yields and best earnings growth: </a:t>
            </a:r>
          </a:p>
          <a:p>
            <a:pPr marL="742950" lvl="1" indent="-342900" defTabSz="914400" fontAlgn="base">
              <a:buFont typeface="Courier New" panose="02070309020205020404" pitchFamily="49" charset="0"/>
              <a:buChar char="o"/>
            </a:pPr>
            <a:r>
              <a:rPr lang="en-US" sz="2400" dirty="0"/>
              <a:t>Bristol-Myers Squibb (BMY)</a:t>
            </a:r>
          </a:p>
          <a:p>
            <a:pPr marL="857250" lvl="1" indent="-457200" defTabSz="914400" fontAlgn="base">
              <a:buFont typeface="Courier New" panose="02070309020205020404" pitchFamily="49" charset="0"/>
              <a:buChar char="o"/>
            </a:pPr>
            <a:r>
              <a:rPr lang="en-US" sz="2400" dirty="0"/>
              <a:t>Blackstone Group (BX)</a:t>
            </a:r>
          </a:p>
          <a:p>
            <a:pPr marL="400050" lvl="1" indent="0" defTabSz="914400" fontAlgn="base">
              <a:buNone/>
            </a:pPr>
            <a:endParaRPr lang="en-US" sz="2400" dirty="0"/>
          </a:p>
          <a:p>
            <a:pPr defTabSz="914400" fontAlgn="base"/>
            <a:r>
              <a:rPr lang="en-US" dirty="0"/>
              <a:t>Best price chart: Anthem (ANTM)</a:t>
            </a:r>
            <a:endParaRPr lang="en-US" dirty="0">
              <a:latin typeface="+mn-lt"/>
              <a:ea typeface="+mn-ea"/>
              <a:cs typeface="+mn-cs"/>
            </a:endParaRPr>
          </a:p>
        </p:txBody>
      </p:sp>
      <p:sp>
        <p:nvSpPr>
          <p:cNvPr id="2" name="Title 1"/>
          <p:cNvSpPr>
            <a:spLocks noGrp="1"/>
          </p:cNvSpPr>
          <p:nvPr>
            <p:ph type="title"/>
          </p:nvPr>
        </p:nvSpPr>
        <p:spPr>
          <a:xfrm>
            <a:off x="860854" y="2239643"/>
            <a:ext cx="3266302" cy="1189356"/>
          </a:xfrm>
        </p:spPr>
        <p:txBody>
          <a:bodyPr vert="horz" lIns="91440" tIns="45720" rIns="91440" bIns="45720" rtlCol="0" anchor="ctr">
            <a:normAutofit/>
          </a:bodyPr>
          <a:lstStyle/>
          <a:p>
            <a:pPr defTabSz="914400"/>
            <a:r>
              <a:rPr lang="en-US" dirty="0"/>
              <a:t>Best Choices</a:t>
            </a:r>
          </a:p>
        </p:txBody>
      </p:sp>
    </p:spTree>
    <p:extLst>
      <p:ext uri="{BB962C8B-B14F-4D97-AF65-F5344CB8AC3E}">
        <p14:creationId xmlns:p14="http://schemas.microsoft.com/office/powerpoint/2010/main" val="49988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D14C33-AEF9-3B46-B334-6B13BBBAF00E}"/>
              </a:ext>
            </a:extLst>
          </p:cNvPr>
          <p:cNvSpPr>
            <a:spLocks noGrp="1"/>
          </p:cNvSpPr>
          <p:nvPr>
            <p:ph idx="1"/>
          </p:nvPr>
        </p:nvSpPr>
        <p:spPr/>
        <p:txBody>
          <a:bodyPr>
            <a:normAutofit/>
          </a:bodyPr>
          <a:lstStyle/>
          <a:p>
            <a:pPr marL="0" indent="0" fontAlgn="base">
              <a:buNone/>
            </a:pPr>
            <a:r>
              <a:rPr lang="en-US" b="1" dirty="0"/>
              <a:t>“Getting Started with a $10,000 Stock Portfolio”</a:t>
            </a:r>
            <a:endParaRPr lang="en-US" dirty="0"/>
          </a:p>
          <a:p>
            <a:pPr marL="0" indent="0" fontAlgn="base">
              <a:buNone/>
            </a:pPr>
            <a:r>
              <a:rPr lang="en-US" dirty="0"/>
              <a:t>You can locate this article by using the SEARCH feature at </a:t>
            </a:r>
            <a:r>
              <a:rPr lang="en-US" dirty="0">
                <a:hlinkClick r:id="rId2"/>
              </a:rPr>
              <a:t>www.CabotWealth.com</a:t>
            </a:r>
            <a:r>
              <a:rPr lang="en-US" dirty="0"/>
              <a:t>.</a:t>
            </a:r>
          </a:p>
          <a:p>
            <a:pPr marL="0" indent="0" fontAlgn="base">
              <a:buNone/>
            </a:pPr>
            <a:endParaRPr lang="en-US" dirty="0"/>
          </a:p>
          <a:p>
            <a:pPr marL="0" indent="0" fontAlgn="base">
              <a:buNone/>
            </a:pPr>
            <a:r>
              <a:rPr lang="en-US" b="1" dirty="0"/>
              <a:t>How to Find Dividend History</a:t>
            </a:r>
            <a:r>
              <a:rPr lang="en-US" dirty="0"/>
              <a:t> </a:t>
            </a:r>
          </a:p>
          <a:p>
            <a:pPr marL="514350" lvl="0" indent="-514350" fontAlgn="base">
              <a:buFont typeface="+mj-lt"/>
              <a:buAutoNum type="arabicPeriod"/>
            </a:pPr>
            <a:r>
              <a:rPr lang="en-US" dirty="0"/>
              <a:t>Visit old.nasdaq.com</a:t>
            </a:r>
          </a:p>
          <a:p>
            <a:pPr marL="514350" lvl="0" indent="-514350" fontAlgn="base">
              <a:buFont typeface="+mj-lt"/>
              <a:buAutoNum type="arabicPeriod"/>
            </a:pPr>
            <a:r>
              <a:rPr lang="en-US" dirty="0"/>
              <a:t>Type in stock symbol (top center)</a:t>
            </a:r>
          </a:p>
          <a:p>
            <a:pPr marL="514350" lvl="0" indent="-514350" fontAlgn="base">
              <a:buFont typeface="+mj-lt"/>
              <a:buAutoNum type="arabicPeriod"/>
            </a:pPr>
            <a:r>
              <a:rPr lang="en-US" dirty="0"/>
              <a:t>Click on Dividend History (blue tool bar on left side of page)</a:t>
            </a:r>
          </a:p>
          <a:p>
            <a:pPr marL="0" indent="0" fontAlgn="base">
              <a:buNone/>
            </a:pPr>
            <a:endParaRPr lang="en-US" dirty="0"/>
          </a:p>
          <a:p>
            <a:pPr marL="0" indent="0">
              <a:buNone/>
            </a:pPr>
            <a:endParaRPr lang="en-US" dirty="0"/>
          </a:p>
        </p:txBody>
      </p:sp>
      <p:sp>
        <p:nvSpPr>
          <p:cNvPr id="2" name="Title 1">
            <a:extLst>
              <a:ext uri="{FF2B5EF4-FFF2-40B4-BE49-F238E27FC236}">
                <a16:creationId xmlns:a16="http://schemas.microsoft.com/office/drawing/2014/main" xmlns="" id="{5B69CB3A-C240-4043-A475-69A5D19A9E4F}"/>
              </a:ext>
            </a:extLst>
          </p:cNvPr>
          <p:cNvSpPr>
            <a:spLocks noGrp="1"/>
          </p:cNvSpPr>
          <p:nvPr>
            <p:ph type="title"/>
          </p:nvPr>
        </p:nvSpPr>
        <p:spPr/>
        <p:txBody>
          <a:bodyPr/>
          <a:lstStyle/>
          <a:p>
            <a:r>
              <a:rPr lang="en-US" dirty="0"/>
              <a:t>Reference Materials</a:t>
            </a:r>
          </a:p>
        </p:txBody>
      </p:sp>
    </p:spTree>
    <p:extLst>
      <p:ext uri="{BB962C8B-B14F-4D97-AF65-F5344CB8AC3E}">
        <p14:creationId xmlns:p14="http://schemas.microsoft.com/office/powerpoint/2010/main" val="224565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B11C09A-C631-4C8C-89D6-E56C92A085F3}"/>
              </a:ext>
            </a:extLst>
          </p:cNvPr>
          <p:cNvSpPr>
            <a:spLocks noGrp="1"/>
          </p:cNvSpPr>
          <p:nvPr>
            <p:ph idx="1"/>
          </p:nvPr>
        </p:nvSpPr>
        <p:spPr/>
        <p:txBody>
          <a:bodyPr/>
          <a:lstStyle/>
          <a:p>
            <a:pPr marL="0" indent="0">
              <a:buNone/>
            </a:pPr>
            <a:r>
              <a:rPr lang="en-US" dirty="0"/>
              <a:t>On October 21, 2019, in an article titled "It's Time For Another Stock Market Run-Up,” I wrote: </a:t>
            </a:r>
          </a:p>
          <a:p>
            <a:pPr marL="0" indent="0">
              <a:buNone/>
            </a:pPr>
            <a:endParaRPr lang="en-US" dirty="0"/>
          </a:p>
          <a:p>
            <a:pPr marL="342900" lvl="1" indent="0">
              <a:buNone/>
            </a:pPr>
            <a:r>
              <a:rPr lang="en-US" dirty="0"/>
              <a:t>“I’m not going too far out on a limb in saying that the stock market could begin a new run-up into all-time high territory this month.”</a:t>
            </a:r>
          </a:p>
          <a:p>
            <a:pPr marL="0" indent="0">
              <a:buNone/>
            </a:pPr>
            <a:endParaRPr lang="en-US" dirty="0"/>
          </a:p>
          <a:p>
            <a:pPr marL="0" indent="0">
              <a:buNone/>
            </a:pPr>
            <a:r>
              <a:rPr lang="en-US" dirty="0"/>
              <a:t>The S&amp;P 500 index began reaching new all-time highs within a week, proceeding to rise 12% to its subsequent peak in February.</a:t>
            </a:r>
          </a:p>
          <a:p>
            <a:endParaRPr lang="en-US" dirty="0"/>
          </a:p>
        </p:txBody>
      </p:sp>
      <p:sp>
        <p:nvSpPr>
          <p:cNvPr id="3" name="Title 2">
            <a:extLst>
              <a:ext uri="{FF2B5EF4-FFF2-40B4-BE49-F238E27FC236}">
                <a16:creationId xmlns:a16="http://schemas.microsoft.com/office/drawing/2014/main" xmlns="" id="{4953FA43-E879-4E09-A840-09C4140DA9BD}"/>
              </a:ext>
            </a:extLst>
          </p:cNvPr>
          <p:cNvSpPr>
            <a:spLocks noGrp="1"/>
          </p:cNvSpPr>
          <p:nvPr>
            <p:ph type="title"/>
          </p:nvPr>
        </p:nvSpPr>
        <p:spPr/>
        <p:txBody>
          <a:bodyPr/>
          <a:lstStyle/>
          <a:p>
            <a:r>
              <a:rPr lang="en-US" dirty="0"/>
              <a:t>The Fourth Quarter 2019 Stock Market Run-Up</a:t>
            </a:r>
          </a:p>
        </p:txBody>
      </p:sp>
    </p:spTree>
    <p:extLst>
      <p:ext uri="{BB962C8B-B14F-4D97-AF65-F5344CB8AC3E}">
        <p14:creationId xmlns:p14="http://schemas.microsoft.com/office/powerpoint/2010/main" val="63767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xmlns="" id="{79982152-0EC5-E04B-9874-A73ECED137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88" t="34645" r="2835" b="27499"/>
          <a:stretch/>
        </p:blipFill>
        <p:spPr>
          <a:xfrm>
            <a:off x="838200" y="1762813"/>
            <a:ext cx="5033914" cy="780334"/>
          </a:xfrm>
        </p:spPr>
      </p:pic>
      <p:sp>
        <p:nvSpPr>
          <p:cNvPr id="3" name="Title 2">
            <a:extLst>
              <a:ext uri="{FF2B5EF4-FFF2-40B4-BE49-F238E27FC236}">
                <a16:creationId xmlns:a16="http://schemas.microsoft.com/office/drawing/2014/main" xmlns="" id="{5FAB9A81-A116-F149-BDF2-664C2DE27C5F}"/>
              </a:ext>
            </a:extLst>
          </p:cNvPr>
          <p:cNvSpPr>
            <a:spLocks noGrp="1"/>
          </p:cNvSpPr>
          <p:nvPr>
            <p:ph type="title"/>
          </p:nvPr>
        </p:nvSpPr>
        <p:spPr/>
        <p:txBody>
          <a:bodyPr/>
          <a:lstStyle/>
          <a:p>
            <a:r>
              <a:rPr lang="en-US" dirty="0">
                <a:solidFill>
                  <a:srgbClr val="FF0000"/>
                </a:solidFill>
              </a:rPr>
              <a:t>Special Webinar $1 Introductory Deal</a:t>
            </a:r>
          </a:p>
        </p:txBody>
      </p:sp>
      <p:sp>
        <p:nvSpPr>
          <p:cNvPr id="6" name="TextBox 5">
            <a:extLst>
              <a:ext uri="{FF2B5EF4-FFF2-40B4-BE49-F238E27FC236}">
                <a16:creationId xmlns:a16="http://schemas.microsoft.com/office/drawing/2014/main" xmlns="" id="{53387FC9-C946-444F-BFAA-178C199DC2A3}"/>
              </a:ext>
            </a:extLst>
          </p:cNvPr>
          <p:cNvSpPr txBox="1"/>
          <p:nvPr/>
        </p:nvSpPr>
        <p:spPr>
          <a:xfrm>
            <a:off x="838200" y="2734491"/>
            <a:ext cx="9501052" cy="2769989"/>
          </a:xfrm>
          <a:prstGeom prst="rect">
            <a:avLst/>
          </a:prstGeom>
          <a:noFill/>
        </p:spPr>
        <p:txBody>
          <a:bodyPr wrap="square" rtlCol="0">
            <a:spAutoFit/>
          </a:bodyPr>
          <a:lstStyle/>
          <a:p>
            <a:r>
              <a:rPr lang="en-US" dirty="0"/>
              <a:t>Right now there are great undervalued investment opportunities now for those who in the know. Let value investing expert Crista Huff show you how. Don’t miss out.  Subscribe today.</a:t>
            </a:r>
          </a:p>
          <a:p>
            <a:pPr marL="285750" lvl="0" indent="-285750">
              <a:buFont typeface="Wingdings" pitchFamily="2" charset="2"/>
              <a:buChar char="ü"/>
            </a:pPr>
            <a:r>
              <a:rPr lang="en-US" b="1" dirty="0"/>
              <a:t>Monthly issues </a:t>
            </a:r>
            <a:r>
              <a:rPr lang="en-US" dirty="0"/>
              <a:t>with our latest recommendations and updates on all the stocks our 3 portfolios</a:t>
            </a:r>
          </a:p>
          <a:p>
            <a:pPr marL="285750" lvl="0" indent="-285750">
              <a:buFont typeface="Wingdings" pitchFamily="2" charset="2"/>
              <a:buChar char="ü"/>
            </a:pPr>
            <a:r>
              <a:rPr lang="en-US" b="1" dirty="0"/>
              <a:t>Updates and trading alerts</a:t>
            </a:r>
            <a:r>
              <a:rPr lang="en-US" dirty="0"/>
              <a:t> between issues</a:t>
            </a:r>
            <a:endParaRPr lang="en-US" b="1" dirty="0"/>
          </a:p>
          <a:p>
            <a:pPr marL="285750" lvl="0" indent="-285750">
              <a:buFont typeface="Wingdings" pitchFamily="2" charset="2"/>
              <a:buChar char="ü"/>
            </a:pPr>
            <a:r>
              <a:rPr lang="en-US" b="1" dirty="0"/>
              <a:t>24/7 online access </a:t>
            </a:r>
            <a:r>
              <a:rPr lang="en-US" dirty="0"/>
              <a:t>to exclusive subscriber website </a:t>
            </a:r>
          </a:p>
          <a:p>
            <a:pPr marL="285750" lvl="0" indent="-285750">
              <a:buFont typeface="Wingdings" pitchFamily="2" charset="2"/>
              <a:buChar char="ü"/>
            </a:pPr>
            <a:r>
              <a:rPr lang="en-US" b="1" dirty="0"/>
              <a:t>Direct access to Chief Analyst Crista Huff </a:t>
            </a:r>
            <a:r>
              <a:rPr lang="en-US" dirty="0"/>
              <a:t>for answers to your questions.</a:t>
            </a:r>
            <a:r>
              <a:rPr lang="en-US" b="1" dirty="0"/>
              <a:t> </a:t>
            </a:r>
            <a:endParaRPr lang="en-US" dirty="0"/>
          </a:p>
          <a:p>
            <a:r>
              <a:rPr lang="en-US" b="1" dirty="0">
                <a:solidFill>
                  <a:srgbClr val="FF0000"/>
                </a:solidFill>
              </a:rPr>
              <a:t/>
            </a:r>
            <a:br>
              <a:rPr lang="en-US" b="1" dirty="0">
                <a:solidFill>
                  <a:srgbClr val="FF0000"/>
                </a:solidFill>
              </a:rPr>
            </a:br>
            <a:r>
              <a:rPr lang="en-US" sz="2400" b="1" dirty="0">
                <a:solidFill>
                  <a:srgbClr val="FF0000"/>
                </a:solidFill>
              </a:rPr>
              <a:t>Limited to the first 250 so please act now.  </a:t>
            </a:r>
            <a:r>
              <a:rPr lang="en-US" sz="2400" b="1" dirty="0" err="1">
                <a:solidFill>
                  <a:srgbClr val="FF0000"/>
                </a:solidFill>
              </a:rPr>
              <a:t>CabotWealth.com</a:t>
            </a:r>
            <a:r>
              <a:rPr lang="en-US" sz="2400" b="1" dirty="0">
                <a:solidFill>
                  <a:srgbClr val="FF0000"/>
                </a:solidFill>
              </a:rPr>
              <a:t>/</a:t>
            </a:r>
            <a:r>
              <a:rPr lang="en-US" sz="2400" b="1" dirty="0" err="1">
                <a:solidFill>
                  <a:srgbClr val="FF0000"/>
                </a:solidFill>
              </a:rPr>
              <a:t>webinarspecial</a:t>
            </a:r>
            <a:endParaRPr lang="en-US" sz="2400" b="1" dirty="0">
              <a:solidFill>
                <a:srgbClr val="FF0000"/>
              </a:solidFill>
            </a:endParaRPr>
          </a:p>
        </p:txBody>
      </p:sp>
    </p:spTree>
    <p:extLst>
      <p:ext uri="{BB962C8B-B14F-4D97-AF65-F5344CB8AC3E}">
        <p14:creationId xmlns:p14="http://schemas.microsoft.com/office/powerpoint/2010/main" val="172761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81B763D-080E-1843-A114-A7C0758897F9}"/>
              </a:ext>
            </a:extLst>
          </p:cNvPr>
          <p:cNvSpPr>
            <a:spLocks noGrp="1"/>
          </p:cNvSpPr>
          <p:nvPr>
            <p:ph idx="1"/>
          </p:nvPr>
        </p:nvSpPr>
        <p:spPr/>
        <p:txBody>
          <a:bodyPr/>
          <a:lstStyle/>
          <a:p>
            <a:pPr marL="0" indent="0">
              <a:buNone/>
            </a:pPr>
            <a:r>
              <a:rPr lang="en-US" dirty="0"/>
              <a:t>You may submit questions using the chat box.</a:t>
            </a:r>
          </a:p>
        </p:txBody>
      </p:sp>
      <p:sp>
        <p:nvSpPr>
          <p:cNvPr id="3" name="Title 2">
            <a:extLst>
              <a:ext uri="{FF2B5EF4-FFF2-40B4-BE49-F238E27FC236}">
                <a16:creationId xmlns:a16="http://schemas.microsoft.com/office/drawing/2014/main" xmlns="" id="{3E705307-1625-9E4A-8569-EDEE8A067F3D}"/>
              </a:ext>
            </a:extLst>
          </p:cNvPr>
          <p:cNvSpPr>
            <a:spLocks noGrp="1"/>
          </p:cNvSpPr>
          <p:nvPr>
            <p:ph type="title"/>
          </p:nvPr>
        </p:nvSpPr>
        <p:spPr/>
        <p:txBody>
          <a:bodyPr/>
          <a:lstStyle/>
          <a:p>
            <a:r>
              <a:rPr lang="en-US" dirty="0"/>
              <a:t>Questions</a:t>
            </a:r>
          </a:p>
        </p:txBody>
      </p:sp>
      <p:sp>
        <p:nvSpPr>
          <p:cNvPr id="4" name="TextBox 3">
            <a:extLst>
              <a:ext uri="{FF2B5EF4-FFF2-40B4-BE49-F238E27FC236}">
                <a16:creationId xmlns:a16="http://schemas.microsoft.com/office/drawing/2014/main" xmlns="" id="{34985070-B608-4D4C-8C85-8A71F789EC6F}"/>
              </a:ext>
            </a:extLst>
          </p:cNvPr>
          <p:cNvSpPr txBox="1"/>
          <p:nvPr/>
        </p:nvSpPr>
        <p:spPr>
          <a:xfrm>
            <a:off x="269966" y="1741714"/>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xmlns="" id="{FC273545-2BEF-7546-9B14-3171AE91C85C}"/>
              </a:ext>
            </a:extLst>
          </p:cNvPr>
          <p:cNvSpPr txBox="1"/>
          <p:nvPr/>
        </p:nvSpPr>
        <p:spPr>
          <a:xfrm>
            <a:off x="838200" y="2753320"/>
            <a:ext cx="6522720" cy="3277820"/>
          </a:xfrm>
          <a:prstGeom prst="rect">
            <a:avLst/>
          </a:prstGeom>
          <a:noFill/>
        </p:spPr>
        <p:txBody>
          <a:bodyPr wrap="square" rtlCol="0">
            <a:spAutoFit/>
          </a:bodyPr>
          <a:lstStyle/>
          <a:p>
            <a:pPr>
              <a:lnSpc>
                <a:spcPct val="90000"/>
              </a:lnSpc>
            </a:pPr>
            <a:r>
              <a:rPr lang="en-US" sz="4800" b="1" dirty="0">
                <a:solidFill>
                  <a:srgbClr val="CD9C29"/>
                </a:solidFill>
              </a:rPr>
              <a:t>Upcoming Events</a:t>
            </a:r>
          </a:p>
          <a:p>
            <a:pPr>
              <a:lnSpc>
                <a:spcPct val="90000"/>
              </a:lnSpc>
            </a:pPr>
            <a:r>
              <a:rPr lang="en-US" b="1" dirty="0">
                <a:solidFill>
                  <a:srgbClr val="002060"/>
                </a:solidFill>
              </a:rPr>
              <a:t>Cabot Wealth Summit 2020</a:t>
            </a:r>
            <a:r>
              <a:rPr lang="en-US" dirty="0"/>
              <a:t/>
            </a:r>
            <a:br>
              <a:rPr lang="en-US" dirty="0"/>
            </a:br>
            <a:r>
              <a:rPr lang="en-US" dirty="0"/>
              <a:t>8th annual investor conference with Cabot Wealth Network analysts</a:t>
            </a:r>
            <a:br>
              <a:rPr lang="en-US" dirty="0"/>
            </a:br>
            <a:r>
              <a:rPr lang="en-US" dirty="0"/>
              <a:t>Wednesday-Friday, August 19-21 | Hawthorne Hotel | Salem, Mass.</a:t>
            </a:r>
            <a:br>
              <a:rPr lang="en-US" dirty="0"/>
            </a:br>
            <a:r>
              <a:rPr lang="en-US" b="1" dirty="0"/>
              <a:t>More information or to register: </a:t>
            </a:r>
            <a:r>
              <a:rPr lang="en-US" b="1" dirty="0" err="1">
                <a:solidFill>
                  <a:srgbClr val="FF0000"/>
                </a:solidFill>
              </a:rPr>
              <a:t>CabotWealth.com</a:t>
            </a:r>
            <a:r>
              <a:rPr lang="en-US" b="1" dirty="0">
                <a:solidFill>
                  <a:srgbClr val="FF0000"/>
                </a:solidFill>
              </a:rPr>
              <a:t>/summit</a:t>
            </a:r>
          </a:p>
          <a:p>
            <a:pPr>
              <a:lnSpc>
                <a:spcPct val="90000"/>
              </a:lnSpc>
            </a:pPr>
            <a:endParaRPr lang="en-US" b="1" dirty="0"/>
          </a:p>
          <a:p>
            <a:pPr>
              <a:lnSpc>
                <a:spcPct val="90000"/>
              </a:lnSpc>
            </a:pPr>
            <a:r>
              <a:rPr lang="en-US" b="1" dirty="0">
                <a:solidFill>
                  <a:srgbClr val="002060"/>
                </a:solidFill>
              </a:rPr>
              <a:t>[FREE Webinar] Growth Stocks for the Coronavirus Recovery</a:t>
            </a:r>
            <a:r>
              <a:rPr lang="en-US" dirty="0"/>
              <a:t/>
            </a:r>
            <a:br>
              <a:rPr lang="en-US" dirty="0"/>
            </a:br>
            <a:r>
              <a:rPr lang="en-US" dirty="0"/>
              <a:t>Tim Lutts, CEO &amp; Chief Investment Strategist, Cabot Wealth Network Wednesday, April 22 at 2PM ET.  </a:t>
            </a:r>
            <a:br>
              <a:rPr lang="en-US" dirty="0"/>
            </a:br>
            <a:r>
              <a:rPr lang="en-US" b="1" dirty="0"/>
              <a:t>Sign up now at </a:t>
            </a:r>
            <a:r>
              <a:rPr lang="en-US" b="1" dirty="0" err="1">
                <a:solidFill>
                  <a:srgbClr val="FF0000"/>
                </a:solidFill>
              </a:rPr>
              <a:t>CabotWealth.com</a:t>
            </a:r>
            <a:r>
              <a:rPr lang="en-US" b="1" dirty="0">
                <a:solidFill>
                  <a:srgbClr val="FF0000"/>
                </a:solidFill>
              </a:rPr>
              <a:t>/webinars</a:t>
            </a:r>
          </a:p>
          <a:p>
            <a:endParaRPr lang="en-US" dirty="0"/>
          </a:p>
        </p:txBody>
      </p:sp>
    </p:spTree>
    <p:extLst>
      <p:ext uri="{BB962C8B-B14F-4D97-AF65-F5344CB8AC3E}">
        <p14:creationId xmlns:p14="http://schemas.microsoft.com/office/powerpoint/2010/main" val="232209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xmlns="" id="{FA592039-8491-CD4B-9F97-49CE3C22A27E}"/>
              </a:ext>
            </a:extLst>
          </p:cNvPr>
          <p:cNvSpPr>
            <a:spLocks noGrp="1"/>
          </p:cNvSpPr>
          <p:nvPr>
            <p:ph idx="1"/>
          </p:nvPr>
        </p:nvSpPr>
        <p:spPr>
          <a:xfrm>
            <a:off x="838200" y="1554483"/>
            <a:ext cx="10826578" cy="4622483"/>
          </a:xfrm>
        </p:spPr>
        <p:txBody>
          <a:bodyPr/>
          <a:lstStyle/>
          <a:p>
            <a:pPr marL="0" indent="0">
              <a:buNone/>
            </a:pPr>
            <a:r>
              <a:rPr lang="en-US" dirty="0"/>
              <a:t>Crista Huff, Chief Analyst</a:t>
            </a:r>
          </a:p>
          <a:p>
            <a:pPr marL="0" indent="0">
              <a:buNone/>
            </a:pPr>
            <a:r>
              <a:rPr lang="en-US" i="1" dirty="0"/>
              <a:t>Cabot Undervalued Stocks Advisor</a:t>
            </a:r>
            <a:endParaRPr lang="en-US" i="1" dirty="0">
              <a:solidFill>
                <a:srgbClr val="00B0F0"/>
              </a:solidFill>
            </a:endParaRPr>
          </a:p>
          <a:p>
            <a:pPr marL="0" indent="0">
              <a:buNone/>
            </a:pPr>
            <a:r>
              <a:rPr lang="en-US" dirty="0" err="1"/>
              <a:t>Support@CabotWealth.com</a:t>
            </a:r>
            <a:r>
              <a:rPr lang="en-US" dirty="0"/>
              <a:t>    </a:t>
            </a:r>
          </a:p>
        </p:txBody>
      </p:sp>
      <p:sp>
        <p:nvSpPr>
          <p:cNvPr id="3" name="Title 2">
            <a:extLst>
              <a:ext uri="{FF2B5EF4-FFF2-40B4-BE49-F238E27FC236}">
                <a16:creationId xmlns:a16="http://schemas.microsoft.com/office/drawing/2014/main" xmlns="" id="{EAEF893B-A2F1-404F-B473-65B0049FB8A8}"/>
              </a:ext>
            </a:extLst>
          </p:cNvPr>
          <p:cNvSpPr>
            <a:spLocks noGrp="1"/>
          </p:cNvSpPr>
          <p:nvPr>
            <p:ph type="title"/>
          </p:nvPr>
        </p:nvSpPr>
        <p:spPr/>
        <p:txBody>
          <a:bodyPr/>
          <a:lstStyle/>
          <a:p>
            <a:r>
              <a:rPr lang="en-US" dirty="0"/>
              <a:t>Contact</a:t>
            </a:r>
          </a:p>
        </p:txBody>
      </p:sp>
      <p:sp>
        <p:nvSpPr>
          <p:cNvPr id="4" name="Title 2">
            <a:extLst>
              <a:ext uri="{FF2B5EF4-FFF2-40B4-BE49-F238E27FC236}">
                <a16:creationId xmlns:a16="http://schemas.microsoft.com/office/drawing/2014/main" xmlns="" id="{AE6962CC-8A69-1848-A7D7-5F484C7BBDF8}"/>
              </a:ext>
            </a:extLst>
          </p:cNvPr>
          <p:cNvSpPr txBox="1">
            <a:spLocks/>
          </p:cNvSpPr>
          <p:nvPr/>
        </p:nvSpPr>
        <p:spPr>
          <a:xfrm>
            <a:off x="3237412" y="3539402"/>
            <a:ext cx="10515600" cy="1036954"/>
          </a:xfrm>
          <a:prstGeom prst="rect">
            <a:avLst/>
          </a:prstGeom>
        </p:spPr>
        <p:txBody>
          <a:bodyPr vert="horz" lIns="91440" tIns="45720" rIns="91440" bIns="45720" rtlCol="0"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600" b="1" i="0" kern="1200">
                <a:solidFill>
                  <a:srgbClr val="374D62"/>
                </a:solidFill>
                <a:latin typeface="Roboto Regular"/>
                <a:ea typeface="+mj-ea"/>
                <a:cs typeface="+mj-cs"/>
              </a:defRPr>
            </a:lvl1pPr>
          </a:lstStyle>
          <a:p>
            <a:r>
              <a:rPr lang="en-US" sz="3200" dirty="0">
                <a:solidFill>
                  <a:srgbClr val="FF0000"/>
                </a:solidFill>
              </a:rPr>
              <a:t>Special Webinar $1 Introductory Deal</a:t>
            </a:r>
          </a:p>
        </p:txBody>
      </p:sp>
      <p:pic>
        <p:nvPicPr>
          <p:cNvPr id="5" name="Content Placeholder 4" descr="A picture containing drawing&#10;&#10;Description automatically generated">
            <a:extLst>
              <a:ext uri="{FF2B5EF4-FFF2-40B4-BE49-F238E27FC236}">
                <a16:creationId xmlns:a16="http://schemas.microsoft.com/office/drawing/2014/main" xmlns="" id="{45CD2CFA-3F94-6746-BE41-0F15AA46A8DE}"/>
              </a:ext>
            </a:extLst>
          </p:cNvPr>
          <p:cNvPicPr>
            <a:picLocks noChangeAspect="1"/>
          </p:cNvPicPr>
          <p:nvPr/>
        </p:nvPicPr>
        <p:blipFill rotWithShape="1">
          <a:blip r:embed="rId2">
            <a:extLst>
              <a:ext uri="{28A0092B-C50C-407E-A947-70E740481C1C}">
                <a14:useLocalDpi xmlns:a14="http://schemas.microsoft.com/office/drawing/2010/main" val="0"/>
              </a:ext>
            </a:extLst>
          </a:blip>
          <a:srcRect l="5588" t="34645" r="2835" b="27499"/>
          <a:stretch/>
        </p:blipFill>
        <p:spPr>
          <a:xfrm>
            <a:off x="3237412" y="4293997"/>
            <a:ext cx="5033914" cy="780334"/>
          </a:xfrm>
          <a:prstGeom prst="rect">
            <a:avLst/>
          </a:prstGeom>
        </p:spPr>
      </p:pic>
      <p:sp>
        <p:nvSpPr>
          <p:cNvPr id="6" name="TextBox 5">
            <a:extLst>
              <a:ext uri="{FF2B5EF4-FFF2-40B4-BE49-F238E27FC236}">
                <a16:creationId xmlns:a16="http://schemas.microsoft.com/office/drawing/2014/main" xmlns="" id="{6F6BF080-AB6C-5347-96A2-0DAA8CC0AFF2}"/>
              </a:ext>
            </a:extLst>
          </p:cNvPr>
          <p:cNvSpPr txBox="1"/>
          <p:nvPr/>
        </p:nvSpPr>
        <p:spPr>
          <a:xfrm>
            <a:off x="3237412" y="5112056"/>
            <a:ext cx="8427366" cy="738664"/>
          </a:xfrm>
          <a:prstGeom prst="rect">
            <a:avLst/>
          </a:prstGeom>
          <a:noFill/>
        </p:spPr>
        <p:txBody>
          <a:bodyPr wrap="square" rtlCol="0">
            <a:spAutoFit/>
          </a:bodyPr>
          <a:lstStyle/>
          <a:p>
            <a:pPr lvl="0"/>
            <a:r>
              <a:rPr lang="en-US" dirty="0"/>
              <a:t>Monthly issues … updates and trading alerts … 24/7 online access … access to Crista Huff</a:t>
            </a:r>
            <a:r>
              <a:rPr lang="en-US" b="1" dirty="0">
                <a:solidFill>
                  <a:srgbClr val="FF0000"/>
                </a:solidFill>
              </a:rPr>
              <a:t/>
            </a:r>
            <a:br>
              <a:rPr lang="en-US" b="1" dirty="0">
                <a:solidFill>
                  <a:srgbClr val="FF0000"/>
                </a:solidFill>
              </a:rPr>
            </a:br>
            <a:r>
              <a:rPr lang="en-US" sz="2400" b="1" dirty="0">
                <a:solidFill>
                  <a:srgbClr val="FF0000"/>
                </a:solidFill>
              </a:rPr>
              <a:t>Limited to first 250. Act now. </a:t>
            </a:r>
            <a:r>
              <a:rPr lang="en-US" sz="2400" b="1" dirty="0" err="1">
                <a:solidFill>
                  <a:srgbClr val="FF0000"/>
                </a:solidFill>
              </a:rPr>
              <a:t>CabotWealth.com</a:t>
            </a:r>
            <a:r>
              <a:rPr lang="en-US" sz="2400" b="1" dirty="0">
                <a:solidFill>
                  <a:srgbClr val="FF0000"/>
                </a:solidFill>
              </a:rPr>
              <a:t>/</a:t>
            </a:r>
            <a:r>
              <a:rPr lang="en-US" sz="2400" b="1" dirty="0" err="1">
                <a:solidFill>
                  <a:srgbClr val="FF0000"/>
                </a:solidFill>
              </a:rPr>
              <a:t>webinarspecial</a:t>
            </a:r>
            <a:endParaRPr lang="en-US" sz="2400" b="1" dirty="0">
              <a:solidFill>
                <a:srgbClr val="FF0000"/>
              </a:solidFill>
            </a:endParaRPr>
          </a:p>
        </p:txBody>
      </p:sp>
    </p:spTree>
    <p:extLst>
      <p:ext uri="{BB962C8B-B14F-4D97-AF65-F5344CB8AC3E}">
        <p14:creationId xmlns:p14="http://schemas.microsoft.com/office/powerpoint/2010/main" val="295179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8951691-5E6E-4222-BE74-7824DD9E32E7}"/>
              </a:ext>
            </a:extLst>
          </p:cNvPr>
          <p:cNvSpPr>
            <a:spLocks noGrp="1"/>
          </p:cNvSpPr>
          <p:nvPr>
            <p:ph idx="1"/>
          </p:nvPr>
        </p:nvSpPr>
        <p:spPr/>
        <p:txBody>
          <a:bodyPr/>
          <a:lstStyle/>
          <a:p>
            <a:pPr marL="0" indent="0">
              <a:buNone/>
            </a:pPr>
            <a:r>
              <a:rPr lang="en-US" dirty="0"/>
              <a:t>The title of my January 22, 2020 weekly update was, </a:t>
            </a:r>
            <a:r>
              <a:rPr lang="en-US" b="1" dirty="0"/>
              <a:t>“We’re Due for a Stock Market Correction.”</a:t>
            </a:r>
          </a:p>
          <a:p>
            <a:pPr marL="0" indent="0">
              <a:buNone/>
            </a:pPr>
            <a:r>
              <a:rPr lang="en-US" dirty="0"/>
              <a:t/>
            </a:r>
            <a:br>
              <a:rPr lang="en-US" dirty="0"/>
            </a:br>
            <a:r>
              <a:rPr lang="en-US" dirty="0"/>
              <a:t>Citing the 2020 commerce disruption emanating from the outbreak of the coronavirus in China, I stressed that this situation would harm first-quarter revenue and profits at most American companies, and consequently affect their share prices. I spent several weeks giving investors specific ideas on how to protect and prune their portfolios in order to raise cash so that they could buy low after the coming market correction. </a:t>
            </a:r>
          </a:p>
          <a:p>
            <a:pPr marL="0" indent="0">
              <a:buNone/>
            </a:pPr>
            <a:endParaRPr lang="en-US" dirty="0"/>
          </a:p>
        </p:txBody>
      </p:sp>
      <p:sp>
        <p:nvSpPr>
          <p:cNvPr id="3" name="Title 2">
            <a:extLst>
              <a:ext uri="{FF2B5EF4-FFF2-40B4-BE49-F238E27FC236}">
                <a16:creationId xmlns:a16="http://schemas.microsoft.com/office/drawing/2014/main" xmlns="" id="{2936BCDD-13CD-4D02-96C5-CA48734783C8}"/>
              </a:ext>
            </a:extLst>
          </p:cNvPr>
          <p:cNvSpPr>
            <a:spLocks noGrp="1"/>
          </p:cNvSpPr>
          <p:nvPr>
            <p:ph type="title"/>
          </p:nvPr>
        </p:nvSpPr>
        <p:spPr/>
        <p:txBody>
          <a:bodyPr>
            <a:normAutofit/>
          </a:bodyPr>
          <a:lstStyle/>
          <a:p>
            <a:r>
              <a:rPr lang="en-US" dirty="0"/>
              <a:t>The Global Reach of the Chinese Coronavirus</a:t>
            </a:r>
          </a:p>
        </p:txBody>
      </p:sp>
    </p:spTree>
    <p:extLst>
      <p:ext uri="{BB962C8B-B14F-4D97-AF65-F5344CB8AC3E}">
        <p14:creationId xmlns:p14="http://schemas.microsoft.com/office/powerpoint/2010/main" val="191222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0FFCEBC-4CCE-4CBF-A0C8-750A64FFA65A}"/>
              </a:ext>
            </a:extLst>
          </p:cNvPr>
          <p:cNvSpPr>
            <a:spLocks noGrp="1"/>
          </p:cNvSpPr>
          <p:nvPr>
            <p:ph idx="1"/>
          </p:nvPr>
        </p:nvSpPr>
        <p:spPr/>
        <p:txBody>
          <a:bodyPr/>
          <a:lstStyle/>
          <a:p>
            <a:r>
              <a:rPr lang="en-US" dirty="0"/>
              <a:t>On January 17, 2020, in an article titled, </a:t>
            </a:r>
            <a:r>
              <a:rPr lang="en-US" b="1" dirty="0"/>
              <a:t>"Make More Money With Apple Stock During the Next Market Correction,” </a:t>
            </a:r>
            <a:r>
              <a:rPr lang="en-US" dirty="0"/>
              <a:t>I talked about using stop-loss orders on Apple Inc. (AAPL), with the intention of buying the shares back low during the next market correction.</a:t>
            </a:r>
            <a:br>
              <a:rPr lang="en-US" dirty="0"/>
            </a:br>
            <a:r>
              <a:rPr lang="en-US" dirty="0"/>
              <a:t/>
            </a:r>
            <a:br>
              <a:rPr lang="en-US" dirty="0"/>
            </a:br>
            <a:r>
              <a:rPr lang="en-US" dirty="0"/>
              <a:t>I employed this strategy repeatedly in recent years, and later repurchased AAPL shares in 2019 on January 28 at 156.09, May 13 at 187.49 and August 6 at 197.71 during market pullbacks.</a:t>
            </a:r>
          </a:p>
          <a:p>
            <a:endParaRPr lang="en-US" dirty="0"/>
          </a:p>
        </p:txBody>
      </p:sp>
      <p:sp>
        <p:nvSpPr>
          <p:cNvPr id="3" name="Title 2">
            <a:extLst>
              <a:ext uri="{FF2B5EF4-FFF2-40B4-BE49-F238E27FC236}">
                <a16:creationId xmlns:a16="http://schemas.microsoft.com/office/drawing/2014/main" xmlns="" id="{35B12F3E-63E2-4365-A016-B4E5F8294444}"/>
              </a:ext>
            </a:extLst>
          </p:cNvPr>
          <p:cNvSpPr>
            <a:spLocks noGrp="1"/>
          </p:cNvSpPr>
          <p:nvPr>
            <p:ph type="title"/>
          </p:nvPr>
        </p:nvSpPr>
        <p:spPr/>
        <p:txBody>
          <a:bodyPr/>
          <a:lstStyle/>
          <a:p>
            <a:r>
              <a:rPr lang="en-US" dirty="0"/>
              <a:t>Using Stop-Loss Orders After Big Run-Ups</a:t>
            </a:r>
          </a:p>
        </p:txBody>
      </p:sp>
    </p:spTree>
    <p:extLst>
      <p:ext uri="{BB962C8B-B14F-4D97-AF65-F5344CB8AC3E}">
        <p14:creationId xmlns:p14="http://schemas.microsoft.com/office/powerpoint/2010/main" val="341964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4F14C-EB79-4BA8-BFAA-44B33EE12D85}"/>
              </a:ext>
            </a:extLst>
          </p:cNvPr>
          <p:cNvSpPr>
            <a:spLocks noGrp="1"/>
          </p:cNvSpPr>
          <p:nvPr>
            <p:ph type="title"/>
          </p:nvPr>
        </p:nvSpPr>
        <p:spPr>
          <a:xfrm>
            <a:off x="839788" y="979206"/>
            <a:ext cx="3932237" cy="586946"/>
          </a:xfrm>
        </p:spPr>
        <p:txBody>
          <a:bodyPr>
            <a:normAutofit/>
          </a:bodyPr>
          <a:lstStyle/>
          <a:p>
            <a:r>
              <a:rPr lang="en-US" sz="2800" dirty="0"/>
              <a:t>Apple Inc. (AAPL)</a:t>
            </a:r>
          </a:p>
        </p:txBody>
      </p:sp>
      <p:pic>
        <p:nvPicPr>
          <p:cNvPr id="6" name="Content Placeholder 5">
            <a:extLst>
              <a:ext uri="{FF2B5EF4-FFF2-40B4-BE49-F238E27FC236}">
                <a16:creationId xmlns:a16="http://schemas.microsoft.com/office/drawing/2014/main" xmlns="" id="{8828B3CA-F97F-5F40-A7E5-1CE7301168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4953" y="1198605"/>
            <a:ext cx="5807413" cy="3356044"/>
          </a:xfrm>
        </p:spPr>
      </p:pic>
      <p:sp>
        <p:nvSpPr>
          <p:cNvPr id="4" name="Text Placeholder 3">
            <a:extLst>
              <a:ext uri="{FF2B5EF4-FFF2-40B4-BE49-F238E27FC236}">
                <a16:creationId xmlns:a16="http://schemas.microsoft.com/office/drawing/2014/main" xmlns="" id="{FFD8B30B-5784-4984-8D6B-85533E57B5E8}"/>
              </a:ext>
            </a:extLst>
          </p:cNvPr>
          <p:cNvSpPr>
            <a:spLocks noGrp="1"/>
          </p:cNvSpPr>
          <p:nvPr>
            <p:ph type="body" sz="half" idx="2"/>
          </p:nvPr>
        </p:nvSpPr>
        <p:spPr>
          <a:xfrm>
            <a:off x="839788" y="1566152"/>
            <a:ext cx="3932237" cy="3811588"/>
          </a:xfrm>
        </p:spPr>
        <p:txBody>
          <a:bodyPr>
            <a:normAutofit fontScale="92500"/>
          </a:bodyPr>
          <a:lstStyle/>
          <a:p>
            <a:r>
              <a:rPr lang="en-US" sz="2400" dirty="0"/>
              <a:t>On March 9, I added Apple (AAPL) to my </a:t>
            </a:r>
            <a:r>
              <a:rPr lang="en-US" sz="2400" i="1" dirty="0"/>
              <a:t>Cabot Undervalued Stocks Advisor </a:t>
            </a:r>
            <a:r>
              <a:rPr lang="en-US" sz="2400" dirty="0"/>
              <a:t>portfolios with a Strong Buy recommendation, since the price was on sale again. </a:t>
            </a:r>
          </a:p>
          <a:p>
            <a:r>
              <a:rPr lang="en-US" sz="2400" dirty="0"/>
              <a:t>I know from repeated experience that the stock will go on to recover from the downturn, and will later reach new all-time highs again.</a:t>
            </a:r>
          </a:p>
          <a:p>
            <a:endParaRPr lang="en-US" dirty="0"/>
          </a:p>
        </p:txBody>
      </p:sp>
    </p:spTree>
    <p:extLst>
      <p:ext uri="{BB962C8B-B14F-4D97-AF65-F5344CB8AC3E}">
        <p14:creationId xmlns:p14="http://schemas.microsoft.com/office/powerpoint/2010/main" val="64538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455BCD1-208B-4BB2-92EB-BF14D6A0FE89}"/>
              </a:ext>
            </a:extLst>
          </p:cNvPr>
          <p:cNvSpPr>
            <a:spLocks noGrp="1"/>
          </p:cNvSpPr>
          <p:nvPr>
            <p:ph idx="1"/>
          </p:nvPr>
        </p:nvSpPr>
        <p:spPr/>
        <p:txBody>
          <a:bodyPr>
            <a:normAutofit/>
          </a:bodyPr>
          <a:lstStyle/>
          <a:p>
            <a:pPr marL="0" indent="0" fontAlgn="base">
              <a:buNone/>
            </a:pPr>
            <a:r>
              <a:rPr lang="en-US" dirty="0"/>
              <a:t>On February 24, I added SPXS and SOXS to my stock letter. These are two exchange-traded funds that rise in value as the S&amp;P 500 index and the technology sector fall, respectively.</a:t>
            </a:r>
            <a:br>
              <a:rPr lang="en-US" dirty="0"/>
            </a:br>
            <a:r>
              <a:rPr lang="en-US" dirty="0"/>
              <a:t/>
            </a:r>
            <a:br>
              <a:rPr lang="en-US" dirty="0"/>
            </a:br>
            <a:r>
              <a:rPr lang="en-US" dirty="0"/>
              <a:t>I consider these investments appropriate for traders and very experienced investors.</a:t>
            </a:r>
          </a:p>
          <a:p>
            <a:pPr marL="0" indent="0" fontAlgn="base">
              <a:buNone/>
            </a:pPr>
            <a:r>
              <a:rPr lang="en-US" dirty="0"/>
              <a:t> </a:t>
            </a:r>
          </a:p>
          <a:p>
            <a:pPr marL="0" indent="0" fontAlgn="base">
              <a:buNone/>
            </a:pPr>
            <a:r>
              <a:rPr lang="en-US" dirty="0"/>
              <a:t> </a:t>
            </a:r>
          </a:p>
          <a:p>
            <a:endParaRPr lang="en-US" dirty="0"/>
          </a:p>
        </p:txBody>
      </p:sp>
      <p:sp>
        <p:nvSpPr>
          <p:cNvPr id="3" name="Title 2">
            <a:extLst>
              <a:ext uri="{FF2B5EF4-FFF2-40B4-BE49-F238E27FC236}">
                <a16:creationId xmlns:a16="http://schemas.microsoft.com/office/drawing/2014/main" xmlns="" id="{AF95C80B-040C-4E28-BCD1-288746C0BC3B}"/>
              </a:ext>
            </a:extLst>
          </p:cNvPr>
          <p:cNvSpPr>
            <a:spLocks noGrp="1"/>
          </p:cNvSpPr>
          <p:nvPr>
            <p:ph type="title"/>
          </p:nvPr>
        </p:nvSpPr>
        <p:spPr/>
        <p:txBody>
          <a:bodyPr/>
          <a:lstStyle/>
          <a:p>
            <a:r>
              <a:rPr lang="en-US" dirty="0"/>
              <a:t>Profiting with Bearish ETFs</a:t>
            </a:r>
          </a:p>
        </p:txBody>
      </p:sp>
    </p:spTree>
    <p:extLst>
      <p:ext uri="{BB962C8B-B14F-4D97-AF65-F5344CB8AC3E}">
        <p14:creationId xmlns:p14="http://schemas.microsoft.com/office/powerpoint/2010/main" val="244370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C37C7260-8940-D949-A675-B0B66551FBC2}"/>
              </a:ext>
            </a:extLst>
          </p:cNvPr>
          <p:cNvSpPr>
            <a:spLocks noGrp="1"/>
          </p:cNvSpPr>
          <p:nvPr>
            <p:ph idx="1"/>
          </p:nvPr>
        </p:nvSpPr>
        <p:spPr/>
        <p:txBody>
          <a:bodyPr/>
          <a:lstStyle/>
          <a:p>
            <a:pPr lvl="0" fontAlgn="base">
              <a:lnSpc>
                <a:spcPct val="200000"/>
              </a:lnSpc>
            </a:pPr>
            <a:r>
              <a:rPr lang="en-US" sz="3200"/>
              <a:t>Annually rising dividend payouts</a:t>
            </a:r>
          </a:p>
          <a:p>
            <a:pPr lvl="0" fontAlgn="base">
              <a:lnSpc>
                <a:spcPct val="200000"/>
              </a:lnSpc>
            </a:pPr>
            <a:r>
              <a:rPr lang="en-US" sz="3200"/>
              <a:t>Annually rising profits</a:t>
            </a:r>
          </a:p>
          <a:p>
            <a:pPr lvl="0" fontAlgn="base">
              <a:lnSpc>
                <a:spcPct val="200000"/>
              </a:lnSpc>
            </a:pPr>
            <a:r>
              <a:rPr lang="en-US" sz="3200"/>
              <a:t>Decent one-year price charts</a:t>
            </a:r>
          </a:p>
          <a:p>
            <a:pPr marL="0" indent="0">
              <a:lnSpc>
                <a:spcPct val="200000"/>
              </a:lnSpc>
              <a:buNone/>
            </a:pPr>
            <a:endParaRPr lang="en-US" sz="3200"/>
          </a:p>
          <a:p>
            <a:endParaRPr lang="en-US" dirty="0"/>
          </a:p>
        </p:txBody>
      </p:sp>
      <p:sp>
        <p:nvSpPr>
          <p:cNvPr id="2" name="Title 1"/>
          <p:cNvSpPr>
            <a:spLocks noGrp="1"/>
          </p:cNvSpPr>
          <p:nvPr>
            <p:ph type="title"/>
          </p:nvPr>
        </p:nvSpPr>
        <p:spPr/>
        <p:txBody>
          <a:bodyPr>
            <a:normAutofit/>
          </a:bodyPr>
          <a:lstStyle/>
          <a:p>
            <a:r>
              <a:rPr lang="en-US" dirty="0"/>
              <a:t>Features of Today’s Portfolio Stocks</a:t>
            </a:r>
          </a:p>
        </p:txBody>
      </p:sp>
    </p:spTree>
    <p:extLst>
      <p:ext uri="{BB962C8B-B14F-4D97-AF65-F5344CB8AC3E}">
        <p14:creationId xmlns:p14="http://schemas.microsoft.com/office/powerpoint/2010/main" val="57406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normAutofit/>
          </a:bodyPr>
          <a:lstStyle/>
          <a:p>
            <a:pPr fontAlgn="base"/>
            <a:r>
              <a:rPr lang="en-US" dirty="0"/>
              <a:t>Basic Materials – lumber &amp; wood production</a:t>
            </a:r>
          </a:p>
          <a:p>
            <a:pPr fontAlgn="base"/>
            <a:r>
              <a:rPr lang="en-US" dirty="0"/>
              <a:t>Financial – alternative asset manager</a:t>
            </a:r>
          </a:p>
          <a:p>
            <a:pPr fontAlgn="base"/>
            <a:r>
              <a:rPr lang="en-US" dirty="0"/>
              <a:t>Financial – risk management insurance</a:t>
            </a:r>
          </a:p>
          <a:p>
            <a:pPr fontAlgn="base"/>
            <a:r>
              <a:rPr lang="en-US" dirty="0"/>
              <a:t>Healthcare – drug manufacturer</a:t>
            </a:r>
          </a:p>
          <a:p>
            <a:pPr fontAlgn="base"/>
            <a:r>
              <a:rPr lang="en-US" dirty="0"/>
              <a:t>Healthcare – healthcare plans</a:t>
            </a:r>
          </a:p>
          <a:p>
            <a:pPr fontAlgn="base"/>
            <a:r>
              <a:rPr lang="en-US" dirty="0"/>
              <a:t>Industrials – railroads</a:t>
            </a:r>
          </a:p>
          <a:p>
            <a:pPr fontAlgn="base"/>
            <a:r>
              <a:rPr lang="en-US" dirty="0"/>
              <a:t>Industrials – aerospace &amp; defense</a:t>
            </a:r>
          </a:p>
          <a:p>
            <a:pPr fontAlgn="base"/>
            <a:r>
              <a:rPr lang="en-US" dirty="0"/>
              <a:t>Technology – semiconductor equipment &amp; materials</a:t>
            </a:r>
          </a:p>
        </p:txBody>
      </p:sp>
      <p:sp>
        <p:nvSpPr>
          <p:cNvPr id="29698" name="Title 1"/>
          <p:cNvSpPr>
            <a:spLocks noGrp="1"/>
          </p:cNvSpPr>
          <p:nvPr>
            <p:ph type="title"/>
          </p:nvPr>
        </p:nvSpPr>
        <p:spPr/>
        <p:txBody>
          <a:bodyPr/>
          <a:lstStyle/>
          <a:p>
            <a:r>
              <a:rPr lang="en-US" dirty="0"/>
              <a:t>Sector Diversification</a:t>
            </a:r>
          </a:p>
        </p:txBody>
      </p:sp>
    </p:spTree>
    <p:extLst>
      <p:ext uri="{BB962C8B-B14F-4D97-AF65-F5344CB8AC3E}">
        <p14:creationId xmlns:p14="http://schemas.microsoft.com/office/powerpoint/2010/main" val="289614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1234</Words>
  <Application>Microsoft Macintosh PowerPoint</Application>
  <PresentationFormat>Widescreen</PresentationFormat>
  <Paragraphs>182</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Narrow</vt:lpstr>
      <vt:lpstr>Calibri</vt:lpstr>
      <vt:lpstr>Calibri Light</vt:lpstr>
      <vt:lpstr>Courier New</vt:lpstr>
      <vt:lpstr>Roboto</vt:lpstr>
      <vt:lpstr>Roboto Bold</vt:lpstr>
      <vt:lpstr>Roboto Regular</vt:lpstr>
      <vt:lpstr>Wingdings</vt:lpstr>
      <vt:lpstr>2_Office Theme</vt:lpstr>
      <vt:lpstr>7 Undervalued Growth Stocks with Rising Dividends for This Market</vt:lpstr>
      <vt:lpstr>The First Quarter 2018 Stock Market Drop</vt:lpstr>
      <vt:lpstr>The Fourth Quarter 2019 Stock Market Run-Up</vt:lpstr>
      <vt:lpstr>The Global Reach of the Chinese Coronavirus</vt:lpstr>
      <vt:lpstr>Using Stop-Loss Orders After Big Run-Ups</vt:lpstr>
      <vt:lpstr>Apple Inc. (AAPL)</vt:lpstr>
      <vt:lpstr>Profiting with Bearish ETFs</vt:lpstr>
      <vt:lpstr>Features of Today’s Portfolio Stocks</vt:lpstr>
      <vt:lpstr>Sector Diversification</vt:lpstr>
      <vt:lpstr>Portfolio Stocks</vt:lpstr>
      <vt:lpstr>Anthem  (ANTM) </vt:lpstr>
      <vt:lpstr>Anthem (ANTM)</vt:lpstr>
      <vt:lpstr>Applied Materials (AMAT)</vt:lpstr>
      <vt:lpstr>Applied Material (AMAT)</vt:lpstr>
      <vt:lpstr>Assurant (AIZ)</vt:lpstr>
      <vt:lpstr>Assurant (AIZ)</vt:lpstr>
      <vt:lpstr>Blackstone Group (BX)</vt:lpstr>
      <vt:lpstr>Blackstone Group (BX)</vt:lpstr>
      <vt:lpstr>Boise Cascade (BCC)</vt:lpstr>
      <vt:lpstr>Boise Cascade (BCC)</vt:lpstr>
      <vt:lpstr>Bristol-Myers Squibb (BMY)</vt:lpstr>
      <vt:lpstr>Bristol-Myers Squibb (BMY)</vt:lpstr>
      <vt:lpstr>Kansas City Southern (KSU)</vt:lpstr>
      <vt:lpstr>Kansas City Southern (KSU)</vt:lpstr>
      <vt:lpstr>L3Harris Technologies (LHX)</vt:lpstr>
      <vt:lpstr>L3Harris Technologies (LHX)</vt:lpstr>
      <vt:lpstr>Market Capitalization</vt:lpstr>
      <vt:lpstr>Best Choices</vt:lpstr>
      <vt:lpstr>Reference Materials</vt:lpstr>
      <vt:lpstr>Special Webinar $1 Introductory Deal</vt:lpstr>
      <vt:lpstr>Questions</vt:lpstr>
      <vt:lpstr>Contact</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Undervalued Growth Stocks with Rising Dividends for This Market</dc:title>
  <dc:creator>Crista Huff</dc:creator>
  <cp:lastModifiedBy>Microsoft Office User</cp:lastModifiedBy>
  <cp:revision>38</cp:revision>
  <dcterms:created xsi:type="dcterms:W3CDTF">2020-03-15T20:43:40Z</dcterms:created>
  <dcterms:modified xsi:type="dcterms:W3CDTF">2020-03-18T19:45:47Z</dcterms:modified>
</cp:coreProperties>
</file>