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notesMasterIdLst>
    <p:notesMasterId r:id="rId27"/>
  </p:notesMasterIdLst>
  <p:handoutMasterIdLst>
    <p:handoutMasterId r:id="rId28"/>
  </p:handoutMasterIdLst>
  <p:sldIdLst>
    <p:sldId id="262" r:id="rId5"/>
    <p:sldId id="428" r:id="rId6"/>
    <p:sldId id="495" r:id="rId7"/>
    <p:sldId id="482" r:id="rId8"/>
    <p:sldId id="483" r:id="rId9"/>
    <p:sldId id="488" r:id="rId10"/>
    <p:sldId id="489" r:id="rId11"/>
    <p:sldId id="487" r:id="rId12"/>
    <p:sldId id="492" r:id="rId13"/>
    <p:sldId id="494" r:id="rId14"/>
    <p:sldId id="436" r:id="rId15"/>
    <p:sldId id="496" r:id="rId16"/>
    <p:sldId id="497" r:id="rId17"/>
    <p:sldId id="498" r:id="rId18"/>
    <p:sldId id="484" r:id="rId19"/>
    <p:sldId id="485" r:id="rId20"/>
    <p:sldId id="499" r:id="rId21"/>
    <p:sldId id="500" r:id="rId22"/>
    <p:sldId id="505" r:id="rId23"/>
    <p:sldId id="507" r:id="rId24"/>
    <p:sldId id="506" r:id="rId25"/>
    <p:sldId id="48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D62"/>
    <a:srgbClr val="00F000"/>
    <a:srgbClr val="B40404"/>
    <a:srgbClr val="D9C691"/>
    <a:srgbClr val="E5D1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 autoAdjust="0"/>
    <p:restoredTop sz="66561"/>
  </p:normalViewPr>
  <p:slideViewPr>
    <p:cSldViewPr snapToGrid="0">
      <p:cViewPr varScale="1">
        <p:scale>
          <a:sx n="70" d="100"/>
          <a:sy n="70" d="100"/>
        </p:scale>
        <p:origin x="2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BB2C92-69A2-824B-88C7-448C4F115F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0AEE1-1B87-994C-B3B7-071A1733C9C5}" type="datetimeFigureOut">
              <a:rPr lang="en-US" smtClean="0"/>
              <a:t>7/12/22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6D9383-F02F-0842-B992-2D5E3FA658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CFCAE-1B18-7140-9300-D97A4CE5E1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324D5-3F0A-3441-BF0B-5B50E5F64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43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0">
                <a:latin typeface="Roboto Bold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 i="0">
                <a:latin typeface="Roboto Bold"/>
              </a:defRPr>
            </a:lvl1pPr>
          </a:lstStyle>
          <a:p>
            <a:fld id="{03EFD1F9-1AE8-4E93-8314-C975C6DF4D0C}" type="datetimeFigureOut">
              <a:rPr lang="en-US" smtClean="0"/>
              <a:pPr/>
              <a:t>7/12/22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 i="0">
                <a:latin typeface="Roboto Bold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 i="0">
                <a:latin typeface="Roboto Bold"/>
              </a:defRPr>
            </a:lvl1pPr>
          </a:lstStyle>
          <a:p>
            <a:fld id="{3425450F-533C-46FB-955B-91641EB78E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276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1pPr>
    <a:lvl2pPr marL="4572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2pPr>
    <a:lvl3pPr marL="9144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3pPr>
    <a:lvl4pPr marL="13716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4pPr>
    <a:lvl5pPr marL="18288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01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109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083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093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030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7410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513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8205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0839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313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686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5297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9631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3387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20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rgbClr val="FFFF00"/>
              </a:solidFill>
              <a:effectLst/>
              <a:latin typeface="Roboto Bold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38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030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Roboto Bold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741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620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732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718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847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0284D-135A-3C48-9265-4DB9D84B7F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703733" cy="2387600"/>
          </a:xfrm>
        </p:spPr>
        <p:txBody>
          <a:bodyPr anchor="b">
            <a:normAutofit/>
          </a:bodyPr>
          <a:lstStyle>
            <a:lvl1pPr algn="l">
              <a:defRPr sz="5400" b="0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FBC306-B6C3-054E-B879-90EB78F0F3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778256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Name</a:t>
            </a:r>
          </a:p>
          <a:p>
            <a:r>
              <a:rPr lang="en-US" dirty="0"/>
              <a:t>Chief Analyst, </a:t>
            </a:r>
            <a:r>
              <a:rPr lang="en-US" i="1" dirty="0"/>
              <a:t>Publication </a:t>
            </a:r>
            <a:endParaRPr lang="en-US" i="0" dirty="0"/>
          </a:p>
          <a:p>
            <a:r>
              <a:rPr lang="en-US" i="0" dirty="0"/>
              <a:t>Cabot Wealth Network</a:t>
            </a:r>
            <a:br>
              <a:rPr lang="en-US" i="1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228C9-B2DB-F341-850F-0C6C696E2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1E3A-0A3E-EE4B-9949-81C479F1DFEC}" type="datetimeFigureOut">
              <a:rPr lang="en-US" smtClean="0"/>
              <a:t>7/12/22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21AD5-AF5C-E04C-8D64-92195E65F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B75B2-B09C-A94F-88C6-18636039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FB6F-B0BA-B944-AE4E-1D9E83F4C26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B7D94A-16AA-3F48-BDA0-CF332CE116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1484"/>
            <a:ext cx="12192000" cy="6965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9B4495-FAD9-DA44-BDDA-F0ED189D41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06560" y="0"/>
            <a:ext cx="2473609" cy="247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2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76088-44ED-A54F-8B8D-F90D3DEE6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2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800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9E59B-E0E0-7541-B626-6C4542D9D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310ED-EC86-0C41-9A39-89C1D75E0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 b="0"/>
            </a:lvl2pPr>
            <a:lvl3pPr>
              <a:defRPr sz="1800" b="0"/>
            </a:lvl3pPr>
            <a:lvl4pPr>
              <a:defRPr sz="1500" b="0"/>
            </a:lvl4pPr>
            <a:lvl5pPr>
              <a:defRPr sz="1500" b="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51151-4E0A-7E45-87CC-B00154DB5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 b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8619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B29FB-88E5-B648-80AD-F5D297E3B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5B7F9D-C432-1641-85FA-F7276159A0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A6B377-654D-2040-845F-461955D38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 b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526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D636C-E17D-5D4F-981B-2F76D268B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E9F34-1ABD-A44E-BBCE-04A8265C09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85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DE989D-2011-694B-966A-F8CE1B3D7C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6B2813-98E8-954D-904F-3F224634C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656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0284D-135A-3C48-9265-4DB9D84B7F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703733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New Section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228C9-B2DB-F341-850F-0C6C696E2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1E3A-0A3E-EE4B-9949-81C479F1DFEC}" type="datetimeFigureOut">
              <a:rPr lang="en-US" smtClean="0"/>
              <a:t>7/12/22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B75B2-B09C-A94F-88C6-18636039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FB6F-B0BA-B944-AE4E-1D9E83F4C26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B7D94A-16AA-3F48-BDA0-CF332CE116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1484"/>
            <a:ext cx="12192000" cy="696516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1BF4C80-7020-A248-884F-2918338D779E}"/>
              </a:ext>
            </a:extLst>
          </p:cNvPr>
          <p:cNvSpPr txBox="1">
            <a:spLocks/>
          </p:cNvSpPr>
          <p:nvPr userDrawn="1"/>
        </p:nvSpPr>
        <p:spPr>
          <a:xfrm>
            <a:off x="5641125" y="6399319"/>
            <a:ext cx="956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DF8A44-140B-4C2C-9178-B36AB3A7FF52}" type="slidenum">
              <a:rPr lang="en-US" sz="1600" b="0" i="0" smtClean="0">
                <a:solidFill>
                  <a:srgbClr val="374D6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pPr/>
              <a:t>‹#›</a:t>
            </a:fld>
            <a:endParaRPr lang="en-US" sz="1600" b="0" i="0" dirty="0">
              <a:solidFill>
                <a:srgbClr val="374D62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13" name="Picture 12" descr="A picture containing hydrant&#10;&#10;Description automatically generated">
            <a:extLst>
              <a:ext uri="{FF2B5EF4-FFF2-40B4-BE49-F238E27FC236}">
                <a16:creationId xmlns:a16="http://schemas.microsoft.com/office/drawing/2014/main" id="{0675C80F-6AFE-8645-A55F-86D50EDF63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50" b="54383"/>
          <a:stretch/>
        </p:blipFill>
        <p:spPr>
          <a:xfrm>
            <a:off x="7992268" y="224692"/>
            <a:ext cx="3979863" cy="34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5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9A7BE-88B4-FD4F-8887-4F9D52029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83"/>
            <a:ext cx="10515600" cy="4622483"/>
          </a:xfrm>
        </p:spPr>
        <p:txBody>
          <a:bodyPr/>
          <a:lstStyle>
            <a:lvl1pPr marL="293688" indent="-293688">
              <a:tabLst/>
              <a:defRPr sz="28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28650" indent="-285750">
              <a:tabLst/>
              <a:defRPr sz="25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23925" indent="-238125">
              <a:tabLst/>
              <a:defRPr sz="24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20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8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31E0B4-7EA6-EB42-A276-BEDC5DE22933}"/>
              </a:ext>
            </a:extLst>
          </p:cNvPr>
          <p:cNvSpPr/>
          <p:nvPr userDrawn="1"/>
        </p:nvSpPr>
        <p:spPr>
          <a:xfrm>
            <a:off x="947589" y="412750"/>
            <a:ext cx="2145792" cy="11988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 dirty="0">
              <a:latin typeface="Roboto Bold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D3040AE-D6C4-2340-B3BF-8906BF699B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1036954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Lorem ipsum dolor sit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D92322-E3E1-134A-83E5-7CA11A6140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1449" y="12358"/>
            <a:ext cx="1465924" cy="146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6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F5EDBCF-4253-324B-86B6-CC4E0DB76EBD}"/>
              </a:ext>
            </a:extLst>
          </p:cNvPr>
          <p:cNvSpPr txBox="1">
            <a:spLocks/>
          </p:cNvSpPr>
          <p:nvPr userDrawn="1"/>
        </p:nvSpPr>
        <p:spPr>
          <a:xfrm>
            <a:off x="5617736" y="6424989"/>
            <a:ext cx="956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DF8A44-140B-4C2C-9178-B36AB3A7FF52}" type="slidenum">
              <a:rPr lang="en-US" sz="1400" b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‹#›</a:t>
            </a:fld>
            <a:endParaRPr lang="en-US" sz="16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9B208BA-AABC-CA44-AE31-3CE9292A3B11}"/>
              </a:ext>
            </a:extLst>
          </p:cNvPr>
          <p:cNvSpPr txBox="1">
            <a:spLocks/>
          </p:cNvSpPr>
          <p:nvPr userDrawn="1"/>
        </p:nvSpPr>
        <p:spPr>
          <a:xfrm>
            <a:off x="9431945" y="6424989"/>
            <a:ext cx="2256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spc="40" baseline="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Cabotwealth.</a:t>
            </a:r>
            <a:r>
              <a:rPr lang="en-US" sz="2000" b="0" spc="40" baseline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</a:t>
            </a:r>
            <a:endParaRPr lang="en-US" sz="2000" b="0" spc="40" baseline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14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36276CC-6DAF-054B-AA8F-47A5F71130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62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3C8082-71AF-F64C-81C7-6A04587E991E}"/>
              </a:ext>
            </a:extLst>
          </p:cNvPr>
          <p:cNvSpPr txBox="1"/>
          <p:nvPr userDrawn="1"/>
        </p:nvSpPr>
        <p:spPr>
          <a:xfrm>
            <a:off x="1933300" y="2659562"/>
            <a:ext cx="8325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 ipsum dolor sit</a:t>
            </a:r>
          </a:p>
        </p:txBody>
      </p:sp>
    </p:spTree>
    <p:extLst>
      <p:ext uri="{BB962C8B-B14F-4D97-AF65-F5344CB8AC3E}">
        <p14:creationId xmlns:p14="http://schemas.microsoft.com/office/powerpoint/2010/main" val="1535047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8605D6-BC4C-4549-A2F2-09BC547EF3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"/>
          <a:stretch/>
        </p:blipFill>
        <p:spPr>
          <a:xfrm>
            <a:off x="0" y="4424365"/>
            <a:ext cx="12192000" cy="2433637"/>
          </a:xfrm>
          <a:prstGeom prst="rect">
            <a:avLst/>
          </a:prstGeom>
        </p:spPr>
      </p:pic>
      <p:pic>
        <p:nvPicPr>
          <p:cNvPr id="6" name="Picture 5" descr="A picture containing hydrant&#10;&#10;Description automatically generated">
            <a:extLst>
              <a:ext uri="{FF2B5EF4-FFF2-40B4-BE49-F238E27FC236}">
                <a16:creationId xmlns:a16="http://schemas.microsoft.com/office/drawing/2014/main" id="{C04F910F-ECFD-FE4E-90B8-5F16B4411C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50" b="43925"/>
          <a:stretch/>
        </p:blipFill>
        <p:spPr>
          <a:xfrm>
            <a:off x="4106068" y="581880"/>
            <a:ext cx="3979863" cy="76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01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976F0-ADCA-634E-B509-570C79A81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8A972-0F11-1644-B0BB-0DC83F058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62464720-84F6-3544-A7C6-28F4D0DA3A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808" y="-4763"/>
            <a:ext cx="1365756" cy="13657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EE709E-9F2F-C249-9355-21CC9D76CF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1449" y="12358"/>
            <a:ext cx="1465924" cy="146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07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793B2-53BB-F242-8434-1403ACD3A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Lorem ipsum dolor 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BAAF2-8C01-0A43-855E-BFE8EE2548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1466E-DB29-3744-9C8E-6A14F4B01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79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31B07-5BE5-214C-8BC4-E3DD1FC26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C0FC5-9FDC-6640-8FD8-0DBF3B6F1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A5978E-5968-3E45-922B-DA2B60BBF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F5E52-9C55-D547-A98A-467C1747C6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13F7FB-C129-9144-A690-9243324978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843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FFB536-2800-CE46-8ADB-0A3BA8DCC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9FCBC-180A-FB46-BC3D-890E33234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Click to edit Master text styles</a:t>
            </a:r>
          </a:p>
          <a:p>
            <a:pPr marL="171450" marR="0" lvl="1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Second level</a:t>
            </a:r>
          </a:p>
          <a:p>
            <a:pPr marL="171450" marR="0" lvl="2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Third level</a:t>
            </a:r>
          </a:p>
          <a:p>
            <a:pPr marL="171450" marR="0" lvl="3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Fourth level</a:t>
            </a:r>
          </a:p>
          <a:p>
            <a:pPr marL="171450" marR="0" lvl="4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Fifth level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EF659-07BD-A54A-A939-FFE3D6C187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tint val="75000"/>
                  </a:schemeClr>
                </a:solidFill>
                <a:latin typeface="Roboto Bold"/>
              </a:defRPr>
            </a:lvl1pPr>
          </a:lstStyle>
          <a:p>
            <a:fld id="{68361E3A-0A3E-EE4B-9949-81C479F1DFEC}" type="datetimeFigureOut">
              <a:rPr lang="en-US" smtClean="0"/>
              <a:pPr/>
              <a:t>7/12/22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A9B6D-F93F-E743-B178-AAE7A6989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i="0">
                <a:solidFill>
                  <a:schemeClr val="tx1">
                    <a:tint val="75000"/>
                  </a:schemeClr>
                </a:solidFill>
                <a:latin typeface="Roboto Bold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C6D1E-BB2B-CA4F-9217-C86A72F09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tint val="75000"/>
                  </a:schemeClr>
                </a:solidFill>
                <a:latin typeface="Roboto Bold"/>
              </a:defRPr>
            </a:lvl1pPr>
          </a:lstStyle>
          <a:p>
            <a:fld id="{CA11FB6F-B0BA-B944-AE4E-1D9E83F4C2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EA45064-E956-3045-B474-49DE3A19A23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0" y="6356354"/>
            <a:ext cx="12192000" cy="505837"/>
          </a:xfrm>
          <a:prstGeom prst="rect">
            <a:avLst/>
          </a:prstGeom>
        </p:spPr>
      </p:pic>
      <p:pic>
        <p:nvPicPr>
          <p:cNvPr id="18" name="Graphic 19">
            <a:extLst>
              <a:ext uri="{FF2B5EF4-FFF2-40B4-BE49-F238E27FC236}">
                <a16:creationId xmlns:a16="http://schemas.microsoft.com/office/drawing/2014/main" id="{EFBB689D-36B9-F049-8E1A-C97368CAC9B8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743" y="6450660"/>
            <a:ext cx="2990553" cy="313784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D6BC83F7-1427-B745-A499-8BEBFADA8D61}"/>
              </a:ext>
            </a:extLst>
          </p:cNvPr>
          <p:cNvSpPr txBox="1">
            <a:spLocks/>
          </p:cNvSpPr>
          <p:nvPr userDrawn="1"/>
        </p:nvSpPr>
        <p:spPr>
          <a:xfrm>
            <a:off x="5617736" y="6424989"/>
            <a:ext cx="956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DF8A44-140B-4C2C-9178-B36AB3A7FF52}" type="slidenum">
              <a:rPr lang="en-US" sz="1400" b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‹#›</a:t>
            </a:fld>
            <a:endParaRPr lang="en-US" sz="16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96B01CBD-59D5-5C45-992A-13FC0BF43D1B}"/>
              </a:ext>
            </a:extLst>
          </p:cNvPr>
          <p:cNvSpPr txBox="1">
            <a:spLocks/>
          </p:cNvSpPr>
          <p:nvPr userDrawn="1"/>
        </p:nvSpPr>
        <p:spPr>
          <a:xfrm>
            <a:off x="9357360" y="6424989"/>
            <a:ext cx="23308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spc="40" baseline="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CabotWealth.</a:t>
            </a:r>
            <a:r>
              <a:rPr lang="en-US" sz="2000" b="0" spc="40" baseline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</a:t>
            </a:r>
            <a:endParaRPr lang="en-US" sz="2000" b="0" spc="40" baseline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36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374D62"/>
          </a:solidFill>
          <a:latin typeface="Roboto Regular"/>
          <a:ea typeface="+mj-ea"/>
          <a:cs typeface="+mj-cs"/>
        </a:defRPr>
      </a:lvl1pPr>
    </p:titleStyle>
    <p:bodyStyle>
      <a:lvl1pPr marL="171450" marR="0" indent="-171450" algn="l" defTabSz="685800" rtl="0" eaLnBrk="1" fontAlgn="auto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5143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b="0" i="0" kern="1200">
          <a:solidFill>
            <a:schemeClr val="tx1"/>
          </a:solidFill>
          <a:latin typeface="Roboto Bold"/>
          <a:ea typeface="+mn-ea"/>
          <a:cs typeface="+mn-cs"/>
        </a:defRPr>
      </a:lvl2pPr>
      <a:lvl3pPr marL="8572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500" b="0" i="0" kern="1200">
          <a:solidFill>
            <a:schemeClr val="tx1"/>
          </a:solidFill>
          <a:latin typeface="Roboto Bold"/>
          <a:ea typeface="+mn-ea"/>
          <a:cs typeface="+mn-cs"/>
        </a:defRPr>
      </a:lvl3pPr>
      <a:lvl4pPr marL="12001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350" b="0" i="0" kern="1200">
          <a:solidFill>
            <a:schemeClr val="tx1"/>
          </a:solidFill>
          <a:latin typeface="Roboto Bold"/>
          <a:ea typeface="+mn-ea"/>
          <a:cs typeface="+mn-cs"/>
        </a:defRPr>
      </a:lvl4pPr>
      <a:lvl5pPr marL="15430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350" b="0" i="0" kern="1200">
          <a:solidFill>
            <a:schemeClr val="tx1"/>
          </a:solidFill>
          <a:latin typeface="Roboto Bold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33845505-83A7-1C40-ABD8-364843266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324" y="3081655"/>
            <a:ext cx="2433782" cy="30836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9BAC2B-3E40-6D4B-BDDC-7ED152E8D7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199" y="345382"/>
            <a:ext cx="8251953" cy="2736273"/>
          </a:xfrm>
        </p:spPr>
        <p:txBody>
          <a:bodyPr>
            <a:normAutofit/>
          </a:bodyPr>
          <a:lstStyle/>
          <a:p>
            <a:r>
              <a:rPr lang="en-US" sz="4200" b="1" i="1" dirty="0"/>
              <a:t>Cabot Options Institute Fundamentals</a:t>
            </a:r>
            <a:br>
              <a:rPr lang="en-US" sz="4200" b="1" i="1" dirty="0"/>
            </a:br>
            <a:r>
              <a:rPr lang="en-US" sz="4200" b="1" i="1" dirty="0"/>
              <a:t>Subscriber-Exclusive Webinar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0330A9-948A-1D49-875E-57B9DBD73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199" y="3429000"/>
            <a:ext cx="6417365" cy="231174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Andy Crowder, Chief Options Strategist </a:t>
            </a:r>
            <a:br>
              <a:rPr lang="en-US" dirty="0"/>
            </a:br>
            <a:r>
              <a:rPr lang="en-US" i="1" dirty="0"/>
              <a:t>Cabot Options Institute</a:t>
            </a:r>
            <a:br>
              <a:rPr lang="en-US" i="1" dirty="0"/>
            </a:b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83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Active Strategies</a:t>
            </a:r>
            <a:r>
              <a:rPr lang="en-US" b="1" i="0" kern="1200" dirty="0">
                <a:latin typeface="Roboto Regular"/>
                <a:ea typeface="+mj-ea"/>
                <a:cs typeface="+mj-cs"/>
              </a:rPr>
              <a:t>: Buffett’s Patient Investor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5FD1A2-8324-2A4B-9456-898727CCDA8F}"/>
              </a:ext>
            </a:extLst>
          </p:cNvPr>
          <p:cNvSpPr/>
          <p:nvPr/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685800"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Five to ten positions, with a </a:t>
            </a:r>
            <a:r>
              <a:rPr lang="en-US" sz="2400" b="1" dirty="0"/>
              <a:t>monthly rebalancing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Focus on companies with strong businesses and good long-term prospects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Only stocks with a long-term track record are included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Example of past positions: Apple (AAPL), Tractor Supply (TSCO), Mastercard (MA)</a:t>
            </a:r>
          </a:p>
          <a:p>
            <a:pPr defTabSz="685800"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defTabSz="685800">
              <a:lnSpc>
                <a:spcPct val="90000"/>
              </a:lnSpc>
              <a:spcAft>
                <a:spcPts val="600"/>
              </a:spcAft>
            </a:pP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60235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3827779" y="2505670"/>
            <a:ext cx="45364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Our Approach </a:t>
            </a:r>
          </a:p>
        </p:txBody>
      </p:sp>
    </p:spTree>
    <p:extLst>
      <p:ext uri="{BB962C8B-B14F-4D97-AF65-F5344CB8AC3E}">
        <p14:creationId xmlns:p14="http://schemas.microsoft.com/office/powerpoint/2010/main" val="2900940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1554532" y="2413337"/>
            <a:ext cx="908293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Poor Man’s Covered Calls</a:t>
            </a:r>
          </a:p>
        </p:txBody>
      </p:sp>
    </p:spTree>
    <p:extLst>
      <p:ext uri="{BB962C8B-B14F-4D97-AF65-F5344CB8AC3E}">
        <p14:creationId xmlns:p14="http://schemas.microsoft.com/office/powerpoint/2010/main" val="3849114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013F99-9085-B74D-BEE6-EBB42C489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721" y="1554483"/>
            <a:ext cx="9994557" cy="4622483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36954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Invesco DB Commodity Index Tracking Fund (DBC)</a:t>
            </a:r>
          </a:p>
        </p:txBody>
      </p:sp>
    </p:spTree>
    <p:extLst>
      <p:ext uri="{BB962C8B-B14F-4D97-AF65-F5344CB8AC3E}">
        <p14:creationId xmlns:p14="http://schemas.microsoft.com/office/powerpoint/2010/main" val="595379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lls_COIF_6822">
            <a:extLst>
              <a:ext uri="{FF2B5EF4-FFF2-40B4-BE49-F238E27FC236}">
                <a16:creationId xmlns:a16="http://schemas.microsoft.com/office/drawing/2014/main" id="{DC1A21F3-9758-B14A-8B63-6EB33DDE5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825373"/>
            <a:ext cx="10515600" cy="160362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36954"/>
          </a:xfrm>
        </p:spPr>
        <p:txBody>
          <a:bodyPr anchor="ctr">
            <a:normAutofit/>
          </a:bodyPr>
          <a:lstStyle/>
          <a:p>
            <a:r>
              <a:rPr lang="en-US" dirty="0"/>
              <a:t>DBC LEAPS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826074-F13B-4C40-835B-B6CC92728147}"/>
              </a:ext>
            </a:extLst>
          </p:cNvPr>
          <p:cNvSpPr/>
          <p:nvPr/>
        </p:nvSpPr>
        <p:spPr>
          <a:xfrm>
            <a:off x="971550" y="3932424"/>
            <a:ext cx="81724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A0A0A"/>
                </a:solidFill>
                <a:latin typeface="Archivo"/>
              </a:rPr>
              <a:t>June 8, 2022</a:t>
            </a:r>
          </a:p>
          <a:p>
            <a:endParaRPr lang="en-US" dirty="0">
              <a:solidFill>
                <a:srgbClr val="0A0A0A"/>
              </a:solidFill>
              <a:latin typeface="Archiv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A0A0A"/>
                </a:solidFill>
                <a:latin typeface="Archivo"/>
              </a:rPr>
              <a:t>The DBC January 19, 2024 call options with 590 days left until expiration and a delta of 0.79, was trading for roughly $10.50. </a:t>
            </a:r>
            <a:endParaRPr lang="en-US" b="0" i="0" dirty="0">
              <a:solidFill>
                <a:srgbClr val="0A0A0A"/>
              </a:solidFill>
              <a:effectLst/>
              <a:latin typeface="Archivo"/>
            </a:endParaRPr>
          </a:p>
        </p:txBody>
      </p:sp>
    </p:spTree>
    <p:extLst>
      <p:ext uri="{BB962C8B-B14F-4D97-AF65-F5344CB8AC3E}">
        <p14:creationId xmlns:p14="http://schemas.microsoft.com/office/powerpoint/2010/main" val="3891434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lls2_COIF_6822">
            <a:extLst>
              <a:ext uri="{FF2B5EF4-FFF2-40B4-BE49-F238E27FC236}">
                <a16:creationId xmlns:a16="http://schemas.microsoft.com/office/drawing/2014/main" id="{5E271FF4-F1B4-FA4B-B39D-45DF3A835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170233"/>
            <a:ext cx="10515600" cy="162991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36954"/>
          </a:xfrm>
        </p:spPr>
        <p:txBody>
          <a:bodyPr anchor="ctr">
            <a:normAutofit/>
          </a:bodyPr>
          <a:lstStyle/>
          <a:p>
            <a:r>
              <a:rPr lang="en-US" dirty="0"/>
              <a:t>Selling Near-Term Calls in DBC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218C78-D8D2-C24B-A780-236D5B430F06}"/>
              </a:ext>
            </a:extLst>
          </p:cNvPr>
          <p:cNvSpPr/>
          <p:nvPr/>
        </p:nvSpPr>
        <p:spPr>
          <a:xfrm>
            <a:off x="956733" y="3968137"/>
            <a:ext cx="81724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A0A0A"/>
                </a:solidFill>
                <a:latin typeface="Archivo"/>
              </a:rPr>
              <a:t>June 8, 2022</a:t>
            </a:r>
          </a:p>
          <a:p>
            <a:endParaRPr lang="en-US" dirty="0">
              <a:solidFill>
                <a:srgbClr val="0A0A0A"/>
              </a:solidFill>
              <a:latin typeface="Archiv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A0A0A"/>
                </a:solidFill>
                <a:latin typeface="Archivo"/>
              </a:rPr>
              <a:t>The July 15, 2022 call with 37 days left until expiration and a delta of 0.32 is trading for $0.55. </a:t>
            </a:r>
          </a:p>
        </p:txBody>
      </p:sp>
    </p:spTree>
    <p:extLst>
      <p:ext uri="{BB962C8B-B14F-4D97-AF65-F5344CB8AC3E}">
        <p14:creationId xmlns:p14="http://schemas.microsoft.com/office/powerpoint/2010/main" val="1986324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Premium in a High Volatility Environment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8F2DA3-41C5-6643-8AB3-94F265372DB0}"/>
              </a:ext>
            </a:extLst>
          </p:cNvPr>
          <p:cNvSpPr/>
          <p:nvPr/>
        </p:nvSpPr>
        <p:spPr>
          <a:xfrm>
            <a:off x="2009775" y="1659285"/>
            <a:ext cx="81724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My total outlay for the entire position now stands at $9.95, or $995 ($10.50 – $0.55).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premium collected is 5.2% over 37 days, or 46.8% annually in premium sold.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Not a ton of premium on a monthly basis, but remember, we are going out roughly 30 days and using an ETF that has, by most comparisons, a modest level of implied volatility (IV). </a:t>
            </a:r>
            <a:endParaRPr lang="en-US" sz="2800" b="0" i="0" dirty="0">
              <a:solidFill>
                <a:srgbClr val="0A0A0A"/>
              </a:solidFill>
              <a:effectLst/>
              <a:latin typeface="Archivo"/>
            </a:endParaRPr>
          </a:p>
        </p:txBody>
      </p:sp>
    </p:spTree>
    <p:extLst>
      <p:ext uri="{BB962C8B-B14F-4D97-AF65-F5344CB8AC3E}">
        <p14:creationId xmlns:p14="http://schemas.microsoft.com/office/powerpoint/2010/main" val="1566261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ls_COIF_6822">
            <a:extLst>
              <a:ext uri="{FF2B5EF4-FFF2-40B4-BE49-F238E27FC236}">
                <a16:creationId xmlns:a16="http://schemas.microsoft.com/office/drawing/2014/main" id="{2ADFD4A8-3741-9040-BEFF-6645E6A66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672973"/>
            <a:ext cx="10515600" cy="1603627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" name="Picture 2" descr="Calls2_COIF_6822">
            <a:extLst>
              <a:ext uri="{FF2B5EF4-FFF2-40B4-BE49-F238E27FC236}">
                <a16:creationId xmlns:a16="http://schemas.microsoft.com/office/drawing/2014/main" id="{F2B5DFE8-68F6-CC40-991A-D9782F417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4384766"/>
            <a:ext cx="10515600" cy="162991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E0E5C99-3A8F-9148-8DB6-945F7800A846}"/>
              </a:ext>
            </a:extLst>
          </p:cNvPr>
          <p:cNvSpPr/>
          <p:nvPr/>
        </p:nvSpPr>
        <p:spPr>
          <a:xfrm>
            <a:off x="838200" y="1118805"/>
            <a:ext cx="8172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A0A0A"/>
                </a:solidFill>
                <a:latin typeface="Archivo"/>
              </a:rPr>
              <a:t>LEAPS: January 19, 2024 22 calls (590 </a:t>
            </a:r>
            <a:r>
              <a:rPr lang="en-US" b="1" dirty="0" err="1">
                <a:solidFill>
                  <a:srgbClr val="0A0A0A"/>
                </a:solidFill>
                <a:latin typeface="Archivo"/>
              </a:rPr>
              <a:t>dte</a:t>
            </a:r>
            <a:r>
              <a:rPr lang="en-US" b="1" dirty="0">
                <a:solidFill>
                  <a:srgbClr val="0A0A0A"/>
                </a:solidFill>
                <a:latin typeface="Archivo"/>
              </a:rPr>
              <a:t>)</a:t>
            </a:r>
          </a:p>
          <a:p>
            <a:endParaRPr lang="en-US" dirty="0">
              <a:solidFill>
                <a:srgbClr val="0A0A0A"/>
              </a:solidFill>
              <a:latin typeface="Archivo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22527B-2EF7-7A48-8437-D8654AB1C588}"/>
              </a:ext>
            </a:extLst>
          </p:cNvPr>
          <p:cNvSpPr/>
          <p:nvPr/>
        </p:nvSpPr>
        <p:spPr>
          <a:xfrm>
            <a:off x="838200" y="3830768"/>
            <a:ext cx="8172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A0A0A"/>
                </a:solidFill>
                <a:latin typeface="Archivo"/>
              </a:rPr>
              <a:t>Short Calls: July 15, 2022 32 calls (37 </a:t>
            </a:r>
            <a:r>
              <a:rPr lang="en-US" b="1" dirty="0" err="1">
                <a:solidFill>
                  <a:srgbClr val="0A0A0A"/>
                </a:solidFill>
                <a:latin typeface="Archivo"/>
              </a:rPr>
              <a:t>dte</a:t>
            </a:r>
            <a:r>
              <a:rPr lang="en-US" b="1" dirty="0">
                <a:solidFill>
                  <a:srgbClr val="0A0A0A"/>
                </a:solidFill>
                <a:latin typeface="Archivo"/>
              </a:rPr>
              <a:t>) </a:t>
            </a:r>
          </a:p>
          <a:p>
            <a:endParaRPr lang="en-US" dirty="0">
              <a:solidFill>
                <a:srgbClr val="0A0A0A"/>
              </a:solidFill>
              <a:latin typeface="Archivo"/>
            </a:endParaRPr>
          </a:p>
        </p:txBody>
      </p:sp>
    </p:spTree>
    <p:extLst>
      <p:ext uri="{BB962C8B-B14F-4D97-AF65-F5344CB8AC3E}">
        <p14:creationId xmlns:p14="http://schemas.microsoft.com/office/powerpoint/2010/main" val="566774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07A9BE-3A5A-2042-BE22-D8E6779DF400}"/>
              </a:ext>
            </a:extLst>
          </p:cNvPr>
          <p:cNvSpPr/>
          <p:nvPr/>
        </p:nvSpPr>
        <p:spPr>
          <a:xfrm>
            <a:off x="1270000" y="1774898"/>
            <a:ext cx="965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The Trade</a:t>
            </a:r>
          </a:p>
          <a:p>
            <a:br>
              <a:rPr lang="en-US" b="1" dirty="0"/>
            </a:br>
            <a:r>
              <a:rPr lang="en-US" b="1" dirty="0"/>
              <a:t>Buy to open January 19, 2024, DBC 22 calls for $10.50 (prices may vary, adjust accordingly)</a:t>
            </a:r>
            <a:endParaRPr lang="en-US" dirty="0"/>
          </a:p>
          <a:p>
            <a:endParaRPr lang="en-US" dirty="0"/>
          </a:p>
          <a:p>
            <a:r>
              <a:rPr lang="en-US" dirty="0"/>
              <a:t>Once that occurs:</a:t>
            </a:r>
          </a:p>
          <a:p>
            <a:br>
              <a:rPr lang="en-US" dirty="0"/>
            </a:br>
            <a:r>
              <a:rPr lang="en-US" b="1" dirty="0"/>
              <a:t>Sell to open July 15, 2022, DBC 32 calls for $0.55 (prices may vary, adjust accordingly)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562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175647" y="2505670"/>
            <a:ext cx="118407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Risk Management</a:t>
            </a:r>
          </a:p>
        </p:txBody>
      </p:sp>
    </p:spTree>
    <p:extLst>
      <p:ext uri="{BB962C8B-B14F-4D97-AF65-F5344CB8AC3E}">
        <p14:creationId xmlns:p14="http://schemas.microsoft.com/office/powerpoint/2010/main" val="2972073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772332" y="1551563"/>
            <a:ext cx="10647335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How We’ll Make You Money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The Five Main Strategies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Our Approach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Questions and Answers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Real-Time Trades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B9BC20-190F-EC4E-B929-BF9211613AC7}"/>
              </a:ext>
            </a:extLst>
          </p:cNvPr>
          <p:cNvSpPr txBox="1"/>
          <p:nvPr/>
        </p:nvSpPr>
        <p:spPr>
          <a:xfrm>
            <a:off x="950976" y="676656"/>
            <a:ext cx="76809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Over the Next Hour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958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E75E1669-DDA9-B449-B474-7A49E49F0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" y="85931"/>
            <a:ext cx="11950700" cy="6184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7785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175647" y="2505670"/>
            <a:ext cx="118407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Trading Platform</a:t>
            </a:r>
          </a:p>
        </p:txBody>
      </p:sp>
    </p:spTree>
    <p:extLst>
      <p:ext uri="{BB962C8B-B14F-4D97-AF65-F5344CB8AC3E}">
        <p14:creationId xmlns:p14="http://schemas.microsoft.com/office/powerpoint/2010/main" val="4248312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175647" y="2505670"/>
            <a:ext cx="118407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622272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1702810" y="2419515"/>
            <a:ext cx="87863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Five Main Strategies</a:t>
            </a:r>
          </a:p>
        </p:txBody>
      </p:sp>
    </p:spTree>
    <p:extLst>
      <p:ext uri="{BB962C8B-B14F-4D97-AF65-F5344CB8AC3E}">
        <p14:creationId xmlns:p14="http://schemas.microsoft.com/office/powerpoint/2010/main" val="1142531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68A14D-4C86-7541-B40B-14E67E5FB18D}"/>
              </a:ext>
            </a:extLst>
          </p:cNvPr>
          <p:cNvSpPr/>
          <p:nvPr/>
        </p:nvSpPr>
        <p:spPr>
          <a:xfrm>
            <a:off x="2665970" y="2210625"/>
            <a:ext cx="6860059" cy="2436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Dalio’s All-Weather Strategy</a:t>
            </a:r>
          </a:p>
          <a:p>
            <a:pPr marL="285750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Swensen’s Yale Endowment Portfolio</a:t>
            </a:r>
          </a:p>
          <a:p>
            <a:pPr marL="285750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Dogs of the Dow</a:t>
            </a:r>
          </a:p>
          <a:p>
            <a:pPr marL="285750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O’Shaughnessy’s Growth-Value Portfolio</a:t>
            </a:r>
          </a:p>
          <a:p>
            <a:pPr marL="285750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Buffett’s Patient Investor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3695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0" kern="1200" dirty="0">
                <a:latin typeface="Roboto Regular"/>
                <a:ea typeface="+mj-ea"/>
                <a:cs typeface="+mj-cs"/>
              </a:rPr>
              <a:t>The Five Strategies</a:t>
            </a:r>
          </a:p>
        </p:txBody>
      </p:sp>
    </p:spTree>
    <p:extLst>
      <p:ext uri="{BB962C8B-B14F-4D97-AF65-F5344CB8AC3E}">
        <p14:creationId xmlns:p14="http://schemas.microsoft.com/office/powerpoint/2010/main" val="4197626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0" kern="1200">
                <a:latin typeface="Roboto Regular"/>
                <a:ea typeface="+mj-ea"/>
                <a:cs typeface="+mj-cs"/>
              </a:rPr>
              <a:t>Passive Strategies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A538D1-04EE-A849-AC10-2194DB85156C}"/>
              </a:ext>
            </a:extLst>
          </p:cNvPr>
          <p:cNvSpPr/>
          <p:nvPr/>
        </p:nvSpPr>
        <p:spPr>
          <a:xfrm>
            <a:off x="2792627" y="1690692"/>
            <a:ext cx="66108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Dalio’s All-Weather Strategy</a:t>
            </a:r>
          </a:p>
          <a:p>
            <a:pPr marL="285750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Swensen’s Yale Endowment Portfolio</a:t>
            </a:r>
          </a:p>
          <a:p>
            <a:pPr marL="285750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Dogs of the Dow</a:t>
            </a:r>
          </a:p>
        </p:txBody>
      </p:sp>
    </p:spTree>
    <p:extLst>
      <p:ext uri="{BB962C8B-B14F-4D97-AF65-F5344CB8AC3E}">
        <p14:creationId xmlns:p14="http://schemas.microsoft.com/office/powerpoint/2010/main" val="3433495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0" kern="1200">
                <a:latin typeface="Roboto Regular"/>
                <a:ea typeface="+mj-ea"/>
                <a:cs typeface="+mj-cs"/>
              </a:rPr>
              <a:t>Passive Strategies: All-Weather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5FD1A2-8324-2A4B-9456-898727CCDA8F}"/>
              </a:ext>
            </a:extLst>
          </p:cNvPr>
          <p:cNvSpPr/>
          <p:nvPr/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685800"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Positions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iShares 20+ Year Treasury Bond ETF (TLT)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iShares 7-10 Year Treasury Bond ETF (IEF)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Invesco DB Commodity Index Tracking Fund (DBC)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SPDR Gold Trust (GLD)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Vanguard Total Stock Market ETF (VTI)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45298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0" kern="1200">
                <a:latin typeface="Roboto Regular"/>
                <a:ea typeface="+mj-ea"/>
                <a:cs typeface="+mj-cs"/>
              </a:rPr>
              <a:t>Passive Strategies: Yale Endowment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5FD1A2-8324-2A4B-9456-898727CCDA8F}"/>
              </a:ext>
            </a:extLst>
          </p:cNvPr>
          <p:cNvSpPr/>
          <p:nvPr/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685800"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Positions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SPDR S&amp;P 500 ETF (SPY)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iShares MSCI Emerging Market ETF (EEM)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Vanguard Real Estate (VNQ)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iShares Trust TIPS ETF (TIP)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iShares trust MSCI EAFE ETF (EFA)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07988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0" kern="1200">
                <a:latin typeface="Roboto Regular"/>
                <a:ea typeface="+mj-ea"/>
                <a:cs typeface="+mj-cs"/>
              </a:rPr>
              <a:t>Active Strategies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A538D1-04EE-A849-AC10-2194DB85156C}"/>
              </a:ext>
            </a:extLst>
          </p:cNvPr>
          <p:cNvSpPr/>
          <p:nvPr/>
        </p:nvSpPr>
        <p:spPr>
          <a:xfrm>
            <a:off x="2499154" y="2627312"/>
            <a:ext cx="7193692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O’Shaughnessy’s Growth-Value Portfolio</a:t>
            </a:r>
          </a:p>
          <a:p>
            <a:pPr marL="285750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Buffett’s Patient Investor</a:t>
            </a:r>
          </a:p>
        </p:txBody>
      </p:sp>
    </p:spTree>
    <p:extLst>
      <p:ext uri="{BB962C8B-B14F-4D97-AF65-F5344CB8AC3E}">
        <p14:creationId xmlns:p14="http://schemas.microsoft.com/office/powerpoint/2010/main" val="256582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Active Strategies</a:t>
            </a:r>
            <a:r>
              <a:rPr lang="en-US" b="1" i="0" kern="1200" dirty="0">
                <a:latin typeface="Roboto Regular"/>
                <a:ea typeface="+mj-ea"/>
                <a:cs typeface="+mj-cs"/>
              </a:rPr>
              <a:t>: </a:t>
            </a:r>
            <a:r>
              <a:rPr lang="en-US" dirty="0"/>
              <a:t>O’Shaughnessy’s Growth-Value</a:t>
            </a:r>
            <a:endParaRPr lang="en-US" b="1" i="0" kern="1200" dirty="0">
              <a:latin typeface="Roboto Regular"/>
              <a:ea typeface="+mj-ea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5FD1A2-8324-2A4B-9456-898727CCDA8F}"/>
              </a:ext>
            </a:extLst>
          </p:cNvPr>
          <p:cNvSpPr/>
          <p:nvPr/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685800"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Five to ten positions, with a </a:t>
            </a:r>
            <a:r>
              <a:rPr lang="en-US" sz="2400" b="1" dirty="0"/>
              <a:t>monthly rebalancing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strategy makes sense for value-oriented growth investors 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Also appropriate for income-oriented investors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Example of past positions: Chevron (CVX), Exxon (XOM), Dick’s Sporting Goods (DKS), Intel (INTC)</a:t>
            </a:r>
          </a:p>
        </p:txBody>
      </p:sp>
    </p:spTree>
    <p:extLst>
      <p:ext uri="{BB962C8B-B14F-4D97-AF65-F5344CB8AC3E}">
        <p14:creationId xmlns:p14="http://schemas.microsoft.com/office/powerpoint/2010/main" val="19787014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bot Webinar Template _Quant" id="{012EB4E6-2B41-0F4B-8C5A-BCF3B734F11B}" vid="{C45B430B-C07B-054D-85C3-3E74E09A71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E75FE553BC7B478701A1CAE386CC63" ma:contentTypeVersion="4" ma:contentTypeDescription="Create a new document." ma:contentTypeScope="" ma:versionID="25b1729bb09e26b43d48a7cbc1d20d9d">
  <xsd:schema xmlns:xsd="http://www.w3.org/2001/XMLSchema" xmlns:xs="http://www.w3.org/2001/XMLSchema" xmlns:p="http://schemas.microsoft.com/office/2006/metadata/properties" xmlns:ns2="418d3990-36ef-49a7-9f5d-36fb2087623e" targetNamespace="http://schemas.microsoft.com/office/2006/metadata/properties" ma:root="true" ma:fieldsID="b13ae9e08d6cfacb76cc0d1bcb2dd3a3" ns2:_="">
    <xsd:import namespace="418d3990-36ef-49a7-9f5d-36fb208762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8d3990-36ef-49a7-9f5d-36fb208762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418d3990-36ef-49a7-9f5d-36fb2087623e" xsi:nil="true"/>
  </documentManagement>
</p:properties>
</file>

<file path=customXml/itemProps1.xml><?xml version="1.0" encoding="utf-8"?>
<ds:datastoreItem xmlns:ds="http://schemas.openxmlformats.org/officeDocument/2006/customXml" ds:itemID="{D4F4B2E8-8DB8-4BAB-96F3-1F1EB3C5CF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8d3990-36ef-49a7-9f5d-36fb208762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EC7053-2B13-4072-B82B-D2CA6ADF62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E3CC7E-5192-4B52-B5C8-0979CEA42BC9}">
  <ds:schemaRefs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fd86c296-2d07-4cc2-9ebd-998ac71a428b"/>
    <ds:schemaRef ds:uri="418d3990-36ef-49a7-9f5d-36fb2087623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Cabot Webinar Template _Quant</Template>
  <TotalTime>3329</TotalTime>
  <Words>547</Words>
  <Application>Microsoft Macintosh PowerPoint</Application>
  <PresentationFormat>Widescreen</PresentationFormat>
  <Paragraphs>101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Archivo</vt:lpstr>
      <vt:lpstr>Arial</vt:lpstr>
      <vt:lpstr>Arial Narrow</vt:lpstr>
      <vt:lpstr>Calibri</vt:lpstr>
      <vt:lpstr>Myriad Pro</vt:lpstr>
      <vt:lpstr>Roboto</vt:lpstr>
      <vt:lpstr>Roboto Bold</vt:lpstr>
      <vt:lpstr>Roboto Regular</vt:lpstr>
      <vt:lpstr>2_Office Theme</vt:lpstr>
      <vt:lpstr>Cabot Options Institute Fundamentals Subscriber-Exclusive Webinar</vt:lpstr>
      <vt:lpstr>PowerPoint Presentation</vt:lpstr>
      <vt:lpstr>PowerPoint Presentation</vt:lpstr>
      <vt:lpstr>The Five Strategies</vt:lpstr>
      <vt:lpstr>Passive Strategies</vt:lpstr>
      <vt:lpstr>Passive Strategies: All-Weather</vt:lpstr>
      <vt:lpstr>Passive Strategies: Yale Endowment</vt:lpstr>
      <vt:lpstr>Active Strategies</vt:lpstr>
      <vt:lpstr>Active Strategies: O’Shaughnessy’s Growth-Value</vt:lpstr>
      <vt:lpstr>Active Strategies: Buffett’s Patient Investor</vt:lpstr>
      <vt:lpstr>PowerPoint Presentation</vt:lpstr>
      <vt:lpstr>PowerPoint Presentation</vt:lpstr>
      <vt:lpstr>Invesco DB Commodity Index Tracking Fund (DBC)</vt:lpstr>
      <vt:lpstr>DBC LEAPS</vt:lpstr>
      <vt:lpstr>Selling Near-Term Calls in DBC</vt:lpstr>
      <vt:lpstr>Premium in a High Volatility Environment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this Market is Perfect for 3 Specific Option Trades (Giving you a chance at 15% gains in 30 days)</dc:title>
  <dc:creator>kevin mcelroy</dc:creator>
  <cp:lastModifiedBy>Shivani Cowper</cp:lastModifiedBy>
  <cp:revision>31</cp:revision>
  <dcterms:created xsi:type="dcterms:W3CDTF">2022-05-20T14:20:00Z</dcterms:created>
  <dcterms:modified xsi:type="dcterms:W3CDTF">2022-07-12T16:34:47Z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0x01010071E75FE553BC7B478701A1CAE386CC63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TemplateUrl">
    <vt:lpwstr/>
  </property>
  <property fmtid="{D5CDD505-2E9C-101B-9397-08002B2CF9AE}" pid="8" name="ComplianceAssetId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