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13"/>
  </p:notesMasterIdLst>
  <p:handoutMasterIdLst>
    <p:handoutMasterId r:id="rId14"/>
  </p:handoutMasterIdLst>
  <p:sldIdLst>
    <p:sldId id="262" r:id="rId5"/>
    <p:sldId id="428" r:id="rId6"/>
    <p:sldId id="509" r:id="rId7"/>
    <p:sldId id="515" r:id="rId8"/>
    <p:sldId id="513" r:id="rId9"/>
    <p:sldId id="510" r:id="rId10"/>
    <p:sldId id="511" r:id="rId11"/>
    <p:sldId id="51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D62"/>
    <a:srgbClr val="00F000"/>
    <a:srgbClr val="B40404"/>
    <a:srgbClr val="D9C691"/>
    <a:srgbClr val="E5D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6" autoAdjust="0"/>
    <p:restoredTop sz="66557"/>
  </p:normalViewPr>
  <p:slideViewPr>
    <p:cSldViewPr snapToGrid="0">
      <p:cViewPr varScale="1">
        <p:scale>
          <a:sx n="104" d="100"/>
          <a:sy n="104" d="100"/>
        </p:scale>
        <p:origin x="33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B2C92-69A2-824B-88C7-448C4F115F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AEE1-1B87-994C-B3B7-071A1733C9C5}" type="datetimeFigureOut">
              <a:rPr lang="en-US" smtClean="0"/>
              <a:t>8/19/22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D9383-F02F-0842-B992-2D5E3FA658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CFCAE-1B18-7140-9300-D97A4CE5E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24D5-3F0A-3441-BF0B-5B50E5F6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4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Roboto Bold"/>
              </a:defRPr>
            </a:lvl1pPr>
          </a:lstStyle>
          <a:p>
            <a:fld id="{03EFD1F9-1AE8-4E93-8314-C975C6DF4D0C}" type="datetimeFigureOut">
              <a:rPr lang="en-US" smtClean="0"/>
              <a:pPr/>
              <a:t>8/19/22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Roboto Bold"/>
              </a:defRPr>
            </a:lvl1pPr>
          </a:lstStyle>
          <a:p>
            <a:fld id="{3425450F-533C-46FB-955B-91641EB78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7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2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5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89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4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rgbClr val="FFFF00"/>
                </a:solidFill>
                <a:effectLst/>
                <a:latin typeface="Roboto Bold"/>
                <a:ea typeface="+mn-ea"/>
                <a:cs typeface="+mn-cs"/>
              </a:rPr>
              <a:t>QQQ, XOP, SPY, IWM, DIA, EEM, EFA, XLF</a:t>
            </a:r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06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9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5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BC306-B6C3-054E-B879-90EB78F0F3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78256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Chief Analyst, </a:t>
            </a:r>
            <a:r>
              <a:rPr lang="en-US" i="1" dirty="0"/>
              <a:t>Publication </a:t>
            </a:r>
            <a:endParaRPr lang="en-US" i="0" dirty="0"/>
          </a:p>
          <a:p>
            <a:r>
              <a:rPr lang="en-US" i="0" dirty="0"/>
              <a:t>Cabot Wealth Network</a:t>
            </a:r>
            <a:br>
              <a:rPr lang="en-US" i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21AD5-AF5C-E04C-8D64-92195E65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B4495-FAD9-DA44-BDDA-F0ED189D4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560" y="0"/>
            <a:ext cx="2473609" cy="24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6088-44ED-A54F-8B8D-F90D3DEE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E59B-E0E0-7541-B626-6C4542D9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10ED-EC86-0C41-9A39-89C1D75E0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 b="0"/>
            </a:lvl2pPr>
            <a:lvl3pPr>
              <a:defRPr sz="1800" b="0"/>
            </a:lvl3pPr>
            <a:lvl4pPr>
              <a:defRPr sz="1500" b="0"/>
            </a:lvl4pPr>
            <a:lvl5pPr>
              <a:defRPr sz="15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51151-4E0A-7E45-87CC-B00154D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29FB-88E5-B648-80AD-F5D297E3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B7F9D-C432-1641-85FA-F7276159A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6B377-654D-2040-845F-461955D38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52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636C-E17D-5D4F-981B-2F76D268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E9F34-1ABD-A44E-BBCE-04A8265C0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8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E989D-2011-694B-966A-F8CE1B3D7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B2813-98E8-954D-904F-3F224634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56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New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8/19/22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BF4C80-7020-A248-884F-2918338D779E}"/>
              </a:ext>
            </a:extLst>
          </p:cNvPr>
          <p:cNvSpPr txBox="1">
            <a:spLocks/>
          </p:cNvSpPr>
          <p:nvPr userDrawn="1"/>
        </p:nvSpPr>
        <p:spPr>
          <a:xfrm>
            <a:off x="5641125" y="639931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600" b="0" i="0" smtClean="0">
                <a:solidFill>
                  <a:srgbClr val="374D6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/>
              <a:t>‹#›</a:t>
            </a:fld>
            <a:endParaRPr lang="en-US" sz="1600" b="0" i="0" dirty="0">
              <a:solidFill>
                <a:srgbClr val="374D6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3" name="Picture 12" descr="A picture containing hydrant&#10;&#10;Description automatically generated">
            <a:extLst>
              <a:ext uri="{FF2B5EF4-FFF2-40B4-BE49-F238E27FC236}">
                <a16:creationId xmlns:a16="http://schemas.microsoft.com/office/drawing/2014/main" id="{0675C80F-6AFE-8645-A55F-86D50EDF6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54383"/>
          <a:stretch/>
        </p:blipFill>
        <p:spPr>
          <a:xfrm>
            <a:off x="7992268" y="224692"/>
            <a:ext cx="3979863" cy="3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A7BE-88B4-FD4F-8887-4F9D5202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3"/>
            <a:ext cx="10515600" cy="4622483"/>
          </a:xfrm>
        </p:spPr>
        <p:txBody>
          <a:bodyPr/>
          <a:lstStyle>
            <a:lvl1pPr marL="293688" indent="-293688">
              <a:tabLst/>
              <a:defRPr sz="2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28650" indent="-285750">
              <a:tabLst/>
              <a:defRPr sz="25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23925" indent="-238125">
              <a:tabLst/>
              <a:defRPr sz="24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1E0B4-7EA6-EB42-A276-BEDC5DE22933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3040AE-D6C4-2340-B3BF-8906BF699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695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92322-E3E1-134A-83E5-7CA11A614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F5EDBCF-4253-324B-86B6-CC4E0DB76EBD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B208BA-AABC-CA44-AE31-3CE9292A3B11}"/>
              </a:ext>
            </a:extLst>
          </p:cNvPr>
          <p:cNvSpPr txBox="1">
            <a:spLocks/>
          </p:cNvSpPr>
          <p:nvPr userDrawn="1"/>
        </p:nvSpPr>
        <p:spPr>
          <a:xfrm>
            <a:off x="9431945" y="6424989"/>
            <a:ext cx="225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6276CC-6DAF-054B-AA8F-47A5F711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62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3C8082-71AF-F64C-81C7-6A04587E991E}"/>
              </a:ext>
            </a:extLst>
          </p:cNvPr>
          <p:cNvSpPr txBox="1"/>
          <p:nvPr userDrawn="1"/>
        </p:nvSpPr>
        <p:spPr>
          <a:xfrm>
            <a:off x="1933300" y="2659562"/>
            <a:ext cx="832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153504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8605D6-BC4C-4549-A2F2-09BC547EF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/>
          <a:stretch/>
        </p:blipFill>
        <p:spPr>
          <a:xfrm>
            <a:off x="0" y="4424365"/>
            <a:ext cx="12192000" cy="2433637"/>
          </a:xfrm>
          <a:prstGeom prst="rect">
            <a:avLst/>
          </a:prstGeom>
        </p:spPr>
      </p:pic>
      <p:pic>
        <p:nvPicPr>
          <p:cNvPr id="6" name="Picture 5" descr="A picture containing hydrant&#10;&#10;Description automatically generated">
            <a:extLst>
              <a:ext uri="{FF2B5EF4-FFF2-40B4-BE49-F238E27FC236}">
                <a16:creationId xmlns:a16="http://schemas.microsoft.com/office/drawing/2014/main" id="{C04F910F-ECFD-FE4E-90B8-5F16B4411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4106068" y="581880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76F0-ADCA-634E-B509-570C79A8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8A972-0F11-1644-B0BB-0DC83F05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2464720-84F6-3544-A7C6-28F4D0DA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08" y="-4763"/>
            <a:ext cx="1365756" cy="1365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EE709E-9F2F-C249-9355-21CC9D76C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93B2-53BB-F242-8434-1403ACD3A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AAF2-8C01-0A43-855E-BFE8EE25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1466E-DB29-3744-9C8E-6A14F4B01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9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1B07-5BE5-214C-8BC4-E3DD1FC2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C0FC5-9FDC-6640-8FD8-0DBF3B6F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5978E-5968-3E45-922B-DA2B60BBF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F5E52-9C55-D547-A98A-467C1747C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3F7FB-C129-9144-A690-924332497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FB536-2800-CE46-8ADB-0A3BA8DC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9FCBC-180A-FB46-BC3D-890E3323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Click to edit Master text styles</a:t>
            </a:r>
          </a:p>
          <a:p>
            <a:pPr marL="171450" marR="0" lvl="1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Second level</a:t>
            </a:r>
          </a:p>
          <a:p>
            <a:pPr marL="171450" marR="0" lvl="2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Third level</a:t>
            </a:r>
          </a:p>
          <a:p>
            <a:pPr marL="171450" marR="0" lvl="3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Fourth level</a:t>
            </a:r>
          </a:p>
          <a:p>
            <a:pPr marL="171450" marR="0" lvl="4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Fifth level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F659-07BD-A54A-A939-FFE3D6C18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68361E3A-0A3E-EE4B-9949-81C479F1DFEC}" type="datetimeFigureOut">
              <a:rPr lang="en-US" smtClean="0"/>
              <a:pPr/>
              <a:t>8/19/22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9B6D-F93F-E743-B178-AAE7A6989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C6D1E-BB2B-CA4F-9217-C86A72F09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CA11FB6F-B0BA-B944-AE4E-1D9E83F4C2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EA45064-E956-3045-B474-49DE3A19A23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6356354"/>
            <a:ext cx="12192000" cy="505837"/>
          </a:xfrm>
          <a:prstGeom prst="rect">
            <a:avLst/>
          </a:prstGeom>
        </p:spPr>
      </p:pic>
      <p:pic>
        <p:nvPicPr>
          <p:cNvPr id="18" name="Graphic 19">
            <a:extLst>
              <a:ext uri="{FF2B5EF4-FFF2-40B4-BE49-F238E27FC236}">
                <a16:creationId xmlns:a16="http://schemas.microsoft.com/office/drawing/2014/main" id="{EFBB689D-36B9-F049-8E1A-C97368CAC9B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43" y="6450660"/>
            <a:ext cx="2990553" cy="313784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6BC83F7-1427-B745-A499-8BEBFADA8D61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6B01CBD-59D5-5C45-992A-13FC0BF43D1B}"/>
              </a:ext>
            </a:extLst>
          </p:cNvPr>
          <p:cNvSpPr txBox="1">
            <a:spLocks/>
          </p:cNvSpPr>
          <p:nvPr userDrawn="1"/>
        </p:nvSpPr>
        <p:spPr>
          <a:xfrm>
            <a:off x="9357360" y="6424989"/>
            <a:ext cx="2330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74D62"/>
          </a:solidFill>
          <a:latin typeface="Roboto Regular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Roboto Bold"/>
          <a:ea typeface="+mn-ea"/>
          <a:cs typeface="+mn-cs"/>
        </a:defRPr>
      </a:lvl2pPr>
      <a:lvl3pPr marL="8572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Roboto Bold"/>
          <a:ea typeface="+mn-ea"/>
          <a:cs typeface="+mn-cs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4pPr>
      <a:lvl5pPr marL="15430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3845505-83A7-1C40-ABD8-364843266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24" y="3081655"/>
            <a:ext cx="2433782" cy="3083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BAC2B-3E40-6D4B-BDDC-7ED152E8D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9" y="301879"/>
            <a:ext cx="9901536" cy="2779776"/>
          </a:xfrm>
        </p:spPr>
        <p:txBody>
          <a:bodyPr>
            <a:normAutofit/>
          </a:bodyPr>
          <a:lstStyle/>
          <a:p>
            <a:r>
              <a:rPr lang="en-US" sz="4000" b="1" i="1" dirty="0"/>
              <a:t>Cabot Options Institute Earnings Trader</a:t>
            </a:r>
            <a:br>
              <a:rPr lang="en-US" sz="4000" b="1" i="1" dirty="0"/>
            </a:br>
            <a:r>
              <a:rPr lang="en-US" sz="4000" b="1" i="1" dirty="0"/>
              <a:t>Subscriber-Exclusive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330A9-948A-1D49-875E-57B9DBD73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199" y="3429000"/>
            <a:ext cx="6417365" cy="23117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Andy Crowder, Chief Options Strategist </a:t>
            </a:r>
            <a:br>
              <a:rPr lang="en-US" dirty="0"/>
            </a:br>
            <a:r>
              <a:rPr lang="en-US" i="1" dirty="0"/>
              <a:t>Cabot Options Institute</a:t>
            </a:r>
            <a:br>
              <a:rPr lang="en-US" i="1" dirty="0"/>
            </a:b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772332" y="1551563"/>
            <a:ext cx="1064733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Weekly Review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Closed Trades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Open Positions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Potential Trades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Questions and Answers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B9BC20-190F-EC4E-B929-BF9211613AC7}"/>
              </a:ext>
            </a:extLst>
          </p:cNvPr>
          <p:cNvSpPr txBox="1"/>
          <p:nvPr/>
        </p:nvSpPr>
        <p:spPr>
          <a:xfrm>
            <a:off x="950976" y="676656"/>
            <a:ext cx="768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the Next Hour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5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201618" y="2413337"/>
            <a:ext cx="5363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Weekly Review</a:t>
            </a:r>
          </a:p>
        </p:txBody>
      </p:sp>
    </p:spTree>
    <p:extLst>
      <p:ext uri="{BB962C8B-B14F-4D97-AF65-F5344CB8AC3E}">
        <p14:creationId xmlns:p14="http://schemas.microsoft.com/office/powerpoint/2010/main" val="107083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201618" y="2413337"/>
            <a:ext cx="60147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Closed Positions</a:t>
            </a:r>
          </a:p>
        </p:txBody>
      </p:sp>
    </p:spTree>
    <p:extLst>
      <p:ext uri="{BB962C8B-B14F-4D97-AF65-F5344CB8AC3E}">
        <p14:creationId xmlns:p14="http://schemas.microsoft.com/office/powerpoint/2010/main" val="51932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376345" y="2413337"/>
            <a:ext cx="54393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Open Positions</a:t>
            </a:r>
          </a:p>
        </p:txBody>
      </p:sp>
    </p:spTree>
    <p:extLst>
      <p:ext uri="{BB962C8B-B14F-4D97-AF65-F5344CB8AC3E}">
        <p14:creationId xmlns:p14="http://schemas.microsoft.com/office/powerpoint/2010/main" val="308200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143910" y="2413337"/>
            <a:ext cx="59041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Potential Trades</a:t>
            </a:r>
          </a:p>
        </p:txBody>
      </p:sp>
    </p:spTree>
    <p:extLst>
      <p:ext uri="{BB962C8B-B14F-4D97-AF65-F5344CB8AC3E}">
        <p14:creationId xmlns:p14="http://schemas.microsoft.com/office/powerpoint/2010/main" val="382937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2309546" y="2413337"/>
            <a:ext cx="75729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51852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4052812" y="2413337"/>
            <a:ext cx="40863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5185310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ot Webinar Template _Quant" id="{012EB4E6-2B41-0F4B-8C5A-BCF3B734F11B}" vid="{C45B430B-C07B-054D-85C3-3E74E09A71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E75FE553BC7B478701A1CAE386CC63" ma:contentTypeVersion="4" ma:contentTypeDescription="Create a new document." ma:contentTypeScope="" ma:versionID="25b1729bb09e26b43d48a7cbc1d20d9d">
  <xsd:schema xmlns:xsd="http://www.w3.org/2001/XMLSchema" xmlns:xs="http://www.w3.org/2001/XMLSchema" xmlns:p="http://schemas.microsoft.com/office/2006/metadata/properties" xmlns:ns2="418d3990-36ef-49a7-9f5d-36fb2087623e" targetNamespace="http://schemas.microsoft.com/office/2006/metadata/properties" ma:root="true" ma:fieldsID="b13ae9e08d6cfacb76cc0d1bcb2dd3a3" ns2:_="">
    <xsd:import namespace="418d3990-36ef-49a7-9f5d-36fb20876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d3990-36ef-49a7-9f5d-36fb208762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18d3990-36ef-49a7-9f5d-36fb2087623e" xsi:nil="true"/>
  </documentManagement>
</p:properties>
</file>

<file path=customXml/itemProps1.xml><?xml version="1.0" encoding="utf-8"?>
<ds:datastoreItem xmlns:ds="http://schemas.openxmlformats.org/officeDocument/2006/customXml" ds:itemID="{E7EC7053-2B13-4072-B82B-D2CA6ADF62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F4B2E8-8DB8-4BAB-96F3-1F1EB3C5C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8d3990-36ef-49a7-9f5d-36fb20876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E3CC7E-5192-4B52-B5C8-0979CEA42BC9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fd86c296-2d07-4cc2-9ebd-998ac71a428b"/>
    <ds:schemaRef ds:uri="418d3990-36ef-49a7-9f5d-36fb2087623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Cabot Webinar Template _Quant</Template>
  <TotalTime>4331</TotalTime>
  <Words>71</Words>
  <Application>Microsoft Macintosh PowerPoint</Application>
  <PresentationFormat>Widescreen</PresentationFormat>
  <Paragraphs>24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Myriad Pro</vt:lpstr>
      <vt:lpstr>Roboto</vt:lpstr>
      <vt:lpstr>Roboto Bold</vt:lpstr>
      <vt:lpstr>Roboto Regular</vt:lpstr>
      <vt:lpstr>2_Office Theme</vt:lpstr>
      <vt:lpstr>Cabot Options Institute Earnings Trader Subscriber-Exclusive Webinar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this Market is Perfect for 3 Specific Option Trades (Giving you a chance at 15% gains in 30 days)</dc:title>
  <dc:creator>kevin mcelroy</dc:creator>
  <cp:lastModifiedBy>Andrew Crowder</cp:lastModifiedBy>
  <cp:revision>35</cp:revision>
  <dcterms:created xsi:type="dcterms:W3CDTF">2022-05-20T14:20:00Z</dcterms:created>
  <dcterms:modified xsi:type="dcterms:W3CDTF">2022-08-19T12:03:15Z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0x01010071E75FE553BC7B478701A1CAE386CC63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