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8"/>
  </p:notesMasterIdLst>
  <p:handoutMasterIdLst>
    <p:handoutMasterId r:id="rId19"/>
  </p:handoutMasterIdLst>
  <p:sldIdLst>
    <p:sldId id="262" r:id="rId5"/>
    <p:sldId id="428" r:id="rId6"/>
    <p:sldId id="495" r:id="rId7"/>
    <p:sldId id="508" r:id="rId8"/>
    <p:sldId id="522" r:id="rId9"/>
    <p:sldId id="516" r:id="rId10"/>
    <p:sldId id="518" r:id="rId11"/>
    <p:sldId id="519" r:id="rId12"/>
    <p:sldId id="509" r:id="rId13"/>
    <p:sldId id="513" r:id="rId14"/>
    <p:sldId id="510" r:id="rId15"/>
    <p:sldId id="511" r:id="rId16"/>
    <p:sldId id="51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6" autoAdjust="0"/>
    <p:restoredTop sz="66557"/>
  </p:normalViewPr>
  <p:slideViewPr>
    <p:cSldViewPr snapToGrid="0">
      <p:cViewPr varScale="1">
        <p:scale>
          <a:sx n="37" d="100"/>
          <a:sy n="37" d="100"/>
        </p:scale>
        <p:origin x="176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rgbClr val="FFFF00"/>
                </a:solidFill>
                <a:effectLst/>
                <a:latin typeface="Roboto Bold"/>
                <a:ea typeface="+mn-ea"/>
                <a:cs typeface="+mn-cs"/>
              </a:rPr>
              <a:t>QQQ, XOP, SPY, IWM, DIA, EEM, EFA, XLF</a:t>
            </a:r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06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9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5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19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3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1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5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84" y="364043"/>
            <a:ext cx="9704708" cy="2736273"/>
          </a:xfrm>
        </p:spPr>
        <p:txBody>
          <a:bodyPr>
            <a:normAutofit/>
          </a:bodyPr>
          <a:lstStyle/>
          <a:p>
            <a:r>
              <a:rPr lang="en-US" sz="4200" b="1" i="1" dirty="0"/>
              <a:t>Cabot Options Institute Income Trader</a:t>
            </a:r>
            <a:br>
              <a:rPr lang="en-US" sz="4200" b="1" i="1" dirty="0"/>
            </a:br>
            <a:r>
              <a:rPr lang="en-US" sz="4200" b="1" i="1" dirty="0"/>
              <a:t>Subscriber-Exclusive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184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376345" y="2413337"/>
            <a:ext cx="54393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 Positions</a:t>
            </a:r>
          </a:p>
        </p:txBody>
      </p:sp>
    </p:spTree>
    <p:extLst>
      <p:ext uri="{BB962C8B-B14F-4D97-AF65-F5344CB8AC3E}">
        <p14:creationId xmlns:p14="http://schemas.microsoft.com/office/powerpoint/2010/main" val="308200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143910" y="2413337"/>
            <a:ext cx="59041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Potential Trades</a:t>
            </a:r>
          </a:p>
        </p:txBody>
      </p:sp>
    </p:spTree>
    <p:extLst>
      <p:ext uri="{BB962C8B-B14F-4D97-AF65-F5344CB8AC3E}">
        <p14:creationId xmlns:p14="http://schemas.microsoft.com/office/powerpoint/2010/main" val="382937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2309546" y="2413337"/>
            <a:ext cx="75729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51852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4052812" y="2413337"/>
            <a:ext cx="40863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185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2" y="1551563"/>
            <a:ext cx="106473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Expiration Cycle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Strategy 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Closed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Open Positions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Potential Trades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950976" y="676656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11236" y="2413337"/>
            <a:ext cx="57695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Expiration Cycle</a:t>
            </a:r>
          </a:p>
        </p:txBody>
      </p:sp>
    </p:spTree>
    <p:extLst>
      <p:ext uri="{BB962C8B-B14F-4D97-AF65-F5344CB8AC3E}">
        <p14:creationId xmlns:p14="http://schemas.microsoft.com/office/powerpoint/2010/main" val="11425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57887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Strategy Review</a:t>
            </a:r>
          </a:p>
        </p:txBody>
      </p:sp>
    </p:spTree>
    <p:extLst>
      <p:ext uri="{BB962C8B-B14F-4D97-AF65-F5344CB8AC3E}">
        <p14:creationId xmlns:p14="http://schemas.microsoft.com/office/powerpoint/2010/main" val="133690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931785" y="2413337"/>
            <a:ext cx="4328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Selling Puts</a:t>
            </a:r>
          </a:p>
        </p:txBody>
      </p:sp>
    </p:spTree>
    <p:extLst>
      <p:ext uri="{BB962C8B-B14F-4D97-AF65-F5344CB8AC3E}">
        <p14:creationId xmlns:p14="http://schemas.microsoft.com/office/powerpoint/2010/main" val="8768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_Strategy_6">
            <a:extLst>
              <a:ext uri="{FF2B5EF4-FFF2-40B4-BE49-F238E27FC236}">
                <a16:creationId xmlns:a16="http://schemas.microsoft.com/office/drawing/2014/main" id="{CDA5474C-260C-4544-B8DA-6627651CB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4" y="792020"/>
            <a:ext cx="11457992" cy="527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1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53D3E4-E0DE-A44C-9B67-9B97093ECC69}"/>
              </a:ext>
            </a:extLst>
          </p:cNvPr>
          <p:cNvSpPr/>
          <p:nvPr/>
        </p:nvSpPr>
        <p:spPr>
          <a:xfrm>
            <a:off x="766119" y="3692203"/>
            <a:ext cx="5242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Roboto Condensed" panose="02000000000000000000" pitchFamily="2" charset="0"/>
              </a:rPr>
              <a:t>The Trade: Sell WMT 148 Puts for a net credit of $2.15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5FA425-95E5-BB47-9C28-A0CB3455994D}"/>
              </a:ext>
            </a:extLst>
          </p:cNvPr>
          <p:cNvSpPr/>
          <p:nvPr/>
        </p:nvSpPr>
        <p:spPr>
          <a:xfrm>
            <a:off x="766119" y="406153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>
              <a:solidFill>
                <a:srgbClr val="222222"/>
              </a:solidFill>
              <a:latin typeface="Roboto Condensed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oboto Condensed" panose="02000000000000000000" pitchFamily="2" charset="0"/>
              </a:rPr>
              <a:t>Probability of Success: 72.14%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oboto Condensed" panose="02000000000000000000" pitchFamily="2" charset="0"/>
              </a:rPr>
              <a:t>Total net credit: $2.15, or $215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Roboto Condensed" panose="02000000000000000000" pitchFamily="2" charset="0"/>
              </a:rPr>
              <a:t>Max Potential Return: 1.4% cash-secured or 12.6% annually</a:t>
            </a:r>
          </a:p>
          <a:p>
            <a:endParaRPr lang="en-US" sz="1400" dirty="0">
              <a:solidFill>
                <a:srgbClr val="222222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OI_Strategy_6">
            <a:extLst>
              <a:ext uri="{FF2B5EF4-FFF2-40B4-BE49-F238E27FC236}">
                <a16:creationId xmlns:a16="http://schemas.microsoft.com/office/drawing/2014/main" id="{2E31C17F-005A-A742-82D0-7803CC60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9" y="1200729"/>
            <a:ext cx="8098971" cy="222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4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742217-EDB0-654D-9D0D-47C3CBA2C7E6}"/>
              </a:ext>
            </a:extLst>
          </p:cNvPr>
          <p:cNvSpPr/>
          <p:nvPr/>
        </p:nvSpPr>
        <p:spPr>
          <a:xfrm>
            <a:off x="2878612" y="2413337"/>
            <a:ext cx="6434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60038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201618" y="2413337"/>
            <a:ext cx="6014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Closed Positions</a:t>
            </a:r>
          </a:p>
        </p:txBody>
      </p:sp>
    </p:spTree>
    <p:extLst>
      <p:ext uri="{BB962C8B-B14F-4D97-AF65-F5344CB8AC3E}">
        <p14:creationId xmlns:p14="http://schemas.microsoft.com/office/powerpoint/2010/main" val="107083497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customXml/itemProps2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4331</TotalTime>
  <Words>125</Words>
  <Application>Microsoft Office PowerPoint</Application>
  <PresentationFormat>Widescreen</PresentationFormat>
  <Paragraphs>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Myriad Pro</vt:lpstr>
      <vt:lpstr>Roboto</vt:lpstr>
      <vt:lpstr>Roboto Bold</vt:lpstr>
      <vt:lpstr>Roboto Condensed</vt:lpstr>
      <vt:lpstr>Roboto Regular</vt:lpstr>
      <vt:lpstr>2_Office Theme</vt:lpstr>
      <vt:lpstr>Cabot Options Institute Income Trader Subscriber-Exclusive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Persaud</cp:lastModifiedBy>
  <cp:revision>37</cp:revision>
  <dcterms:created xsi:type="dcterms:W3CDTF">2022-05-20T14:20:00Z</dcterms:created>
  <dcterms:modified xsi:type="dcterms:W3CDTF">2022-09-15T14:56:09Z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