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407" r:id="rId2"/>
    <p:sldId id="370" r:id="rId3"/>
    <p:sldId id="373" r:id="rId4"/>
    <p:sldId id="409" r:id="rId5"/>
    <p:sldId id="421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3" r:id="rId15"/>
    <p:sldId id="431" r:id="rId16"/>
    <p:sldId id="4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F6"/>
    <a:srgbClr val="BA993D"/>
    <a:srgbClr val="FFD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9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ike/Desktop/Page%206/NEW%20S&amp;P%20500%20Cabot%20Trend%20Line.xls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S&amp;P 500 vs. Cabot Trend</a:t>
            </a:r>
            <a:r>
              <a:rPr lang="en-US" sz="1800" b="1" baseline="0" dirty="0"/>
              <a:t> Line (35-week MA)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858320"/>
        <c:axId val="361859952"/>
      </c:lineChart>
      <c:dateAx>
        <c:axId val="361858320"/>
        <c:scaling>
          <c:orientation val="minMax"/>
        </c:scaling>
        <c:delete val="0"/>
        <c:axPos val="b"/>
        <c:numFmt formatCode="[$-409]mmm\-yy;@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59952"/>
        <c:crosses val="autoZero"/>
        <c:auto val="0"/>
        <c:lblOffset val="100"/>
        <c:baseTimeUnit val="days"/>
      </c:dateAx>
      <c:valAx>
        <c:axId val="36185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185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0.01683</cdr:x>
      <cdr:y>0</cdr:y>
    </cdr:from>
    <cdr:to>
      <cdr:x>0.98317</cdr:x>
      <cdr:y>0.90451</cdr:y>
    </cdr:to>
    <cdr:pic>
      <cdr:nvPicPr>
        <cdr:cNvPr id="4" name="Picture 3">
          <a:extLst xmlns:a="http://schemas.openxmlformats.org/drawingml/2006/main">
            <a:ext uri="{FF2B5EF4-FFF2-40B4-BE49-F238E27FC236}">
              <a16:creationId xmlns:a16="http://schemas.microsoft.com/office/drawing/2014/main" id="{59B385BD-9C14-E64C-9192-00780793D71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41041" y="0"/>
          <a:ext cx="8099916" cy="3939352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5CE2D-462D-4143-9EDE-EED1807E2CC4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D0DEB-5401-410D-82ED-0D34CA5A2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0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2/26/20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1" name="Picture 10" descr="A picture containing hydrant&#10;&#10;Description automatically generated">
            <a:extLst>
              <a:ext uri="{FF2B5EF4-FFF2-40B4-BE49-F238E27FC236}">
                <a16:creationId xmlns:a16="http://schemas.microsoft.com/office/drawing/2014/main" id="{829C8661-2344-114B-8DCC-39CC01BE1F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24692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7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658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automatically generated">
            <a:extLst>
              <a:ext uri="{FF2B5EF4-FFF2-40B4-BE49-F238E27FC236}">
                <a16:creationId xmlns:a16="http://schemas.microsoft.com/office/drawing/2014/main" id="{5813CBD3-1280-1F41-B878-E9DA4E2A4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2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610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1701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699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56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2/26/20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Picture 7" descr="A picture containing hydrant&#10;&#10;Description automatically generated">
            <a:extLst>
              <a:ext uri="{FF2B5EF4-FFF2-40B4-BE49-F238E27FC236}">
                <a16:creationId xmlns:a16="http://schemas.microsoft.com/office/drawing/2014/main" id="{851EFF43-5BDF-E247-920D-0C387A6E4C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54851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7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7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1478B6D-76DD-D04D-96AD-236F2A659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58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8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251683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5" name="Picture 4" descr="A picture containing hydrant&#10;&#10;Description automatically generated">
            <a:extLst>
              <a:ext uri="{FF2B5EF4-FFF2-40B4-BE49-F238E27FC236}">
                <a16:creationId xmlns:a16="http://schemas.microsoft.com/office/drawing/2014/main" id="{1F4FF8E8-97A2-AA45-BEBC-35E6731F94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3848893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13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565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53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89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2/26/20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10FA-84C5-6044-877C-1179D2B0B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5272"/>
            <a:ext cx="8703733" cy="928110"/>
          </a:xfrm>
        </p:spPr>
        <p:txBody>
          <a:bodyPr/>
          <a:lstStyle/>
          <a:p>
            <a:r>
              <a:rPr lang="en-US" dirty="0"/>
              <a:t>Welcome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39591-04C0-BD4B-AE8C-1735098A7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50473"/>
            <a:ext cx="9393382" cy="3207327"/>
          </a:xfrm>
        </p:spPr>
        <p:txBody>
          <a:bodyPr>
            <a:normAutofit/>
          </a:bodyPr>
          <a:lstStyle/>
          <a:p>
            <a:r>
              <a:rPr lang="en-US" dirty="0"/>
              <a:t>The webinar will begin at </a:t>
            </a:r>
            <a:r>
              <a:rPr lang="en-US" b="1" dirty="0"/>
              <a:t>2:00 PM Eastern</a:t>
            </a:r>
            <a:r>
              <a:rPr lang="en-US" dirty="0"/>
              <a:t>. </a:t>
            </a:r>
          </a:p>
          <a:p>
            <a:br>
              <a:rPr lang="en-US" dirty="0"/>
            </a:br>
            <a:r>
              <a:rPr lang="en-US" dirty="0"/>
              <a:t>You may listen via your computer audio or dial in using your phone. </a:t>
            </a:r>
          </a:p>
          <a:p>
            <a:br>
              <a:rPr lang="en-US" dirty="0"/>
            </a:br>
            <a:r>
              <a:rPr lang="en-US" dirty="0"/>
              <a:t>Please submit your questions via the chat feature.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43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Stock #4: Redfin (RDFN)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6958E5-4199-774C-947C-275BF5AA0B83}"/>
              </a:ext>
            </a:extLst>
          </p:cNvPr>
          <p:cNvSpPr/>
          <p:nvPr/>
        </p:nvSpPr>
        <p:spPr>
          <a:xfrm>
            <a:off x="936702" y="1402081"/>
            <a:ext cx="877601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Popular real estate website aiming to revolutionize brokerage industry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Own team of agents charging lower commissions than big brokerage firms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33 million monthly visitors, up 21% year over year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Uptrend in housing market = 5 straight qtrs. rev. growth</a:t>
            </a:r>
            <a:br>
              <a:rPr lang="en-US" sz="2800" dirty="0"/>
            </a:b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Stock emerging from giant post-IPO 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3070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F053B5-8D5D-4143-9780-CC7761D7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Redfin (RDFN)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CE5738-F4DB-EF44-AE29-C9BEECB5F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75" y="1402081"/>
            <a:ext cx="8678928" cy="4039714"/>
          </a:xfrm>
        </p:spPr>
      </p:pic>
    </p:spTree>
    <p:extLst>
      <p:ext uri="{BB962C8B-B14F-4D97-AF65-F5344CB8AC3E}">
        <p14:creationId xmlns:p14="http://schemas.microsoft.com/office/powerpoint/2010/main" val="4021949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8AD9AB-AEDD-4241-836E-5230365BB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 name that fell flat after overhyped IPO in 2019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Coming off first positive earnings report: revenues +39%, gross bookings +30%, on track to turn EBITDA positive this year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International platform making it preferred operating system, mode of transportation in hundreds of cities around the world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Stock has come to life since Nov. bottom; still below IPO highs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B2BDFC-3485-694C-9D50-E4C4E481C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#5: Uber (UBER)</a:t>
            </a:r>
          </a:p>
        </p:txBody>
      </p:sp>
    </p:spTree>
    <p:extLst>
      <p:ext uri="{BB962C8B-B14F-4D97-AF65-F5344CB8AC3E}">
        <p14:creationId xmlns:p14="http://schemas.microsoft.com/office/powerpoint/2010/main" val="3884713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383A11C-F2ED-AC46-8FAA-3768C6E0F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02081"/>
            <a:ext cx="8686800" cy="383110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76A3A1-23F6-C946-B7DF-B57CFBDF1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(UBER)</a:t>
            </a:r>
          </a:p>
        </p:txBody>
      </p:sp>
    </p:spTree>
    <p:extLst>
      <p:ext uri="{BB962C8B-B14F-4D97-AF65-F5344CB8AC3E}">
        <p14:creationId xmlns:p14="http://schemas.microsoft.com/office/powerpoint/2010/main" val="88734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2645" y="449821"/>
            <a:ext cx="10515600" cy="1036637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/>
              <a:t>Special Webinar Introductory Offer: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Cabot Top Ten Trader </a:t>
            </a:r>
            <a:r>
              <a:rPr lang="en-US" dirty="0">
                <a:solidFill>
                  <a:srgbClr val="FF0000"/>
                </a:solidFill>
              </a:rPr>
              <a:t>for just $1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2CE293-256D-D244-8075-A4A140C2BA13}"/>
              </a:ext>
            </a:extLst>
          </p:cNvPr>
          <p:cNvSpPr txBox="1"/>
          <p:nvPr/>
        </p:nvSpPr>
        <p:spPr>
          <a:xfrm>
            <a:off x="852645" y="3753904"/>
            <a:ext cx="971295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dirty="0"/>
          </a:p>
          <a:p>
            <a:pPr lvl="0"/>
            <a:r>
              <a:rPr lang="en-US" dirty="0"/>
              <a:t>Here’s what you receive with </a:t>
            </a:r>
            <a:r>
              <a:rPr lang="en-US" i="1" dirty="0"/>
              <a:t>Cabot Top Ten Trader </a:t>
            </a:r>
            <a:r>
              <a:rPr lang="en-US" dirty="0"/>
              <a:t>…</a:t>
            </a:r>
          </a:p>
          <a:p>
            <a:pPr lvl="0"/>
            <a:r>
              <a:rPr lang="en-US" sz="1600" b="1" dirty="0"/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10 trades each week, including a “top pick” in each issue of </a:t>
            </a:r>
            <a:r>
              <a:rPr lang="en-US" i="1" dirty="0"/>
              <a:t>Cabot Top Ten Trader</a:t>
            </a:r>
            <a:endParaRPr lang="en-US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Complete buy, sell and profit instructions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24/7 online access to the private </a:t>
            </a:r>
            <a:r>
              <a:rPr lang="en-US" i="1" dirty="0"/>
              <a:t>Cabot Top Ten Trader </a:t>
            </a:r>
            <a:r>
              <a:rPr lang="en-US" dirty="0"/>
              <a:t>website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dirty="0"/>
              <a:t>Direct access to Chief Analyst Mike </a:t>
            </a:r>
            <a:r>
              <a:rPr lang="en-US" dirty="0" err="1"/>
              <a:t>Cintolo</a:t>
            </a:r>
            <a:endParaRPr lang="en-US" dirty="0"/>
          </a:p>
          <a:p>
            <a:pPr marL="285750" lvl="0" indent="-285750">
              <a:buFont typeface="Wingdings" pitchFamily="2" charset="2"/>
              <a:buChar char="ü"/>
            </a:pPr>
            <a:endParaRPr lang="en-US" dirty="0"/>
          </a:p>
          <a:p>
            <a:r>
              <a:rPr lang="en-US" dirty="0"/>
              <a:t>*Offer valid for new subscribers only.</a:t>
            </a:r>
            <a:endParaRPr lang="en-US" sz="4400" dirty="0"/>
          </a:p>
          <a:p>
            <a:pPr marL="285750" lvl="0" indent="-285750">
              <a:buFont typeface="Wingdings" pitchFamily="2" charset="2"/>
              <a:buChar char="ü"/>
            </a:pPr>
            <a:endParaRPr lang="en-US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3704BC4-B5F3-0B4F-B9AA-7B6794E13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2" b="21342"/>
          <a:stretch/>
        </p:blipFill>
        <p:spPr>
          <a:xfrm rot="933379">
            <a:off x="7292395" y="2113425"/>
            <a:ext cx="2661549" cy="17183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058930-2591-5B4C-BD72-2E68FF18D2E1}"/>
              </a:ext>
            </a:extLst>
          </p:cNvPr>
          <p:cNvSpPr txBox="1"/>
          <p:nvPr/>
        </p:nvSpPr>
        <p:spPr>
          <a:xfrm rot="935601">
            <a:off x="7538459" y="2363855"/>
            <a:ext cx="1899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Sign Up </a:t>
            </a:r>
            <a:b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2800" b="1" dirty="0">
                <a:latin typeface="Arial Black" panose="020B0604020202020204" pitchFamily="34" charset="0"/>
                <a:cs typeface="Arial Black" panose="020B0604020202020204" pitchFamily="34" charset="0"/>
              </a:rPr>
              <a:t>Now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0EE0B2-F139-7541-9D51-B9AE97962443}"/>
              </a:ext>
            </a:extLst>
          </p:cNvPr>
          <p:cNvSpPr txBox="1"/>
          <p:nvPr/>
        </p:nvSpPr>
        <p:spPr>
          <a:xfrm>
            <a:off x="823755" y="1510096"/>
            <a:ext cx="10544490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Full access, for a full 30 days, for just a buck! Limited to the first 250 respondents so please act now. </a:t>
            </a:r>
          </a:p>
          <a:p>
            <a:r>
              <a:rPr lang="en-US" sz="2400" b="1" dirty="0" err="1">
                <a:solidFill>
                  <a:srgbClr val="FF0000"/>
                </a:solidFill>
              </a:rPr>
              <a:t>CabotWealth.com</a:t>
            </a:r>
            <a:r>
              <a:rPr lang="en-US" sz="2400" b="1" dirty="0">
                <a:solidFill>
                  <a:srgbClr val="FF0000"/>
                </a:solidFill>
              </a:rPr>
              <a:t>/</a:t>
            </a:r>
            <a:r>
              <a:rPr lang="en-US" sz="2400" b="1" dirty="0" err="1">
                <a:solidFill>
                  <a:srgbClr val="FF0000"/>
                </a:solidFill>
              </a:rPr>
              <a:t>webinarspecial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876CF-9EE4-8B4D-B7C0-7C47FE867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26489" r="19390" b="27101"/>
          <a:stretch/>
        </p:blipFill>
        <p:spPr>
          <a:xfrm>
            <a:off x="856667" y="2467695"/>
            <a:ext cx="6288300" cy="155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88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D98A4-F563-9D46-85DC-88FCDC4B0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0211"/>
            <a:ext cx="8057828" cy="4134802"/>
          </a:xfrm>
          <a:ln>
            <a:solidFill>
              <a:schemeClr val="tx1"/>
            </a:solidFill>
          </a:ln>
        </p:spPr>
        <p:txBody>
          <a:bodyPr lIns="274320" anchor="ctr" anchorCtr="0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BA993D"/>
                </a:solidFill>
              </a:rPr>
              <a:t>Upcoming Events</a:t>
            </a:r>
            <a:br>
              <a:rPr lang="en-US" sz="2000" b="1" dirty="0">
                <a:solidFill>
                  <a:srgbClr val="BA993D"/>
                </a:solidFill>
              </a:rPr>
            </a:br>
            <a:br>
              <a:rPr lang="en-US" sz="2000" dirty="0"/>
            </a:br>
            <a:r>
              <a:rPr lang="en-US" sz="2200" b="1" dirty="0"/>
              <a:t>7 Undervalued Growth Stocks with Rising Dividends for this Market  [FREE WEBINAR] </a:t>
            </a:r>
            <a:br>
              <a:rPr lang="en-US" sz="2000" dirty="0"/>
            </a:br>
            <a:r>
              <a:rPr lang="en-US" sz="2000" dirty="0"/>
              <a:t>Presented by Crista Huff, Chief Analyst, </a:t>
            </a:r>
            <a:br>
              <a:rPr lang="en-US" sz="2000" dirty="0"/>
            </a:br>
            <a:r>
              <a:rPr lang="en-US" sz="2000" i="1" dirty="0"/>
              <a:t>Cabot Undervalued Stocks Advisor</a:t>
            </a:r>
            <a:br>
              <a:rPr lang="en-US" sz="2000" i="1" dirty="0"/>
            </a:br>
            <a:r>
              <a:rPr lang="en-US" sz="2000" dirty="0"/>
              <a:t>Wednesday, March 18, 2020 at 2:00 pm ET</a:t>
            </a:r>
            <a:br>
              <a:rPr lang="en-US" sz="2000" dirty="0"/>
            </a:b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CabotWealth.com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/webinar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200" b="1" dirty="0"/>
              <a:t>8</a:t>
            </a:r>
            <a:r>
              <a:rPr lang="en-US" sz="2200" b="1" baseline="30000" dirty="0"/>
              <a:t>th</a:t>
            </a:r>
            <a:r>
              <a:rPr lang="en-US" sz="2200" b="1" dirty="0"/>
              <a:t> Annual Cabot Wealth Summit</a:t>
            </a:r>
            <a:br>
              <a:rPr lang="en-US" sz="2000" dirty="0"/>
            </a:br>
            <a:r>
              <a:rPr lang="en-US" sz="2000" dirty="0"/>
              <a:t>August 19-21, 2020 | Salem, Massachusetts</a:t>
            </a:r>
            <a:br>
              <a:rPr lang="en-US" sz="2000" dirty="0"/>
            </a:b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CabotWealth.com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/summit</a:t>
            </a:r>
          </a:p>
        </p:txBody>
      </p:sp>
    </p:spTree>
    <p:extLst>
      <p:ext uri="{BB962C8B-B14F-4D97-AF65-F5344CB8AC3E}">
        <p14:creationId xmlns:p14="http://schemas.microsoft.com/office/powerpoint/2010/main" val="1277936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5595"/>
            <a:ext cx="10515600" cy="1405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Mike Cintolo, Chief Analyst</a:t>
            </a:r>
            <a:br>
              <a:rPr lang="en-US" dirty="0"/>
            </a:br>
            <a:r>
              <a:rPr lang="en-US" i="1" dirty="0"/>
              <a:t>Cabot Top Ten Trader </a:t>
            </a:r>
            <a:r>
              <a:rPr lang="en-US" dirty="0"/>
              <a:t>and</a:t>
            </a:r>
            <a:r>
              <a:rPr lang="en-US" i="1" dirty="0"/>
              <a:t> Cabot Growth Investor</a:t>
            </a:r>
            <a:br>
              <a:rPr lang="en-US" i="1" dirty="0"/>
            </a:br>
            <a:r>
              <a:rPr lang="en-US" dirty="0" err="1">
                <a:solidFill>
                  <a:srgbClr val="0052F6"/>
                </a:solidFill>
              </a:rPr>
              <a:t>Mike@CabotWealth.com</a:t>
            </a:r>
            <a:r>
              <a:rPr lang="en-US" dirty="0">
                <a:solidFill>
                  <a:srgbClr val="0052F6"/>
                </a:solidFill>
              </a:rPr>
              <a:t> 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75DA7-A566-684A-BC7D-EC77C2C852A3}"/>
              </a:ext>
            </a:extLst>
          </p:cNvPr>
          <p:cNvSpPr txBox="1"/>
          <p:nvPr/>
        </p:nvSpPr>
        <p:spPr>
          <a:xfrm>
            <a:off x="838200" y="2807637"/>
            <a:ext cx="8526517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274320" rIns="274320" rtlCol="0" anchor="ctr" anchorCtr="0">
            <a:spAutoFit/>
          </a:bodyPr>
          <a:lstStyle/>
          <a:p>
            <a:pPr lvl="0" algn="ctr"/>
            <a:r>
              <a:rPr lang="en-US" sz="3200" b="1" dirty="0"/>
              <a:t>SPECIAL WEBINAR INTRODUCTORY OFFER</a:t>
            </a:r>
          </a:p>
          <a:p>
            <a:pPr lvl="0"/>
            <a:endParaRPr lang="en-US" sz="3200" b="1" dirty="0"/>
          </a:p>
          <a:p>
            <a:pPr lvl="0"/>
            <a:endParaRPr lang="en-US" sz="3200" b="1" dirty="0"/>
          </a:p>
          <a:p>
            <a:pPr lvl="0"/>
            <a:endParaRPr lang="en-US" dirty="0"/>
          </a:p>
          <a:p>
            <a:pPr lvl="0"/>
            <a:r>
              <a:rPr lang="en-US" sz="2000" dirty="0"/>
              <a:t>Try it for $1.  Full access, for a full 30 days, for just a buck! Limited to the first 250 respondents so please act now.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ctr"/>
            <a:r>
              <a:rPr lang="en-US" sz="3200" b="1" dirty="0" err="1">
                <a:solidFill>
                  <a:srgbClr val="FF0000"/>
                </a:solidFill>
              </a:rPr>
              <a:t>CabotWealth.com</a:t>
            </a:r>
            <a:r>
              <a:rPr lang="en-US" sz="3200" b="1" dirty="0">
                <a:solidFill>
                  <a:srgbClr val="FF0000"/>
                </a:solidFill>
              </a:rPr>
              <a:t>/</a:t>
            </a:r>
            <a:r>
              <a:rPr lang="en-US" sz="3200" b="1" dirty="0" err="1">
                <a:solidFill>
                  <a:srgbClr val="FF0000"/>
                </a:solidFill>
              </a:rPr>
              <a:t>webinarspecial</a:t>
            </a:r>
            <a:endParaRPr lang="en-US" sz="3200" b="1" dirty="0">
              <a:solidFill>
                <a:srgbClr val="FF0000"/>
              </a:solidFill>
            </a:endParaRPr>
          </a:p>
          <a:p>
            <a:pPr lvl="0"/>
            <a:br>
              <a:rPr lang="en-US" sz="1200" dirty="0"/>
            </a:br>
            <a:r>
              <a:rPr lang="en-US" sz="1200" dirty="0"/>
              <a:t>*Offer valid for new subscribers only.</a:t>
            </a:r>
            <a:endParaRPr lang="en-US" sz="3200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D460FE-98E0-C745-AE09-DF88A428C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t="26489" r="19390" b="27101"/>
          <a:stretch/>
        </p:blipFill>
        <p:spPr>
          <a:xfrm>
            <a:off x="2716849" y="3290113"/>
            <a:ext cx="4769218" cy="11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58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F8B-E5C0-6F4C-8D10-2461F4929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66838"/>
            <a:ext cx="8935844" cy="1721328"/>
          </a:xfrm>
        </p:spPr>
        <p:txBody>
          <a:bodyPr>
            <a:normAutofit/>
          </a:bodyPr>
          <a:lstStyle/>
          <a:p>
            <a:r>
              <a:rPr lang="en-US" sz="4200" b="1" dirty="0"/>
              <a:t>The 5 Best Stocks to Buy in March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A77E7-E313-ED49-A8E3-DB1A28A02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Mike </a:t>
            </a:r>
            <a:r>
              <a:rPr lang="en-US" sz="2200" dirty="0" err="1"/>
              <a:t>Cintolo</a:t>
            </a: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Vice President of Investments and Chief Analyst</a:t>
            </a:r>
          </a:p>
          <a:p>
            <a:pPr>
              <a:lnSpc>
                <a:spcPct val="100000"/>
              </a:lnSpc>
            </a:pPr>
            <a:r>
              <a:rPr lang="en-US" sz="2200" i="1" dirty="0"/>
              <a:t>Cabot Growth Investor </a:t>
            </a:r>
            <a:r>
              <a:rPr lang="en-US" sz="2200" dirty="0"/>
              <a:t>and</a:t>
            </a:r>
            <a:r>
              <a:rPr lang="en-US" sz="2200" i="1" dirty="0"/>
              <a:t> Cabot Top Ten Trader</a:t>
            </a:r>
            <a:endParaRPr lang="en-US" dirty="0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52F507B-28C0-7B4F-A93F-B81732394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87" y="2360638"/>
            <a:ext cx="3033713" cy="379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9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to coronavirus fears, market’s intermediate-term uptrend has been cracked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Long-term bull market remains intact</a:t>
            </a:r>
          </a:p>
          <a:p>
            <a:pPr lvl="1"/>
            <a:r>
              <a:rPr lang="en-US" dirty="0"/>
              <a:t>Trend is Up</a:t>
            </a:r>
          </a:p>
          <a:p>
            <a:pPr lvl="1"/>
            <a:r>
              <a:rPr lang="en-US" dirty="0"/>
              <a:t>Many leaders down, not broken</a:t>
            </a:r>
          </a:p>
          <a:p>
            <a:pPr lvl="1"/>
            <a:r>
              <a:rPr lang="en-US" dirty="0"/>
              <a:t>Lots of long-term breakouts Oct/Nov</a:t>
            </a:r>
          </a:p>
          <a:p>
            <a:pPr lvl="1"/>
            <a:endParaRPr lang="en-US" dirty="0"/>
          </a:p>
          <a:p>
            <a:r>
              <a:rPr lang="en-US" dirty="0"/>
              <a:t>But—correction likely in force for a while</a:t>
            </a:r>
          </a:p>
          <a:p>
            <a:pPr lvl="1"/>
            <a:r>
              <a:rPr lang="en-US" dirty="0"/>
              <a:t>Hold some cash, be patient, buy leading names into support</a:t>
            </a:r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Market</a:t>
            </a:r>
          </a:p>
        </p:txBody>
      </p:sp>
    </p:spTree>
    <p:extLst>
      <p:ext uri="{BB962C8B-B14F-4D97-AF65-F5344CB8AC3E}">
        <p14:creationId xmlns:p14="http://schemas.microsoft.com/office/powerpoint/2010/main" val="285802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know the story</a:t>
            </a:r>
          </a:p>
          <a:p>
            <a:r>
              <a:rPr lang="en-US" dirty="0"/>
              <a:t>Mega-cap stock boosted by huge launching pad on earnings</a:t>
            </a:r>
          </a:p>
          <a:p>
            <a:r>
              <a:rPr lang="en-US" dirty="0"/>
              <a:t>Company is finally consistently profitable: EPS +24% this year, +41% next year</a:t>
            </a:r>
          </a:p>
          <a:p>
            <a:r>
              <a:rPr lang="en-US" dirty="0"/>
              <a:t>Recently emerged from year-plus consolidation – typically bodes well for higher share prices in mega caps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#1: </a:t>
            </a:r>
            <a:r>
              <a:rPr lang="en-US" dirty="0" err="1"/>
              <a:t>Amazon.com</a:t>
            </a:r>
            <a:r>
              <a:rPr lang="en-US" dirty="0"/>
              <a:t> (AMZN)</a:t>
            </a:r>
          </a:p>
        </p:txBody>
      </p:sp>
    </p:spTree>
    <p:extLst>
      <p:ext uri="{BB962C8B-B14F-4D97-AF65-F5344CB8AC3E}">
        <p14:creationId xmlns:p14="http://schemas.microsoft.com/office/powerpoint/2010/main" val="3293750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E321C5-E72E-E241-837A-84F05A7A2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Amazon.com</a:t>
            </a:r>
            <a:r>
              <a:rPr lang="en-US" dirty="0"/>
              <a:t> (AMZN)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FD5F1F-71A0-674F-8E81-E3200651CA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3327263"/>
              </p:ext>
            </p:extLst>
          </p:nvPr>
        </p:nvGraphicFramePr>
        <p:xfrm>
          <a:off x="1947333" y="1402081"/>
          <a:ext cx="8381999" cy="4355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7677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Stock #2: Dynatrace (DT)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FB50A0-7D9F-6C4B-A465-542FAEA5622F}"/>
              </a:ext>
            </a:extLst>
          </p:cNvPr>
          <p:cNvSpPr/>
          <p:nvPr/>
        </p:nvSpPr>
        <p:spPr>
          <a:xfrm>
            <a:off x="873512" y="1402081"/>
            <a:ext cx="939862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New leader in application performance management.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Accelerating revenue growth, encouraging earnings and cash flow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Strong earnings breakout a few weeks ago extended uptrend; recent mini-dip = good entry point</a:t>
            </a:r>
          </a:p>
        </p:txBody>
      </p:sp>
    </p:spTree>
    <p:extLst>
      <p:ext uri="{BB962C8B-B14F-4D97-AF65-F5344CB8AC3E}">
        <p14:creationId xmlns:p14="http://schemas.microsoft.com/office/powerpoint/2010/main" val="83585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Dynatrace (DT)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0E834-E30D-DC41-B2AF-8A60483A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42" y="1312870"/>
            <a:ext cx="8593331" cy="39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131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/>
              <a:t>Stock #3: HealthEquity (HQY)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799C51-C7CC-4E48-8873-68C685EE9360}"/>
              </a:ext>
            </a:extLst>
          </p:cNvPr>
          <p:cNvSpPr/>
          <p:nvPr/>
        </p:nvSpPr>
        <p:spPr>
          <a:xfrm>
            <a:off x="925551" y="1260088"/>
            <a:ext cx="86070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America’s largest non-bank health savings trustee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Allows customers to lower monthly premiums and long-term payments via Health Savings Accounts 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Expanding reach: total # HSAs for FY 2020 +34%, total accounts +180%, HSA assets +43%</a:t>
            </a:r>
            <a:br>
              <a:rPr lang="en-US" sz="2800" dirty="0"/>
            </a:b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Stock fell 40% in 2018, bottomed last year, now resuming long-term uptrend</a:t>
            </a:r>
          </a:p>
        </p:txBody>
      </p:sp>
    </p:spTree>
    <p:extLst>
      <p:ext uri="{BB962C8B-B14F-4D97-AF65-F5344CB8AC3E}">
        <p14:creationId xmlns:p14="http://schemas.microsoft.com/office/powerpoint/2010/main" val="3671174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8746B8-811D-A847-AC45-22DB8827E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HealthEquity (HQY)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707F9-A5B4-4F41-B513-F252FCA1B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0" y="1527716"/>
            <a:ext cx="8419819" cy="392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8977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705</Words>
  <Application>Microsoft Macintosh PowerPoint</Application>
  <PresentationFormat>Widescreen</PresentationFormat>
  <Paragraphs>81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Narrow</vt:lpstr>
      <vt:lpstr>Calibri</vt:lpstr>
      <vt:lpstr>Roboto</vt:lpstr>
      <vt:lpstr>Roboto Bold</vt:lpstr>
      <vt:lpstr>Roboto Regular</vt:lpstr>
      <vt:lpstr>Wingdings</vt:lpstr>
      <vt:lpstr>2_Office Theme</vt:lpstr>
      <vt:lpstr>Welcome</vt:lpstr>
      <vt:lpstr>The 5 Best Stocks to Buy in March </vt:lpstr>
      <vt:lpstr>Current Market</vt:lpstr>
      <vt:lpstr>Stock #1: Amazon.com (AMZN)</vt:lpstr>
      <vt:lpstr>Amazon.com (AMZN)</vt:lpstr>
      <vt:lpstr>Stock #2: Dynatrace (DT)</vt:lpstr>
      <vt:lpstr>Dynatrace (DT)</vt:lpstr>
      <vt:lpstr>Stock #3: HealthEquity (HQY)</vt:lpstr>
      <vt:lpstr>HealthEquity (HQY)</vt:lpstr>
      <vt:lpstr>Stock #4: Redfin (RDFN)</vt:lpstr>
      <vt:lpstr>Redfin (RDFN)</vt:lpstr>
      <vt:lpstr>Stock #5: Uber (UBER)</vt:lpstr>
      <vt:lpstr>Uber (UBER)</vt:lpstr>
      <vt:lpstr>Special Webinar Introductory Offer:  Cabot Top Ten Trader for just $1</vt:lpstr>
      <vt:lpstr>Questions?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Webinar</dc:title>
  <dc:creator>Mike</dc:creator>
  <cp:lastModifiedBy>Nancy Graves</cp:lastModifiedBy>
  <cp:revision>122</cp:revision>
  <dcterms:created xsi:type="dcterms:W3CDTF">2020-01-07T16:50:53Z</dcterms:created>
  <dcterms:modified xsi:type="dcterms:W3CDTF">2020-02-26T15:33:50Z</dcterms:modified>
</cp:coreProperties>
</file>