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37"/>
  </p:notesMasterIdLst>
  <p:handoutMasterIdLst>
    <p:handoutMasterId r:id="rId38"/>
  </p:handoutMasterIdLst>
  <p:sldIdLst>
    <p:sldId id="262" r:id="rId5"/>
    <p:sldId id="434" r:id="rId6"/>
    <p:sldId id="428" r:id="rId7"/>
    <p:sldId id="481" r:id="rId8"/>
    <p:sldId id="495" r:id="rId9"/>
    <p:sldId id="482" r:id="rId10"/>
    <p:sldId id="483" r:id="rId11"/>
    <p:sldId id="488" r:id="rId12"/>
    <p:sldId id="489" r:id="rId13"/>
    <p:sldId id="493" r:id="rId14"/>
    <p:sldId id="487" r:id="rId15"/>
    <p:sldId id="492" r:id="rId16"/>
    <p:sldId id="494" r:id="rId17"/>
    <p:sldId id="436" r:id="rId18"/>
    <p:sldId id="496" r:id="rId19"/>
    <p:sldId id="497" r:id="rId20"/>
    <p:sldId id="498" r:id="rId21"/>
    <p:sldId id="484" r:id="rId22"/>
    <p:sldId id="485" r:id="rId23"/>
    <p:sldId id="499" r:id="rId24"/>
    <p:sldId id="500" r:id="rId25"/>
    <p:sldId id="508" r:id="rId26"/>
    <p:sldId id="509" r:id="rId27"/>
    <p:sldId id="510" r:id="rId28"/>
    <p:sldId id="511" r:id="rId29"/>
    <p:sldId id="512" r:id="rId30"/>
    <p:sldId id="513" r:id="rId31"/>
    <p:sldId id="505" r:id="rId32"/>
    <p:sldId id="506" r:id="rId33"/>
    <p:sldId id="416" r:id="rId34"/>
    <p:sldId id="486" r:id="rId35"/>
    <p:sldId id="41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6" autoAdjust="0"/>
    <p:restoredTop sz="95721"/>
  </p:normalViewPr>
  <p:slideViewPr>
    <p:cSldViewPr snapToGrid="0">
      <p:cViewPr varScale="1">
        <p:scale>
          <a:sx n="104" d="100"/>
          <a:sy n="104" d="100"/>
        </p:scale>
        <p:origin x="1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3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1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7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0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83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3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0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1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13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2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31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Roboto Bold"/>
                <a:ea typeface="+mn-ea"/>
                <a:cs typeface="+mn-cs"/>
              </a:rPr>
              <a:t>.</a:t>
            </a: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83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31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18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99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12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effectLst/>
              </a:rPr>
            </a:br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5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66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07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6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3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59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3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0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1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20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3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6/22/22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-1540"/>
            <a:ext cx="8251953" cy="2736273"/>
          </a:xfrm>
        </p:spPr>
        <p:txBody>
          <a:bodyPr>
            <a:normAutofit/>
          </a:bodyPr>
          <a:lstStyle/>
          <a:p>
            <a:r>
              <a:rPr lang="en-US" sz="4200" b="1" i="1" dirty="0"/>
              <a:t>The Easiest Way to Make 10% in this Down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 </a:t>
            </a:r>
            <a:br>
              <a:rPr lang="en-US" dirty="0"/>
            </a:br>
            <a:r>
              <a:rPr lang="en-US" i="1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dirty="0">
                <a:latin typeface="Roboto Regular"/>
                <a:ea typeface="+mj-ea"/>
                <a:cs typeface="+mj-cs"/>
              </a:rPr>
              <a:t>Passive Strategies: </a:t>
            </a:r>
            <a:r>
              <a:rPr lang="en-US" dirty="0"/>
              <a:t>Dogs of the Dow</a:t>
            </a:r>
            <a:endParaRPr lang="en-US" b="1" i="0" kern="1200" dirty="0">
              <a:latin typeface="Roboto Regular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pic>
        <p:nvPicPr>
          <p:cNvPr id="5" name="Picture 2" descr="COI_Strategy_5">
            <a:extLst>
              <a:ext uri="{FF2B5EF4-FFF2-40B4-BE49-F238E27FC236}">
                <a16:creationId xmlns:a16="http://schemas.microsoft.com/office/drawing/2014/main" id="{97617F51-DA43-594D-B23E-1EFA2AEFEE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7989" y="1541420"/>
            <a:ext cx="4923622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7648E-17B3-DB42-BE64-627844A4182B}"/>
              </a:ext>
            </a:extLst>
          </p:cNvPr>
          <p:cNvSpPr txBox="1"/>
          <p:nvPr/>
        </p:nvSpPr>
        <p:spPr>
          <a:xfrm>
            <a:off x="8660027" y="5807631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Image: DogsoftheDow.com</a:t>
            </a:r>
          </a:p>
        </p:txBody>
      </p:sp>
    </p:spTree>
    <p:extLst>
      <p:ext uri="{BB962C8B-B14F-4D97-AF65-F5344CB8AC3E}">
        <p14:creationId xmlns:p14="http://schemas.microsoft.com/office/powerpoint/2010/main" val="294655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latin typeface="Roboto Regular"/>
                <a:ea typeface="+mj-ea"/>
                <a:cs typeface="+mj-cs"/>
              </a:rPr>
              <a:t>Active Strategies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A538D1-04EE-A849-AC10-2194DB85156C}"/>
              </a:ext>
            </a:extLst>
          </p:cNvPr>
          <p:cNvSpPr/>
          <p:nvPr/>
        </p:nvSpPr>
        <p:spPr>
          <a:xfrm>
            <a:off x="2499154" y="2627312"/>
            <a:ext cx="7193692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O’Shaughnessy’s Growth-Value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Buffett’s Patient Investor</a:t>
            </a:r>
          </a:p>
        </p:txBody>
      </p:sp>
    </p:spTree>
    <p:extLst>
      <p:ext uri="{BB962C8B-B14F-4D97-AF65-F5344CB8AC3E}">
        <p14:creationId xmlns:p14="http://schemas.microsoft.com/office/powerpoint/2010/main" val="25658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Active Strategies</a:t>
            </a:r>
            <a:r>
              <a:rPr lang="en-US" b="1" i="0" kern="1200" dirty="0">
                <a:latin typeface="Roboto Regular"/>
                <a:ea typeface="+mj-ea"/>
                <a:cs typeface="+mj-cs"/>
              </a:rPr>
              <a:t>: </a:t>
            </a:r>
            <a:r>
              <a:rPr lang="en-US" dirty="0"/>
              <a:t>O’Shaughnessy’s Growth-Value</a:t>
            </a:r>
            <a:endParaRPr lang="en-US" b="1" i="0" kern="1200" dirty="0">
              <a:latin typeface="Roboto Regular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Five to ten positions, with a </a:t>
            </a:r>
            <a:r>
              <a:rPr lang="en-US" sz="2400" b="1" dirty="0"/>
              <a:t>monthly rebalancing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strategy makes sense for value-oriented growth investors 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Also appropriate for income-oriented investors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Example of past positions: Chevron (CVX), Exxon (XOM), Dick’s Sporting Goods (DKS), Intel (INTC)</a:t>
            </a:r>
          </a:p>
        </p:txBody>
      </p:sp>
    </p:spTree>
    <p:extLst>
      <p:ext uri="{BB962C8B-B14F-4D97-AF65-F5344CB8AC3E}">
        <p14:creationId xmlns:p14="http://schemas.microsoft.com/office/powerpoint/2010/main" val="19787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Active Strategies</a:t>
            </a:r>
            <a:r>
              <a:rPr lang="en-US" b="1" i="0" kern="1200" dirty="0">
                <a:latin typeface="Roboto Regular"/>
                <a:ea typeface="+mj-ea"/>
                <a:cs typeface="+mj-cs"/>
              </a:rPr>
              <a:t>: Buffett’s Patient Investor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Five to ten positions, with a </a:t>
            </a:r>
            <a:r>
              <a:rPr lang="en-US" sz="2400" b="1" dirty="0"/>
              <a:t>monthly rebalancing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Focus on companies with strong businesses and good long-term prospects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Only stocks with a long-term track record are included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Example of past positions: Apple (AAPL), Tractor Supply (TSCO), Mastercard (MA)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0235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827779" y="2505670"/>
            <a:ext cx="4536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 Approach </a:t>
            </a:r>
          </a:p>
        </p:txBody>
      </p:sp>
    </p:spTree>
    <p:extLst>
      <p:ext uri="{BB962C8B-B14F-4D97-AF65-F5344CB8AC3E}">
        <p14:creationId xmlns:p14="http://schemas.microsoft.com/office/powerpoint/2010/main" val="290094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554532" y="2413337"/>
            <a:ext cx="90829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Poor Man’s Covered Calls</a:t>
            </a:r>
          </a:p>
        </p:txBody>
      </p:sp>
    </p:spTree>
    <p:extLst>
      <p:ext uri="{BB962C8B-B14F-4D97-AF65-F5344CB8AC3E}">
        <p14:creationId xmlns:p14="http://schemas.microsoft.com/office/powerpoint/2010/main" val="384911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013F99-9085-B74D-BEE6-EBB42C48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21" y="1554483"/>
            <a:ext cx="9994557" cy="462248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Invesco DB Commodity Index Tracking Fund (DBC)</a:t>
            </a:r>
          </a:p>
        </p:txBody>
      </p:sp>
    </p:spTree>
    <p:extLst>
      <p:ext uri="{BB962C8B-B14F-4D97-AF65-F5344CB8AC3E}">
        <p14:creationId xmlns:p14="http://schemas.microsoft.com/office/powerpoint/2010/main" val="59537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lls_COIF_6822">
            <a:extLst>
              <a:ext uri="{FF2B5EF4-FFF2-40B4-BE49-F238E27FC236}">
                <a16:creationId xmlns:a16="http://schemas.microsoft.com/office/drawing/2014/main" id="{DC1A21F3-9758-B14A-8B63-6EB33DDE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25373"/>
            <a:ext cx="10515600" cy="16036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DBC LEAPS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26074-F13B-4C40-835B-B6CC92728147}"/>
              </a:ext>
            </a:extLst>
          </p:cNvPr>
          <p:cNvSpPr/>
          <p:nvPr/>
        </p:nvSpPr>
        <p:spPr>
          <a:xfrm>
            <a:off x="971550" y="3932424"/>
            <a:ext cx="817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June 8, 2022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  <a:p>
            <a:r>
              <a:rPr lang="en-US" dirty="0">
                <a:solidFill>
                  <a:srgbClr val="0A0A0A"/>
                </a:solidFill>
                <a:latin typeface="Archivo"/>
              </a:rPr>
              <a:t>The DBC January 19, 2024 call options with 590 days left until expiration and a delta of 0.79, was trading for roughly $10.50. </a:t>
            </a:r>
            <a:endParaRPr lang="en-US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389143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lls2_COIF_6822">
            <a:extLst>
              <a:ext uri="{FF2B5EF4-FFF2-40B4-BE49-F238E27FC236}">
                <a16:creationId xmlns:a16="http://schemas.microsoft.com/office/drawing/2014/main" id="{5E271FF4-F1B4-FA4B-B39D-45DF3A83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70233"/>
            <a:ext cx="10515600" cy="16299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Selling Near-Term Calls in DBC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218C78-D8D2-C24B-A780-236D5B430F06}"/>
              </a:ext>
            </a:extLst>
          </p:cNvPr>
          <p:cNvSpPr/>
          <p:nvPr/>
        </p:nvSpPr>
        <p:spPr>
          <a:xfrm>
            <a:off x="956733" y="3968137"/>
            <a:ext cx="817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June 8, 2022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  <a:p>
            <a:r>
              <a:rPr lang="en-US" dirty="0">
                <a:solidFill>
                  <a:srgbClr val="0A0A0A"/>
                </a:solidFill>
                <a:latin typeface="Archivo"/>
              </a:rPr>
              <a:t>The July 15, 2022 call with 37 days left until expiration and a delta of 0.32 is trading for $0.55. </a:t>
            </a:r>
          </a:p>
        </p:txBody>
      </p:sp>
    </p:spTree>
    <p:extLst>
      <p:ext uri="{BB962C8B-B14F-4D97-AF65-F5344CB8AC3E}">
        <p14:creationId xmlns:p14="http://schemas.microsoft.com/office/powerpoint/2010/main" val="1986324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Premium in a High Volatility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8F2DA3-41C5-6643-8AB3-94F265372DB0}"/>
              </a:ext>
            </a:extLst>
          </p:cNvPr>
          <p:cNvSpPr/>
          <p:nvPr/>
        </p:nvSpPr>
        <p:spPr>
          <a:xfrm>
            <a:off x="2009775" y="1659285"/>
            <a:ext cx="81724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My total outlay for the entire position now stands at $9.95, or $995 ($10.50 – $0.55).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premium collected is 5.2% over 37 days. Not a ton of premium, but remember, we are going out roughly 30 days and using an ETF that has, by most comparisons, a modest level of implied volatility (IV).</a:t>
            </a:r>
            <a:endParaRPr lang="en-US" sz="2800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56626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4294873" y="2413337"/>
            <a:ext cx="36022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452498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ls_COIF_6822">
            <a:extLst>
              <a:ext uri="{FF2B5EF4-FFF2-40B4-BE49-F238E27FC236}">
                <a16:creationId xmlns:a16="http://schemas.microsoft.com/office/drawing/2014/main" id="{2ADFD4A8-3741-9040-BEFF-6645E6A6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72973"/>
            <a:ext cx="10515600" cy="160362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 descr="Calls2_COIF_6822">
            <a:extLst>
              <a:ext uri="{FF2B5EF4-FFF2-40B4-BE49-F238E27FC236}">
                <a16:creationId xmlns:a16="http://schemas.microsoft.com/office/drawing/2014/main" id="{F2B5DFE8-68F6-CC40-991A-D9782F417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384766"/>
            <a:ext cx="10515600" cy="16299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0E5C99-3A8F-9148-8DB6-945F7800A846}"/>
              </a:ext>
            </a:extLst>
          </p:cNvPr>
          <p:cNvSpPr/>
          <p:nvPr/>
        </p:nvSpPr>
        <p:spPr>
          <a:xfrm>
            <a:off x="838200" y="1118805"/>
            <a:ext cx="817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LEAPS: January 19, 2024 22 calls (590 </a:t>
            </a:r>
            <a:r>
              <a:rPr lang="en-US" b="1" dirty="0" err="1">
                <a:solidFill>
                  <a:srgbClr val="0A0A0A"/>
                </a:solidFill>
                <a:latin typeface="Archivo"/>
              </a:rPr>
              <a:t>dte</a:t>
            </a:r>
            <a:r>
              <a:rPr lang="en-US" b="1" dirty="0">
                <a:solidFill>
                  <a:srgbClr val="0A0A0A"/>
                </a:solidFill>
                <a:latin typeface="Archivo"/>
              </a:rPr>
              <a:t>)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2527B-2EF7-7A48-8437-D8654AB1C588}"/>
              </a:ext>
            </a:extLst>
          </p:cNvPr>
          <p:cNvSpPr/>
          <p:nvPr/>
        </p:nvSpPr>
        <p:spPr>
          <a:xfrm>
            <a:off x="838200" y="3830768"/>
            <a:ext cx="817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Short Calls: July 15, 2022 32 calls (37 </a:t>
            </a:r>
            <a:r>
              <a:rPr lang="en-US" b="1" dirty="0" err="1">
                <a:solidFill>
                  <a:srgbClr val="0A0A0A"/>
                </a:solidFill>
                <a:latin typeface="Archivo"/>
              </a:rPr>
              <a:t>dte</a:t>
            </a:r>
            <a:r>
              <a:rPr lang="en-US" b="1" dirty="0">
                <a:solidFill>
                  <a:srgbClr val="0A0A0A"/>
                </a:solidFill>
                <a:latin typeface="Archivo"/>
              </a:rPr>
              <a:t>) 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566774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7A9BE-3A5A-2042-BE22-D8E6779DF400}"/>
              </a:ext>
            </a:extLst>
          </p:cNvPr>
          <p:cNvSpPr/>
          <p:nvPr/>
        </p:nvSpPr>
        <p:spPr>
          <a:xfrm>
            <a:off x="1270000" y="1774898"/>
            <a:ext cx="965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Trade</a:t>
            </a:r>
          </a:p>
          <a:p>
            <a:br>
              <a:rPr lang="en-US" b="1" dirty="0"/>
            </a:br>
            <a:r>
              <a:rPr lang="en-US" b="1" dirty="0"/>
              <a:t>Buy to open January 19, 2024, DBC 22 calls for $10.50 (prices may vary, adjust accordingly)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Once that occurs:</a:t>
            </a:r>
          </a:p>
          <a:p>
            <a:br>
              <a:rPr lang="en-US" dirty="0"/>
            </a:br>
            <a:r>
              <a:rPr lang="en-US" b="1" dirty="0"/>
              <a:t>Sell to open July 15, 2022, DBC 32 calls for $0.55 (prices may vary, adjust accordingly)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62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rt">
            <a:extLst>
              <a:ext uri="{FF2B5EF4-FFF2-40B4-BE49-F238E27FC236}">
                <a16:creationId xmlns:a16="http://schemas.microsoft.com/office/drawing/2014/main" id="{948FE2B8-B597-164A-A9F6-2A0FDAC4C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522" y="1554483"/>
            <a:ext cx="10370955" cy="462248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sz="3300" dirty="0"/>
              <a:t>Walgreens Boots Alliance (WBA)</a:t>
            </a:r>
          </a:p>
        </p:txBody>
      </p:sp>
    </p:spTree>
    <p:extLst>
      <p:ext uri="{BB962C8B-B14F-4D97-AF65-F5344CB8AC3E}">
        <p14:creationId xmlns:p14="http://schemas.microsoft.com/office/powerpoint/2010/main" val="2495025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WBA LEAPS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26074-F13B-4C40-835B-B6CC92728147}"/>
              </a:ext>
            </a:extLst>
          </p:cNvPr>
          <p:cNvSpPr/>
          <p:nvPr/>
        </p:nvSpPr>
        <p:spPr>
          <a:xfrm>
            <a:off x="971550" y="3932424"/>
            <a:ext cx="817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June 21, 2022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  <a:p>
            <a:r>
              <a:rPr lang="en-US" dirty="0">
                <a:solidFill>
                  <a:srgbClr val="0A0A0A"/>
                </a:solidFill>
                <a:latin typeface="Archivo"/>
              </a:rPr>
              <a:t>The WBA January 19, 2024 call options with 577 days left until expiration and a delta of 0.78, was trading for roughly $11.60. </a:t>
            </a:r>
            <a:endParaRPr lang="en-US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62FA01D5-33E5-0E44-B256-B32347226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584640"/>
            <a:ext cx="10367319" cy="18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5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Selling Near-Term Calls in WBA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218C78-D8D2-C24B-A780-236D5B430F06}"/>
              </a:ext>
            </a:extLst>
          </p:cNvPr>
          <p:cNvSpPr/>
          <p:nvPr/>
        </p:nvSpPr>
        <p:spPr>
          <a:xfrm>
            <a:off x="956733" y="3968137"/>
            <a:ext cx="817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June 21, 2022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  <a:p>
            <a:r>
              <a:rPr lang="en-US" dirty="0">
                <a:solidFill>
                  <a:srgbClr val="0A0A0A"/>
                </a:solidFill>
                <a:latin typeface="Archivo"/>
              </a:rPr>
              <a:t>The July 29, 2022 call with 38 days left until expiration and a delta of 0.35 is trading for roughly $1.00.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64F14D-C61A-CE4D-9310-11C5C12C6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35" y="2184170"/>
            <a:ext cx="10354962" cy="14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21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Premium in a High Volatility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8F2DA3-41C5-6643-8AB3-94F265372DB0}"/>
              </a:ext>
            </a:extLst>
          </p:cNvPr>
          <p:cNvSpPr/>
          <p:nvPr/>
        </p:nvSpPr>
        <p:spPr>
          <a:xfrm>
            <a:off x="2009775" y="2521059"/>
            <a:ext cx="81724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My total outlay for the entire position now stands at $10.60, or $1,060 ($11.60 – $1.00).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premium collected is 8.6% over 38 days. </a:t>
            </a:r>
            <a:endParaRPr lang="en-US" sz="2800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570295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0E5C99-3A8F-9148-8DB6-945F7800A846}"/>
              </a:ext>
            </a:extLst>
          </p:cNvPr>
          <p:cNvSpPr/>
          <p:nvPr/>
        </p:nvSpPr>
        <p:spPr>
          <a:xfrm>
            <a:off x="838200" y="1118805"/>
            <a:ext cx="817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LEAPS: January 19, 2024 30 calls (577 </a:t>
            </a:r>
            <a:r>
              <a:rPr lang="en-US" b="1" dirty="0" err="1">
                <a:solidFill>
                  <a:srgbClr val="0A0A0A"/>
                </a:solidFill>
                <a:latin typeface="Archivo"/>
              </a:rPr>
              <a:t>dte</a:t>
            </a:r>
            <a:r>
              <a:rPr lang="en-US" b="1" dirty="0">
                <a:solidFill>
                  <a:srgbClr val="0A0A0A"/>
                </a:solidFill>
                <a:latin typeface="Archivo"/>
              </a:rPr>
              <a:t>)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2527B-2EF7-7A48-8437-D8654AB1C588}"/>
              </a:ext>
            </a:extLst>
          </p:cNvPr>
          <p:cNvSpPr/>
          <p:nvPr/>
        </p:nvSpPr>
        <p:spPr>
          <a:xfrm>
            <a:off x="838200" y="3830768"/>
            <a:ext cx="817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Short Calls: July 29, 2022 42 calls (38 </a:t>
            </a:r>
            <a:r>
              <a:rPr lang="en-US" b="1" dirty="0" err="1">
                <a:solidFill>
                  <a:srgbClr val="0A0A0A"/>
                </a:solidFill>
                <a:latin typeface="Archivo"/>
              </a:rPr>
              <a:t>dte</a:t>
            </a:r>
            <a:r>
              <a:rPr lang="en-US" b="1" dirty="0">
                <a:solidFill>
                  <a:srgbClr val="0A0A0A"/>
                </a:solidFill>
                <a:latin typeface="Archivo"/>
              </a:rPr>
              <a:t>) 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  <p:pic>
        <p:nvPicPr>
          <p:cNvPr id="8" name="Picture 7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52B4C8CC-D65E-4E49-8D38-129E8E506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584640"/>
            <a:ext cx="10367319" cy="184436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A55E6E-8C39-3B4C-AD98-74120289F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9" y="4477099"/>
            <a:ext cx="10354962" cy="14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7A9BE-3A5A-2042-BE22-D8E6779DF400}"/>
              </a:ext>
            </a:extLst>
          </p:cNvPr>
          <p:cNvSpPr/>
          <p:nvPr/>
        </p:nvSpPr>
        <p:spPr>
          <a:xfrm>
            <a:off x="1270000" y="1774898"/>
            <a:ext cx="965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Trade</a:t>
            </a:r>
          </a:p>
          <a:p>
            <a:br>
              <a:rPr lang="en-US" b="1" dirty="0"/>
            </a:br>
            <a:r>
              <a:rPr lang="en-US" b="1" dirty="0"/>
              <a:t>Buy to open January 19, 2024, WBA 30 calls for $11.60 (prices may vary, adjust accordingly)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Once that occurs:</a:t>
            </a:r>
          </a:p>
          <a:p>
            <a:br>
              <a:rPr lang="en-US" dirty="0"/>
            </a:br>
            <a:r>
              <a:rPr lang="en-US" b="1" dirty="0"/>
              <a:t>Sell to open July 29, 2022, WBA 42 calls for $1.00 (prices may vary, adjust accordingly)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38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972073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Trading Platform</a:t>
            </a:r>
          </a:p>
        </p:txBody>
      </p:sp>
    </p:spTree>
    <p:extLst>
      <p:ext uri="{BB962C8B-B14F-4D97-AF65-F5344CB8AC3E}">
        <p14:creationId xmlns:p14="http://schemas.microsoft.com/office/powerpoint/2010/main" val="424831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How We’ll Make You Money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 Five Main Strategies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Our Approach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Real-Time Trades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950976" y="676656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AB9A81-A116-F149-BDF2-664C2DE2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5238"/>
            <a:ext cx="9880158" cy="970692"/>
          </a:xfrm>
        </p:spPr>
        <p:txBody>
          <a:bodyPr>
            <a:normAutofit/>
          </a:bodyPr>
          <a:lstStyle/>
          <a:p>
            <a:br>
              <a:rPr lang="en-US" sz="2700" dirty="0">
                <a:solidFill>
                  <a:srgbClr val="FF0000"/>
                </a:solidFill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387FC9-C946-444F-BFAA-178C199DC2A3}"/>
              </a:ext>
            </a:extLst>
          </p:cNvPr>
          <p:cNvSpPr txBox="1"/>
          <p:nvPr/>
        </p:nvSpPr>
        <p:spPr>
          <a:xfrm>
            <a:off x="838197" y="2093046"/>
            <a:ext cx="87095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Claim your Charter Subscription to </a:t>
            </a:r>
            <a:r>
              <a:rPr lang="en-US" i="1" dirty="0"/>
              <a:t>Cabot Options Institute Fundamentals</a:t>
            </a:r>
            <a:r>
              <a:rPr lang="en-US" dirty="0"/>
              <a:t> right now and get all the basics you need to know about trading options. Your subscription </a:t>
            </a:r>
            <a:r>
              <a:rPr lang="en-US" b="1" dirty="0"/>
              <a:t>includes:</a:t>
            </a:r>
            <a:br>
              <a:rPr lang="en-US" dirty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Monthly Issues</a:t>
            </a:r>
            <a:r>
              <a:rPr lang="en-US" dirty="0"/>
              <a:t>: You get all the fundamentals about options-trading strategies and tactics and the latest recommended trades.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Updates &amp; Alerts</a:t>
            </a:r>
            <a:r>
              <a:rPr lang="en-US" dirty="0"/>
              <a:t>: Featuring the most recent news on our advice and current market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Member Calls</a:t>
            </a:r>
            <a:r>
              <a:rPr lang="en-US" dirty="0"/>
              <a:t>: You get free registration to monthly options-trading Member Calls, hosted by Chief Analyst Andy Crowder.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FREE Special Report</a:t>
            </a:r>
            <a:r>
              <a:rPr lang="en-US" dirty="0"/>
              <a:t>: Instant access to </a:t>
            </a:r>
            <a:r>
              <a:rPr lang="en-US" i="1" dirty="0"/>
              <a:t>The #1 Fundamentals Trade You Should Make Today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Access to Chief Analyst</a:t>
            </a:r>
            <a:r>
              <a:rPr lang="en-US" dirty="0"/>
              <a:t>: You get Chief Analyst Andy Crowder’s personal email address for asking your own questions about options trading.</a:t>
            </a:r>
            <a:endParaRPr lang="en-US" sz="3600" b="1" u="sng" dirty="0">
              <a:solidFill>
                <a:srgbClr val="FF0000"/>
              </a:solidFill>
            </a:endParaRPr>
          </a:p>
          <a:p>
            <a:r>
              <a:rPr lang="en-US" sz="3600" b="1" u="sng" dirty="0" err="1">
                <a:solidFill>
                  <a:srgbClr val="FF0000"/>
                </a:solidFill>
              </a:rPr>
              <a:t>Cabotwealth.com</a:t>
            </a:r>
            <a:r>
              <a:rPr lang="en-US" sz="3600" b="1" u="sng" dirty="0">
                <a:solidFill>
                  <a:srgbClr val="FF0000"/>
                </a:solidFill>
              </a:rPr>
              <a:t>/</a:t>
            </a:r>
            <a:r>
              <a:rPr lang="en-US" sz="3600" b="1" u="sng" dirty="0" err="1">
                <a:solidFill>
                  <a:srgbClr val="FF0000"/>
                </a:solidFill>
              </a:rPr>
              <a:t>coi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 descr="A person in a suit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281A7EE0-35DA-1B41-B11E-B84FD20F0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626" y="2039929"/>
            <a:ext cx="3261086" cy="4353549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4A30E272-1CBA-E740-A560-3276F6FB5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524170"/>
            <a:ext cx="7201397" cy="14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67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2272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A592039-8491-CD4B-9F97-49CE3C22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969" y="1535723"/>
            <a:ext cx="7519060" cy="462248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Andy Crowder, Chief Analyst</a:t>
            </a:r>
            <a:br>
              <a:rPr lang="en-US" dirty="0"/>
            </a:br>
            <a:r>
              <a:rPr lang="en-US" sz="2600" i="1" dirty="0"/>
              <a:t>Cabot Options Institute Masters Club</a:t>
            </a:r>
            <a:br>
              <a:rPr lang="en-US" sz="2600" i="1" dirty="0"/>
            </a:br>
            <a:r>
              <a:rPr lang="en-US" sz="2600" i="1" dirty="0"/>
              <a:t>Cabot Options Institute Quant Trader</a:t>
            </a:r>
            <a:br>
              <a:rPr lang="en-US" sz="2600" i="1" dirty="0"/>
            </a:br>
            <a:r>
              <a:rPr lang="en-US" sz="2600" i="1" dirty="0"/>
              <a:t>Cabot Options Institute Income Trader</a:t>
            </a:r>
            <a:br>
              <a:rPr lang="en-US" sz="2600" i="1" dirty="0"/>
            </a:br>
            <a:r>
              <a:rPr lang="en-US" sz="2600" i="1" dirty="0"/>
              <a:t>Cabot Options Institute Fundamentals</a:t>
            </a:r>
            <a:br>
              <a:rPr lang="en-US" sz="2600" i="1" dirty="0"/>
            </a:br>
            <a:r>
              <a:rPr lang="en-US" sz="2600" i="1" dirty="0"/>
              <a:t>Cabot Options Institute Earnings Trader</a:t>
            </a:r>
            <a:br>
              <a:rPr lang="en-US" i="1" dirty="0"/>
            </a:br>
            <a:r>
              <a:rPr lang="en-US" dirty="0" err="1">
                <a:solidFill>
                  <a:srgbClr val="00B0F0"/>
                </a:solidFill>
              </a:rPr>
              <a:t>Support@CabotWealth.com</a:t>
            </a:r>
            <a:r>
              <a:rPr lang="en-US" dirty="0">
                <a:solidFill>
                  <a:srgbClr val="00B0F0"/>
                </a:solidFill>
              </a:rPr>
              <a:t>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F893B-A2F1-404F-B473-65B0049F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F6437-B23A-CA4C-A4A7-756FE5E48BBB}"/>
              </a:ext>
            </a:extLst>
          </p:cNvPr>
          <p:cNvSpPr txBox="1"/>
          <p:nvPr/>
        </p:nvSpPr>
        <p:spPr>
          <a:xfrm>
            <a:off x="9554308" y="1535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A1425C7-296D-6147-AA38-0DE9D30C7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8" y="1402081"/>
            <a:ext cx="2600490" cy="32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9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245288" y="2407159"/>
            <a:ext cx="99485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We’ll Make You Money </a:t>
            </a:r>
          </a:p>
        </p:txBody>
      </p:sp>
    </p:spTree>
    <p:extLst>
      <p:ext uri="{BB962C8B-B14F-4D97-AF65-F5344CB8AC3E}">
        <p14:creationId xmlns:p14="http://schemas.microsoft.com/office/powerpoint/2010/main" val="75719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02810" y="2419515"/>
            <a:ext cx="87863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Five Main Strategies</a:t>
            </a:r>
          </a:p>
        </p:txBody>
      </p:sp>
    </p:spTree>
    <p:extLst>
      <p:ext uri="{BB962C8B-B14F-4D97-AF65-F5344CB8AC3E}">
        <p14:creationId xmlns:p14="http://schemas.microsoft.com/office/powerpoint/2010/main" val="114253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68A14D-4C86-7541-B40B-14E67E5FB18D}"/>
              </a:ext>
            </a:extLst>
          </p:cNvPr>
          <p:cNvSpPr/>
          <p:nvPr/>
        </p:nvSpPr>
        <p:spPr>
          <a:xfrm>
            <a:off x="2665970" y="2210625"/>
            <a:ext cx="6860059" cy="243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Dalio’s All-Weather Strategy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Swensen’s Yale Endowment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Dogs of the Dow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O’Shaughnessy’s Growth-Value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Buffett’s Patient Investor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dirty="0">
                <a:latin typeface="Roboto Regular"/>
                <a:ea typeface="+mj-ea"/>
                <a:cs typeface="+mj-cs"/>
              </a:rPr>
              <a:t>The Five Strategies</a:t>
            </a:r>
          </a:p>
        </p:txBody>
      </p:sp>
    </p:spTree>
    <p:extLst>
      <p:ext uri="{BB962C8B-B14F-4D97-AF65-F5344CB8AC3E}">
        <p14:creationId xmlns:p14="http://schemas.microsoft.com/office/powerpoint/2010/main" val="419762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latin typeface="Roboto Regular"/>
                <a:ea typeface="+mj-ea"/>
                <a:cs typeface="+mj-cs"/>
              </a:rPr>
              <a:t>Passive Strategies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A538D1-04EE-A849-AC10-2194DB85156C}"/>
              </a:ext>
            </a:extLst>
          </p:cNvPr>
          <p:cNvSpPr/>
          <p:nvPr/>
        </p:nvSpPr>
        <p:spPr>
          <a:xfrm>
            <a:off x="2792627" y="1690692"/>
            <a:ext cx="66108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Dalio’s All-Weather Strategy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Swensen’s Yale Endowment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Dogs of the Dow</a:t>
            </a:r>
          </a:p>
        </p:txBody>
      </p:sp>
    </p:spTree>
    <p:extLst>
      <p:ext uri="{BB962C8B-B14F-4D97-AF65-F5344CB8AC3E}">
        <p14:creationId xmlns:p14="http://schemas.microsoft.com/office/powerpoint/2010/main" val="343349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latin typeface="Roboto Regular"/>
                <a:ea typeface="+mj-ea"/>
                <a:cs typeface="+mj-cs"/>
              </a:rPr>
              <a:t>Passive Strategies: All-Weather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Positions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iShares 20+ Year Treasury Bond ETF (TLT)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iShares 7-10 Year Treasury Bond ETF (IEF)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Invesco DB Commodity Index Tracking Fund (DBC)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SPDR Gold Trust (GLD)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Vanguard Total Stock Market ETF (VTI)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529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latin typeface="Roboto Regular"/>
                <a:ea typeface="+mj-ea"/>
                <a:cs typeface="+mj-cs"/>
              </a:rPr>
              <a:t>Passive Strategies: Yale Endowment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Positions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SPDR S&amp;P 500 ETF (SPY)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iShares MSCI Emerging Market ETF (EEM)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Vanguard Real Estate (VNQ)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iShares Trust TIPS ETF (TIP)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iShares trust MSCI EAFE ETF (EFA)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798867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customXml/itemProps2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1773</TotalTime>
  <Words>928</Words>
  <Application>Microsoft Macintosh PowerPoint</Application>
  <PresentationFormat>Widescreen</PresentationFormat>
  <Paragraphs>152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Archivo</vt:lpstr>
      <vt:lpstr>Arial</vt:lpstr>
      <vt:lpstr>Arial Narrow</vt:lpstr>
      <vt:lpstr>Calibri</vt:lpstr>
      <vt:lpstr>Myriad Pro</vt:lpstr>
      <vt:lpstr>Roboto</vt:lpstr>
      <vt:lpstr>Roboto Bold</vt:lpstr>
      <vt:lpstr>Roboto Regular</vt:lpstr>
      <vt:lpstr>2_Office Theme</vt:lpstr>
      <vt:lpstr>The Easiest Way to Make 10% in this Down Market</vt:lpstr>
      <vt:lpstr>PowerPoint Presentation</vt:lpstr>
      <vt:lpstr>PowerPoint Presentation</vt:lpstr>
      <vt:lpstr>PowerPoint Presentation</vt:lpstr>
      <vt:lpstr>PowerPoint Presentation</vt:lpstr>
      <vt:lpstr>The Five Strategies</vt:lpstr>
      <vt:lpstr>Passive Strategies</vt:lpstr>
      <vt:lpstr>Passive Strategies: All-Weather</vt:lpstr>
      <vt:lpstr>Passive Strategies: Yale Endowment</vt:lpstr>
      <vt:lpstr>Passive Strategies: Dogs of the Dow</vt:lpstr>
      <vt:lpstr>Active Strategies</vt:lpstr>
      <vt:lpstr>Active Strategies: O’Shaughnessy’s Growth-Value</vt:lpstr>
      <vt:lpstr>Active Strategies: Buffett’s Patient Investor</vt:lpstr>
      <vt:lpstr>PowerPoint Presentation</vt:lpstr>
      <vt:lpstr>PowerPoint Presentation</vt:lpstr>
      <vt:lpstr>Invesco DB Commodity Index Tracking Fund (DBC)</vt:lpstr>
      <vt:lpstr>DBC LEAPS</vt:lpstr>
      <vt:lpstr>Selling Near-Term Calls in DBC</vt:lpstr>
      <vt:lpstr>Premium in a High Volatility Environment</vt:lpstr>
      <vt:lpstr>PowerPoint Presentation</vt:lpstr>
      <vt:lpstr>PowerPoint Presentation</vt:lpstr>
      <vt:lpstr>Walgreens Boots Alliance (WBA)</vt:lpstr>
      <vt:lpstr>WBA LEAPS</vt:lpstr>
      <vt:lpstr>Selling Near-Term Calls in WBA</vt:lpstr>
      <vt:lpstr>Premium in a High Volatility Environment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Shivani Cowper</cp:lastModifiedBy>
  <cp:revision>21</cp:revision>
  <dcterms:created xsi:type="dcterms:W3CDTF">2022-05-20T14:20:00Z</dcterms:created>
  <dcterms:modified xsi:type="dcterms:W3CDTF">2022-06-22T18:45:48Z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