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4"/>
  </p:notesMasterIdLst>
  <p:handoutMasterIdLst>
    <p:handoutMasterId r:id="rId15"/>
  </p:handoutMasterIdLst>
  <p:sldIdLst>
    <p:sldId id="262" r:id="rId5"/>
    <p:sldId id="428" r:id="rId6"/>
    <p:sldId id="495" r:id="rId7"/>
    <p:sldId id="508" r:id="rId8"/>
    <p:sldId id="509" r:id="rId9"/>
    <p:sldId id="513" r:id="rId10"/>
    <p:sldId id="510" r:id="rId11"/>
    <p:sldId id="511" r:id="rId12"/>
    <p:sldId id="51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62"/>
    <a:srgbClr val="00F000"/>
    <a:srgbClr val="B40404"/>
    <a:srgbClr val="D9C691"/>
    <a:srgbClr val="E5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 autoAdjust="0"/>
    <p:restoredTop sz="66557"/>
  </p:normalViewPr>
  <p:slideViewPr>
    <p:cSldViewPr snapToGrid="0">
      <p:cViewPr varScale="1">
        <p:scale>
          <a:sx n="104" d="100"/>
          <a:sy n="104" d="100"/>
        </p:scale>
        <p:origin x="3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B2C92-69A2-824B-88C7-448C4F115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EE1-1B87-994C-B3B7-071A1733C9C5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D9383-F02F-0842-B992-2D5E3FA65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FCAE-1B18-7140-9300-D97A4CE5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24D5-3F0A-3441-BF0B-5B50E5F6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Bold"/>
              </a:defRPr>
            </a:lvl1pPr>
          </a:lstStyle>
          <a:p>
            <a:fld id="{03EFD1F9-1AE8-4E93-8314-C975C6DF4D0C}" type="datetimeFigureOut">
              <a:rPr lang="en-US" smtClean="0"/>
              <a:pPr/>
              <a:t>7/12/22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Bold"/>
              </a:defRPr>
            </a:lvl1pPr>
          </a:lstStyle>
          <a:p>
            <a:fld id="{3425450F-533C-46FB-955B-91641EB78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3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5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48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06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9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5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B4495-FAD9-DA44-BDDA-F0ED189D4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0" y="0"/>
            <a:ext cx="2473609" cy="24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2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8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7/12/22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Picture 12" descr="A picture containing hydrant&#10;&#10;Description automatically generated">
            <a:extLst>
              <a:ext uri="{FF2B5EF4-FFF2-40B4-BE49-F238E27FC236}">
                <a16:creationId xmlns:a16="http://schemas.microsoft.com/office/drawing/2014/main" id="{0675C80F-6AFE-8645-A55F-86D50EDF6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54383"/>
          <a:stretch/>
        </p:blipFill>
        <p:spPr>
          <a:xfrm>
            <a:off x="7992268" y="224692"/>
            <a:ext cx="3979863" cy="3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2322-E3E1-134A-83E5-7CA11A614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53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6" name="Picture 5" descr="A picture containing hydrant&#10;&#10;Description automatically generated">
            <a:extLst>
              <a:ext uri="{FF2B5EF4-FFF2-40B4-BE49-F238E27FC236}">
                <a16:creationId xmlns:a16="http://schemas.microsoft.com/office/drawing/2014/main" id="{C04F910F-ECFD-FE4E-90B8-5F16B441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4106068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2464720-84F6-3544-A7C6-28F4D0DA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E709E-9F2F-C249-9355-21CC9D76C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1714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7/12/22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845505-83A7-1C40-ABD8-36484326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24" y="3081655"/>
            <a:ext cx="2433782" cy="308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BAC2B-3E40-6D4B-BDDC-7ED152E8D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84" y="0"/>
            <a:ext cx="8865031" cy="2736273"/>
          </a:xfrm>
        </p:spPr>
        <p:txBody>
          <a:bodyPr>
            <a:normAutofit/>
          </a:bodyPr>
          <a:lstStyle/>
          <a:p>
            <a:r>
              <a:rPr lang="en-US" sz="4200" b="1" i="1" dirty="0"/>
              <a:t>Cabot Options Institute Quant Trader</a:t>
            </a:r>
            <a:br>
              <a:rPr lang="en-US" sz="4200" b="1" i="1" dirty="0"/>
            </a:br>
            <a:r>
              <a:rPr lang="en-US" sz="4200" b="1" i="1" dirty="0"/>
              <a:t>Subscriber-Exclusive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330A9-948A-1D49-875E-57B9DBD73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199" y="3429000"/>
            <a:ext cx="6417365" cy="2311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Andy Crowder, Chief Options Strategist </a:t>
            </a:r>
            <a:br>
              <a:rPr lang="en-US" dirty="0"/>
            </a:br>
            <a:r>
              <a:rPr lang="en-US" i="1" dirty="0"/>
              <a:t>Cabot Options Institute</a:t>
            </a:r>
            <a:br>
              <a:rPr lang="en-US" i="1" dirty="0"/>
            </a:b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772332" y="1551563"/>
            <a:ext cx="106473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Expiration Cycle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Strategy 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Closed Trades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Open 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Potential Trades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Questions and Answers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9BC20-190F-EC4E-B929-BF9211613AC7}"/>
              </a:ext>
            </a:extLst>
          </p:cNvPr>
          <p:cNvSpPr txBox="1"/>
          <p:nvPr/>
        </p:nvSpPr>
        <p:spPr>
          <a:xfrm>
            <a:off x="950976" y="676656"/>
            <a:ext cx="768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the Next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211236" y="2413337"/>
            <a:ext cx="57695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Expiration Cycle</a:t>
            </a:r>
          </a:p>
        </p:txBody>
      </p:sp>
    </p:spTree>
    <p:extLst>
      <p:ext uri="{BB962C8B-B14F-4D97-AF65-F5344CB8AC3E}">
        <p14:creationId xmlns:p14="http://schemas.microsoft.com/office/powerpoint/2010/main" val="114253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201618" y="2413337"/>
            <a:ext cx="57887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Strategy Review</a:t>
            </a:r>
          </a:p>
        </p:txBody>
      </p:sp>
    </p:spTree>
    <p:extLst>
      <p:ext uri="{BB962C8B-B14F-4D97-AF65-F5344CB8AC3E}">
        <p14:creationId xmlns:p14="http://schemas.microsoft.com/office/powerpoint/2010/main" val="133690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201618" y="2413337"/>
            <a:ext cx="60147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Closed Positions</a:t>
            </a:r>
          </a:p>
        </p:txBody>
      </p:sp>
    </p:spTree>
    <p:extLst>
      <p:ext uri="{BB962C8B-B14F-4D97-AF65-F5344CB8AC3E}">
        <p14:creationId xmlns:p14="http://schemas.microsoft.com/office/powerpoint/2010/main" val="107083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376345" y="2413337"/>
            <a:ext cx="54393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Open Positions</a:t>
            </a:r>
          </a:p>
        </p:txBody>
      </p:sp>
    </p:spTree>
    <p:extLst>
      <p:ext uri="{BB962C8B-B14F-4D97-AF65-F5344CB8AC3E}">
        <p14:creationId xmlns:p14="http://schemas.microsoft.com/office/powerpoint/2010/main" val="308200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143910" y="2413337"/>
            <a:ext cx="59041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Potential Trades</a:t>
            </a:r>
          </a:p>
        </p:txBody>
      </p:sp>
    </p:spTree>
    <p:extLst>
      <p:ext uri="{BB962C8B-B14F-4D97-AF65-F5344CB8AC3E}">
        <p14:creationId xmlns:p14="http://schemas.microsoft.com/office/powerpoint/2010/main" val="382937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2309546" y="2413337"/>
            <a:ext cx="7572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51852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4052812" y="2413337"/>
            <a:ext cx="40863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5185310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ot Webinar Template _Quant" id="{012EB4E6-2B41-0F4B-8C5A-BCF3B734F11B}" vid="{C45B430B-C07B-054D-85C3-3E74E09A71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18d3990-36ef-49a7-9f5d-36fb208762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75FE553BC7B478701A1CAE386CC63" ma:contentTypeVersion="4" ma:contentTypeDescription="Create a new document." ma:contentTypeScope="" ma:versionID="25b1729bb09e26b43d48a7cbc1d20d9d">
  <xsd:schema xmlns:xsd="http://www.w3.org/2001/XMLSchema" xmlns:xs="http://www.w3.org/2001/XMLSchema" xmlns:p="http://schemas.microsoft.com/office/2006/metadata/properties" xmlns:ns2="418d3990-36ef-49a7-9f5d-36fb2087623e" targetNamespace="http://schemas.microsoft.com/office/2006/metadata/properties" ma:root="true" ma:fieldsID="b13ae9e08d6cfacb76cc0d1bcb2dd3a3" ns2:_="">
    <xsd:import namespace="418d3990-36ef-49a7-9f5d-36fb20876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d3990-36ef-49a7-9f5d-36fb20876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E3CC7E-5192-4B52-B5C8-0979CEA42BC9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d86c296-2d07-4cc2-9ebd-998ac71a428b"/>
    <ds:schemaRef ds:uri="418d3990-36ef-49a7-9f5d-36fb2087623e"/>
  </ds:schemaRefs>
</ds:datastoreItem>
</file>

<file path=customXml/itemProps2.xml><?xml version="1.0" encoding="utf-8"?>
<ds:datastoreItem xmlns:ds="http://schemas.openxmlformats.org/officeDocument/2006/customXml" ds:itemID="{D4F4B2E8-8DB8-4BAB-96F3-1F1EB3C5C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d3990-36ef-49a7-9f5d-36fb20876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EC7053-2B13-4072-B82B-D2CA6ADF6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Cabot Webinar Template _Quant</Template>
  <TotalTime>4108</TotalTime>
  <Words>61</Words>
  <Application>Microsoft Macintosh PowerPoint</Application>
  <PresentationFormat>Widescreen</PresentationFormat>
  <Paragraphs>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Myriad Pro</vt:lpstr>
      <vt:lpstr>Roboto</vt:lpstr>
      <vt:lpstr>Roboto Bold</vt:lpstr>
      <vt:lpstr>Roboto Regular</vt:lpstr>
      <vt:lpstr>2_Office Theme</vt:lpstr>
      <vt:lpstr>Cabot Options Institute Quant Trader Subscriber-Exclusive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this Market is Perfect for 3 Specific Option Trades (Giving you a chance at 15% gains in 30 days)</dc:title>
  <dc:creator>kevin mcelroy</dc:creator>
  <cp:lastModifiedBy>Andrew Crowder</cp:lastModifiedBy>
  <cp:revision>31</cp:revision>
  <dcterms:created xsi:type="dcterms:W3CDTF">2022-05-20T14:20:00Z</dcterms:created>
  <dcterms:modified xsi:type="dcterms:W3CDTF">2022-07-13T13:23:26Z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0x01010071E75FE553BC7B478701A1CAE386CC63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