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8"/>
  </p:notesMasterIdLst>
  <p:handoutMasterIdLst>
    <p:handoutMasterId r:id="rId29"/>
  </p:handoutMasterIdLst>
  <p:sldIdLst>
    <p:sldId id="262" r:id="rId5"/>
    <p:sldId id="428" r:id="rId6"/>
    <p:sldId id="495" r:id="rId7"/>
    <p:sldId id="482" r:id="rId8"/>
    <p:sldId id="483" r:id="rId9"/>
    <p:sldId id="488" r:id="rId10"/>
    <p:sldId id="489" r:id="rId11"/>
    <p:sldId id="487" r:id="rId12"/>
    <p:sldId id="492" r:id="rId13"/>
    <p:sldId id="494" r:id="rId14"/>
    <p:sldId id="436" r:id="rId15"/>
    <p:sldId id="496" r:id="rId16"/>
    <p:sldId id="497" r:id="rId17"/>
    <p:sldId id="498" r:id="rId18"/>
    <p:sldId id="484" r:id="rId19"/>
    <p:sldId id="485" r:id="rId20"/>
    <p:sldId id="499" r:id="rId21"/>
    <p:sldId id="500" r:id="rId22"/>
    <p:sldId id="505" r:id="rId23"/>
    <p:sldId id="507" r:id="rId24"/>
    <p:sldId id="506" r:id="rId25"/>
    <p:sldId id="508" r:id="rId26"/>
    <p:sldId id="4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62"/>
    <a:srgbClr val="00F000"/>
    <a:srgbClr val="B40404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66587"/>
  </p:normalViewPr>
  <p:slideViewPr>
    <p:cSldViewPr snapToGrid="0">
      <p:cViewPr varScale="1">
        <p:scale>
          <a:sx n="69" d="100"/>
          <a:sy n="69" d="100"/>
        </p:scale>
        <p:origin x="2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8/16/22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0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83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93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0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1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13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20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83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31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9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63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38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3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2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3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1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495-FAD9-DA44-BDDA-F0ED189D4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0" y="0"/>
            <a:ext cx="2473609" cy="24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45DD65-4E4E-9649-94FD-FF37DDD8427E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C7EBBB-B765-2444-9B70-57481B57FBBD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D7CE78-054B-3B47-882B-4B600071CB92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BFFB9E-1E02-2849-B6BA-60A1753C7735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35C3E2-F02C-B54A-BEB5-4A986FDF9991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20EA2-58A0-3948-9170-5925DD6F6242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hydrant&#10;&#10;Description automatically generated">
            <a:extLst>
              <a:ext uri="{FF2B5EF4-FFF2-40B4-BE49-F238E27FC236}">
                <a16:creationId xmlns:a16="http://schemas.microsoft.com/office/drawing/2014/main" id="{0675C80F-6AFE-8645-A55F-86D50EDF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54383"/>
          <a:stretch/>
        </p:blipFill>
        <p:spPr>
          <a:xfrm>
            <a:off x="7992268" y="224692"/>
            <a:ext cx="3979863" cy="3449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C3D255-4B67-A648-9A84-E4762DC854DF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8E115E-C242-2545-8960-A98E599D2C7E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E709E-9F2F-C249-9355-21CC9D76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722572-BC4C-D442-BABF-214086CD0AD0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4472C0-6FF7-AA42-96F8-254C4BC96D74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90CDB8-A29B-D140-9735-A5A886701EE2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8/16/22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45505-83A7-1C40-ABD8-36484326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4" y="3081655"/>
            <a:ext cx="2433782" cy="30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345382"/>
            <a:ext cx="8251953" cy="2736273"/>
          </a:xfrm>
        </p:spPr>
        <p:txBody>
          <a:bodyPr>
            <a:normAutofit/>
          </a:bodyPr>
          <a:lstStyle/>
          <a:p>
            <a:r>
              <a:rPr lang="en-US" sz="4800" b="1" i="1" dirty="0"/>
              <a:t>Cabot Options Institute Fundamentals</a:t>
            </a:r>
            <a:br>
              <a:rPr lang="en-US" sz="4800" b="1" i="1" dirty="0"/>
            </a:br>
            <a:r>
              <a:rPr lang="en-US" sz="4800" b="1" i="1" dirty="0"/>
              <a:t>Subscriber-Exclusive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3429000"/>
            <a:ext cx="6417365" cy="2311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Andy Crowder, Chief Options Strategist </a:t>
            </a:r>
            <a:br>
              <a:rPr lang="en-US" dirty="0"/>
            </a:br>
            <a:r>
              <a:rPr lang="en-US" i="1" dirty="0"/>
              <a:t>Cabot Options Institute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dirty="0"/>
              <a:t>Active Strategies</a:t>
            </a:r>
            <a:r>
              <a:rPr lang="en-US" sz="4200" b="1" i="0" kern="1200" dirty="0">
                <a:latin typeface="Roboto Regular"/>
                <a:ea typeface="+mj-ea"/>
                <a:cs typeface="+mj-cs"/>
              </a:rPr>
              <a:t>: Buffett’s Patient Investor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Five to ten positions, with a </a:t>
            </a:r>
            <a:r>
              <a:rPr lang="en-US" sz="3200" b="1" dirty="0"/>
              <a:t>monthly rebalancing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Focus on companies with strong businesses and good long-term prospects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Only stocks with a long-term track record are included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Example of past positions: Apple (AAPL), Tractor Supply (TSCO), Mastercard (MA)</a:t>
            </a: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023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827779" y="2505670"/>
            <a:ext cx="5540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Our Approach </a:t>
            </a:r>
          </a:p>
        </p:txBody>
      </p:sp>
    </p:spTree>
    <p:extLst>
      <p:ext uri="{BB962C8B-B14F-4D97-AF65-F5344CB8AC3E}">
        <p14:creationId xmlns:p14="http://schemas.microsoft.com/office/powerpoint/2010/main" val="290094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554532" y="2413337"/>
            <a:ext cx="90829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Poor Man’s Covered Calls</a:t>
            </a:r>
          </a:p>
        </p:txBody>
      </p:sp>
    </p:spTree>
    <p:extLst>
      <p:ext uri="{BB962C8B-B14F-4D97-AF65-F5344CB8AC3E}">
        <p14:creationId xmlns:p14="http://schemas.microsoft.com/office/powerpoint/2010/main" val="3849114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013F99-9085-B74D-BEE6-EBB42C489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75" y="1670620"/>
            <a:ext cx="9743450" cy="4506346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4"/>
            <a:ext cx="10515600" cy="1036954"/>
          </a:xfrm>
        </p:spPr>
        <p:txBody>
          <a:bodyPr anchor="ctr">
            <a:noAutofit/>
          </a:bodyPr>
          <a:lstStyle/>
          <a:p>
            <a:r>
              <a:rPr lang="en-US" dirty="0"/>
              <a:t>Invesco DB Commodity Index Tracking Fund (DBC)</a:t>
            </a:r>
          </a:p>
        </p:txBody>
      </p:sp>
    </p:spTree>
    <p:extLst>
      <p:ext uri="{BB962C8B-B14F-4D97-AF65-F5344CB8AC3E}">
        <p14:creationId xmlns:p14="http://schemas.microsoft.com/office/powerpoint/2010/main" val="59537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lls_COIF_6822">
            <a:extLst>
              <a:ext uri="{FF2B5EF4-FFF2-40B4-BE49-F238E27FC236}">
                <a16:creationId xmlns:a16="http://schemas.microsoft.com/office/drawing/2014/main" id="{DC1A21F3-9758-B14A-8B63-6EB33DDE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25373"/>
            <a:ext cx="10515600" cy="16036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sz="4200" dirty="0"/>
              <a:t>DBC LEAPS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26074-F13B-4C40-835B-B6CC92728147}"/>
              </a:ext>
            </a:extLst>
          </p:cNvPr>
          <p:cNvSpPr/>
          <p:nvPr/>
        </p:nvSpPr>
        <p:spPr>
          <a:xfrm>
            <a:off x="838200" y="3852292"/>
            <a:ext cx="112204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A0A0A"/>
                </a:solidFill>
                <a:latin typeface="Archivo"/>
              </a:rPr>
              <a:t>June 8, 2022</a:t>
            </a:r>
          </a:p>
          <a:p>
            <a:endParaRPr lang="en-US" sz="3200" dirty="0">
              <a:solidFill>
                <a:srgbClr val="0A0A0A"/>
              </a:solidFill>
              <a:latin typeface="Archiv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A0A0A"/>
                </a:solidFill>
                <a:latin typeface="Archivo"/>
              </a:rPr>
              <a:t>The DBC January 19, 2024 call options with 590 days left until expiration and a delta of 0.79, was trading for roughly $10.50. </a:t>
            </a:r>
            <a:endParaRPr lang="en-US" sz="3200" b="0" i="0" dirty="0">
              <a:solidFill>
                <a:srgbClr val="0A0A0A"/>
              </a:solidFill>
              <a:effectLst/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389143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lls2_COIF_6822">
            <a:extLst>
              <a:ext uri="{FF2B5EF4-FFF2-40B4-BE49-F238E27FC236}">
                <a16:creationId xmlns:a16="http://schemas.microsoft.com/office/drawing/2014/main" id="{5E271FF4-F1B4-FA4B-B39D-45DF3A83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70150"/>
            <a:ext cx="10515600" cy="16299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sz="4200" dirty="0"/>
              <a:t>Selling Near-Term Calls in DBC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218C78-D8D2-C24B-A780-236D5B430F06}"/>
              </a:ext>
            </a:extLst>
          </p:cNvPr>
          <p:cNvSpPr/>
          <p:nvPr/>
        </p:nvSpPr>
        <p:spPr>
          <a:xfrm>
            <a:off x="838200" y="3688219"/>
            <a:ext cx="103970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A0A0A"/>
                </a:solidFill>
                <a:latin typeface="Archivo"/>
              </a:rPr>
              <a:t>June 8, 2022</a:t>
            </a:r>
          </a:p>
          <a:p>
            <a:endParaRPr lang="en-US" sz="3200" dirty="0">
              <a:solidFill>
                <a:srgbClr val="0A0A0A"/>
              </a:solidFill>
              <a:latin typeface="Archiv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A0A0A"/>
                </a:solidFill>
                <a:latin typeface="Archivo"/>
              </a:rPr>
              <a:t>The July 15, 2022 call with 37 days left until expiration and a delta of 0.32 is trading for $0.55. </a:t>
            </a:r>
          </a:p>
        </p:txBody>
      </p:sp>
    </p:spTree>
    <p:extLst>
      <p:ext uri="{BB962C8B-B14F-4D97-AF65-F5344CB8AC3E}">
        <p14:creationId xmlns:p14="http://schemas.microsoft.com/office/powerpoint/2010/main" val="198632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Premium in a High Volatility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8F2DA3-41C5-6643-8AB3-94F265372DB0}"/>
              </a:ext>
            </a:extLst>
          </p:cNvPr>
          <p:cNvSpPr/>
          <p:nvPr/>
        </p:nvSpPr>
        <p:spPr>
          <a:xfrm>
            <a:off x="838200" y="1402080"/>
            <a:ext cx="10515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My total outlay for the entire position now stands at $9.95, or $995 ($10.50 – $0.55).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premium collected is 5.2% over 37 days, or 46.8% annually in premium sold.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Not a ton of premium on a monthly basis, but remember, we are going out roughly 30 days and using an ETF that has, by most comparisons, a modest level of implied volatility (IV). </a:t>
            </a:r>
            <a:endParaRPr lang="en-US" sz="3200" b="0" i="0" dirty="0">
              <a:solidFill>
                <a:srgbClr val="0A0A0A"/>
              </a:solidFill>
              <a:effectLst/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56626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ls_COIF_6822">
            <a:extLst>
              <a:ext uri="{FF2B5EF4-FFF2-40B4-BE49-F238E27FC236}">
                <a16:creationId xmlns:a16="http://schemas.microsoft.com/office/drawing/2014/main" id="{2ADFD4A8-3741-9040-BEFF-6645E6A6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72973"/>
            <a:ext cx="10515600" cy="160362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2" descr="Calls2_COIF_6822">
            <a:extLst>
              <a:ext uri="{FF2B5EF4-FFF2-40B4-BE49-F238E27FC236}">
                <a16:creationId xmlns:a16="http://schemas.microsoft.com/office/drawing/2014/main" id="{F2B5DFE8-68F6-CC40-991A-D9782F417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384766"/>
            <a:ext cx="10515600" cy="16299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0E5C99-3A8F-9148-8DB6-945F7800A846}"/>
              </a:ext>
            </a:extLst>
          </p:cNvPr>
          <p:cNvSpPr/>
          <p:nvPr/>
        </p:nvSpPr>
        <p:spPr>
          <a:xfrm>
            <a:off x="838200" y="1118805"/>
            <a:ext cx="8172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A0A0A"/>
                </a:solidFill>
                <a:latin typeface="Archivo"/>
              </a:rPr>
              <a:t>LEAPS: January 19, 2024 22 calls (590 </a:t>
            </a:r>
            <a:r>
              <a:rPr lang="en-US" sz="2400" b="1" dirty="0" err="1">
                <a:solidFill>
                  <a:srgbClr val="0A0A0A"/>
                </a:solidFill>
                <a:latin typeface="Archivo"/>
              </a:rPr>
              <a:t>dte</a:t>
            </a:r>
            <a:r>
              <a:rPr lang="en-US" sz="2400" b="1" dirty="0">
                <a:solidFill>
                  <a:srgbClr val="0A0A0A"/>
                </a:solidFill>
                <a:latin typeface="Archivo"/>
              </a:rPr>
              <a:t>)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22527B-2EF7-7A48-8437-D8654AB1C588}"/>
              </a:ext>
            </a:extLst>
          </p:cNvPr>
          <p:cNvSpPr/>
          <p:nvPr/>
        </p:nvSpPr>
        <p:spPr>
          <a:xfrm>
            <a:off x="838200" y="3830768"/>
            <a:ext cx="8172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A0A0A"/>
                </a:solidFill>
                <a:latin typeface="Archivo"/>
              </a:rPr>
              <a:t>Short Calls: July 15, 2022 32 calls (37 </a:t>
            </a:r>
            <a:r>
              <a:rPr lang="en-US" sz="2400" b="1" dirty="0" err="1">
                <a:solidFill>
                  <a:srgbClr val="0A0A0A"/>
                </a:solidFill>
                <a:latin typeface="Archivo"/>
              </a:rPr>
              <a:t>dte</a:t>
            </a:r>
            <a:r>
              <a:rPr lang="en-US" sz="2400" b="1" dirty="0">
                <a:solidFill>
                  <a:srgbClr val="0A0A0A"/>
                </a:solidFill>
                <a:latin typeface="Archivo"/>
              </a:rPr>
              <a:t>) 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566774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7A9BE-3A5A-2042-BE22-D8E6779DF400}"/>
              </a:ext>
            </a:extLst>
          </p:cNvPr>
          <p:cNvSpPr/>
          <p:nvPr/>
        </p:nvSpPr>
        <p:spPr>
          <a:xfrm>
            <a:off x="1029996" y="1597729"/>
            <a:ext cx="101320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The Trade</a:t>
            </a:r>
          </a:p>
          <a:p>
            <a:br>
              <a:rPr lang="en-US" sz="2400" b="1" dirty="0"/>
            </a:br>
            <a:r>
              <a:rPr lang="en-US" sz="2400" b="1" dirty="0"/>
              <a:t>Buy to open January 19, 2024, DBC 22 calls for $10.50 (prices may vary, adjust accordingly)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Once that occurs:</a:t>
            </a:r>
          </a:p>
          <a:p>
            <a:br>
              <a:rPr lang="en-US" sz="2400" dirty="0"/>
            </a:br>
            <a:r>
              <a:rPr lang="en-US" sz="2400" b="1" dirty="0"/>
              <a:t>Sell to open July 15, 2022, DBC 32 calls for $0.55 (prices may vary, adjust accordingly)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756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9720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772332" y="1551563"/>
            <a:ext cx="106473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How We’ll Make You Money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The Five Main Strategies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Our Approach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Questions and Answers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Real-Time Trades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9BC20-190F-EC4E-B929-BF9211613AC7}"/>
              </a:ext>
            </a:extLst>
          </p:cNvPr>
          <p:cNvSpPr txBox="1"/>
          <p:nvPr/>
        </p:nvSpPr>
        <p:spPr>
          <a:xfrm>
            <a:off x="772332" y="505123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the Next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8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75E1669-DDA9-B449-B474-7A49E49F0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85931"/>
            <a:ext cx="11950700" cy="618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78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Managing Delta</a:t>
            </a:r>
          </a:p>
        </p:txBody>
      </p:sp>
    </p:spTree>
    <p:extLst>
      <p:ext uri="{BB962C8B-B14F-4D97-AF65-F5344CB8AC3E}">
        <p14:creationId xmlns:p14="http://schemas.microsoft.com/office/powerpoint/2010/main" val="4248312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Current Positions/Portfolios</a:t>
            </a:r>
          </a:p>
        </p:txBody>
      </p:sp>
    </p:spTree>
    <p:extLst>
      <p:ext uri="{BB962C8B-B14F-4D97-AF65-F5344CB8AC3E}">
        <p14:creationId xmlns:p14="http://schemas.microsoft.com/office/powerpoint/2010/main" val="173608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227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02810" y="2419515"/>
            <a:ext cx="87863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Five Main Strategies</a:t>
            </a:r>
          </a:p>
        </p:txBody>
      </p:sp>
    </p:spTree>
    <p:extLst>
      <p:ext uri="{BB962C8B-B14F-4D97-AF65-F5344CB8AC3E}">
        <p14:creationId xmlns:p14="http://schemas.microsoft.com/office/powerpoint/2010/main" val="114253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68A14D-4C86-7541-B40B-14E67E5FB18D}"/>
              </a:ext>
            </a:extLst>
          </p:cNvPr>
          <p:cNvSpPr/>
          <p:nvPr/>
        </p:nvSpPr>
        <p:spPr>
          <a:xfrm>
            <a:off x="838199" y="1762756"/>
            <a:ext cx="8977605" cy="243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Dalio’s All-Weather Strategy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Swensen’s Yale Endowment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Dogs of the Dow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O’Shaughnessy’s Growth-Value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Buffett’s Patient Investor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5755"/>
            <a:ext cx="10515600" cy="10369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1" i="0" kern="1200" dirty="0">
                <a:latin typeface="Roboto Regular"/>
                <a:ea typeface="+mj-ea"/>
                <a:cs typeface="+mj-cs"/>
              </a:rPr>
              <a:t>The Five Strategies</a:t>
            </a:r>
          </a:p>
        </p:txBody>
      </p:sp>
    </p:spTree>
    <p:extLst>
      <p:ext uri="{BB962C8B-B14F-4D97-AF65-F5344CB8AC3E}">
        <p14:creationId xmlns:p14="http://schemas.microsoft.com/office/powerpoint/2010/main" val="419762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1" i="0" kern="1200" dirty="0">
                <a:latin typeface="Roboto Regular"/>
                <a:ea typeface="+mj-ea"/>
                <a:cs typeface="+mj-cs"/>
              </a:rPr>
              <a:t>Passive Strategies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A538D1-04EE-A849-AC10-2194DB85156C}"/>
              </a:ext>
            </a:extLst>
          </p:cNvPr>
          <p:cNvSpPr/>
          <p:nvPr/>
        </p:nvSpPr>
        <p:spPr>
          <a:xfrm>
            <a:off x="838200" y="1410773"/>
            <a:ext cx="66108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Dalio’s All-Weather Strategy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Swensen’s Yale Endowment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Dogs of the Dow</a:t>
            </a:r>
          </a:p>
        </p:txBody>
      </p:sp>
    </p:spTree>
    <p:extLst>
      <p:ext uri="{BB962C8B-B14F-4D97-AF65-F5344CB8AC3E}">
        <p14:creationId xmlns:p14="http://schemas.microsoft.com/office/powerpoint/2010/main" val="343349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12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1" i="0" kern="1200" dirty="0">
                <a:latin typeface="Roboto Regular"/>
                <a:ea typeface="+mj-ea"/>
                <a:cs typeface="+mj-cs"/>
              </a:rPr>
              <a:t>Passive Strategies: All-Weather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200" y="1601690"/>
            <a:ext cx="98360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Positions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iShares 20+ Year Treasury Bond ETF (TLT)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iShares 7-10 Year Treasury Bond ETF (IEF)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Invesco DB Commodity Index Tracking Fund (DBC)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SPDR Gold Trust (GLD)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Vanguard Total Stock Market ETF (VTI)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529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48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1" i="0" kern="1200" dirty="0">
                <a:latin typeface="Roboto Regular"/>
                <a:ea typeface="+mj-ea"/>
                <a:cs typeface="+mj-cs"/>
              </a:rPr>
              <a:t>Passive Strategies: Yale Endowment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200" y="1825625"/>
            <a:ext cx="103398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Positions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SPDR S&amp;P 500 ETF (SPY)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iShares MSCI Emerging Market ETF (EEM)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Vanguard Real Estate (VNQ)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iShares Trust TIPS ETF (TIP)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iShares trust MSCI EAFE ETF (EFA)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798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1" i="0" kern="1200" dirty="0">
                <a:latin typeface="Roboto Regular"/>
                <a:ea typeface="+mj-ea"/>
                <a:cs typeface="+mj-cs"/>
              </a:rPr>
              <a:t>Active Strategies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A538D1-04EE-A849-AC10-2194DB85156C}"/>
              </a:ext>
            </a:extLst>
          </p:cNvPr>
          <p:cNvSpPr/>
          <p:nvPr/>
        </p:nvSpPr>
        <p:spPr>
          <a:xfrm>
            <a:off x="838200" y="1825625"/>
            <a:ext cx="7193692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O’Shaughnessy’s Growth-Value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Buffett’s Patient Investor</a:t>
            </a:r>
          </a:p>
        </p:txBody>
      </p:sp>
    </p:spTree>
    <p:extLst>
      <p:ext uri="{BB962C8B-B14F-4D97-AF65-F5344CB8AC3E}">
        <p14:creationId xmlns:p14="http://schemas.microsoft.com/office/powerpoint/2010/main" val="25658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dirty="0"/>
              <a:t>Active Strategies</a:t>
            </a:r>
            <a:r>
              <a:rPr lang="en-US" sz="4200" b="1" i="0" kern="1200" dirty="0">
                <a:latin typeface="Roboto Regular"/>
                <a:ea typeface="+mj-ea"/>
                <a:cs typeface="+mj-cs"/>
              </a:rPr>
              <a:t>: </a:t>
            </a:r>
            <a:r>
              <a:rPr lang="en-US" sz="4200" dirty="0"/>
              <a:t>O’Shaughnessy’s Growth-Value</a:t>
            </a:r>
            <a:endParaRPr lang="en-US" sz="4200" b="1" i="0" kern="1200" dirty="0">
              <a:latin typeface="Roboto Regular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199" y="1825625"/>
            <a:ext cx="103398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Five to ten positions, with a </a:t>
            </a:r>
            <a:r>
              <a:rPr lang="en-US" sz="3200" b="1" dirty="0"/>
              <a:t>monthly rebalancing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The strategy makes sense for value-oriented growth investors 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Also appropriate for income-oriented investors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Example of past positions: Chevron (CVX), Exxon (XOM), Dick’s Sporting Goods (DKS), Intel (INTC)</a:t>
            </a:r>
          </a:p>
        </p:txBody>
      </p:sp>
    </p:spTree>
    <p:extLst>
      <p:ext uri="{BB962C8B-B14F-4D97-AF65-F5344CB8AC3E}">
        <p14:creationId xmlns:p14="http://schemas.microsoft.com/office/powerpoint/2010/main" val="19787014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ot Webinar Template _Quant" id="{012EB4E6-2B41-0F4B-8C5A-BCF3B734F11B}" vid="{C45B430B-C07B-054D-85C3-3E74E09A7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18d3990-36ef-49a7-9f5d-36fb208762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5FE553BC7B478701A1CAE386CC63" ma:contentTypeVersion="4" ma:contentTypeDescription="Create a new document." ma:contentTypeScope="" ma:versionID="25b1729bb09e26b43d48a7cbc1d20d9d">
  <xsd:schema xmlns:xsd="http://www.w3.org/2001/XMLSchema" xmlns:xs="http://www.w3.org/2001/XMLSchema" xmlns:p="http://schemas.microsoft.com/office/2006/metadata/properties" xmlns:ns2="418d3990-36ef-49a7-9f5d-36fb2087623e" targetNamespace="http://schemas.microsoft.com/office/2006/metadata/properties" ma:root="true" ma:fieldsID="b13ae9e08d6cfacb76cc0d1bcb2dd3a3" ns2:_="">
    <xsd:import namespace="418d3990-36ef-49a7-9f5d-36fb2087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d3990-36ef-49a7-9f5d-36fb20876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E3CC7E-5192-4B52-B5C8-0979CEA42BC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86c296-2d07-4cc2-9ebd-998ac71a428b"/>
    <ds:schemaRef ds:uri="418d3990-36ef-49a7-9f5d-36fb2087623e"/>
  </ds:schemaRefs>
</ds:datastoreItem>
</file>

<file path=customXml/itemProps2.xml><?xml version="1.0" encoding="utf-8"?>
<ds:datastoreItem xmlns:ds="http://schemas.openxmlformats.org/officeDocument/2006/customXml" ds:itemID="{D4F4B2E8-8DB8-4BAB-96F3-1F1EB3C5C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d3990-36ef-49a7-9f5d-36fb2087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EC7053-2B13-4072-B82B-D2CA6ADF6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Cabot Webinar Template _Quant</Template>
  <TotalTime>3798</TotalTime>
  <Words>552</Words>
  <Application>Microsoft Macintosh PowerPoint</Application>
  <PresentationFormat>Widescreen</PresentationFormat>
  <Paragraphs>103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Archivo</vt:lpstr>
      <vt:lpstr>Arial</vt:lpstr>
      <vt:lpstr>Arial Narrow</vt:lpstr>
      <vt:lpstr>Calibri</vt:lpstr>
      <vt:lpstr>Myriad Pro</vt:lpstr>
      <vt:lpstr>Roboto</vt:lpstr>
      <vt:lpstr>Roboto Bold</vt:lpstr>
      <vt:lpstr>Roboto Regular</vt:lpstr>
      <vt:lpstr>2_Office Theme</vt:lpstr>
      <vt:lpstr>Cabot Options Institute Fundamentals Subscriber-Exclusive Webinar</vt:lpstr>
      <vt:lpstr>PowerPoint Presentation</vt:lpstr>
      <vt:lpstr>PowerPoint Presentation</vt:lpstr>
      <vt:lpstr>The Five Strategies</vt:lpstr>
      <vt:lpstr>Passive Strategies</vt:lpstr>
      <vt:lpstr>Passive Strategies: All-Weather</vt:lpstr>
      <vt:lpstr>Passive Strategies: Yale Endowment</vt:lpstr>
      <vt:lpstr>Active Strategies</vt:lpstr>
      <vt:lpstr>Active Strategies: O’Shaughnessy’s Growth-Value</vt:lpstr>
      <vt:lpstr>Active Strategies: Buffett’s Patient Investor</vt:lpstr>
      <vt:lpstr>PowerPoint Presentation</vt:lpstr>
      <vt:lpstr>PowerPoint Presentation</vt:lpstr>
      <vt:lpstr>Invesco DB Commodity Index Tracking Fund (DBC)</vt:lpstr>
      <vt:lpstr>DBC LEAPS</vt:lpstr>
      <vt:lpstr>Selling Near-Term Calls in DBC</vt:lpstr>
      <vt:lpstr>Premium in a High Volatility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Market is Perfect for 3 Specific Option Trades (Giving you a chance at 15% gains in 30 days)</dc:title>
  <dc:creator>kevin mcelroy</dc:creator>
  <cp:lastModifiedBy>Shivani Cowper</cp:lastModifiedBy>
  <cp:revision>55</cp:revision>
  <dcterms:created xsi:type="dcterms:W3CDTF">2022-05-20T14:20:00Z</dcterms:created>
  <dcterms:modified xsi:type="dcterms:W3CDTF">2022-08-16T13:12:03Z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0x01010071E75FE553BC7B478701A1CAE386CC63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