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69" r:id="rId4"/>
    <p:sldId id="290" r:id="rId5"/>
    <p:sldId id="291" r:id="rId6"/>
    <p:sldId id="292" r:id="rId7"/>
    <p:sldId id="264" r:id="rId8"/>
  </p:sldIdLst>
  <p:sldSz cx="20104100" cy="11309350"/>
  <p:notesSz cx="20104100" cy="1130935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Hoefler Text" panose="02030602050506020203" pitchFamily="18" charset="77"/>
      <p:regular r:id="rId14"/>
      <p:bold r:id="rId15"/>
    </p:embeddedFont>
    <p:embeddedFont>
      <p:font typeface="Montserrat Medium" panose="020F0502020204030204" pitchFamily="34" charset="0"/>
      <p:regular r:id="rId16"/>
      <p:italic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8" autoAdjust="0"/>
    <p:restoredTop sz="95694" autoAdjust="0"/>
  </p:normalViewPr>
  <p:slideViewPr>
    <p:cSldViewPr>
      <p:cViewPr varScale="1">
        <p:scale>
          <a:sx n="137" d="100"/>
          <a:sy n="137" d="100"/>
        </p:scale>
        <p:origin x="1264" y="22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78DCA-A0EE-574A-8F5C-B337FAC8477C}" type="datetimeFigureOut">
              <a:rPr lang="en-US" smtClean="0"/>
              <a:t>4/21/23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16A0C-D76F-CC42-BA96-90048FA45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9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The foundation of all quantitative or statistically based options traders rests on one statistical law—The Law of Large Numbers.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The Law of Large Numbers states that as you increase your sample size, in our case number of trades, our expected value or probability of success will come to fruition.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This is because the Central Limit Theorem shows us that actual values will converge on expected values.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But, in order for the Central Limit Theorem to work, we need a large enough sample size or number of observations—in our case, trades. This is where the Law of Large Numbers comes in.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I’m certain many of you, during elementary, middle or high school, went through the following math exercise.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16A0C-D76F-CC42-BA96-90048FA45A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5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The foundation of all quantitative or statistically based options traders rests on one statistical law—The Law of Large Numbers.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The Law of Large Numbers states that as you increase your sample size, in our case number of trades, our expected value or probability of success will come to fruition.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This is because the Central Limit Theorem shows us that actual values will converge on expected values.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But, in order for the Central Limit Theorem to work, we need a large enough sample size or number of observations—in our case, trades. This is where the Law of Large Numbers comes in.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I’m certain many of you, during elementary, middle or high school, went through the following math exercise.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16A0C-D76F-CC42-BA96-90048FA45A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The foundation of all quantitative or statistically based options traders rests on one statistical law—The Law of Large Numbers.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The Law of Large Numbers states that as you increase your sample size, in our case number of trades, our expected value or probability of success will come to fruition.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This is because the Central Limit Theorem shows us that actual values will converge on expected values.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But, in order for the Central Limit Theorem to work, we need a large enough sample size or number of observations—in our case, trades. This is where the Law of Large Numbers comes in.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I’m certain many of you, during elementary, middle or high school, went through the following math exercise.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16A0C-D76F-CC42-BA96-90048FA45A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41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The foundation of all quantitative or statistically based options traders rests on one statistical law—The Law of Large Numbers.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The Law of Large Numbers states that as you increase your sample size, in our case number of trades, our expected value or probability of success will come to fruition.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This is because the Central Limit Theorem shows us that actual values will converge on expected values.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Roboto Bold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But, in order for the Central Limit Theorem to work, we need a large enough sample size or number of observations—in our case, trades. This is where the Law of Large Numbers comes in.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Roboto Bold"/>
                <a:ea typeface="+mn-ea"/>
                <a:cs typeface="+mn-cs"/>
              </a:rPr>
              <a:t>I’m certain many of you, during elementary, middle or high school, went through the following math exercise.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16A0C-D76F-CC42-BA96-90048FA45A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52012" y="10193631"/>
            <a:ext cx="15800075" cy="696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cabotwealth.com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C70009"/>
                </a:solidFill>
                <a:latin typeface="Hoefler Text"/>
                <a:cs typeface="Hoefler Tex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cabotwealth.com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C70009"/>
                </a:solidFill>
                <a:latin typeface="Hoefler Text"/>
                <a:cs typeface="Hoefler Tex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cabotwealth.com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C70009"/>
                </a:solidFill>
                <a:latin typeface="Hoefler Text"/>
                <a:cs typeface="Hoefler Tex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cabotwealth.com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cabotwealth.com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0508" y="483158"/>
            <a:ext cx="17143083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C70009"/>
                </a:solidFill>
                <a:latin typeface="Hoefler Text"/>
                <a:cs typeface="Hoefler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765196" y="10369381"/>
            <a:ext cx="2669540" cy="382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bg1"/>
                </a:solidFill>
                <a:latin typeface="Montserrat Medium"/>
                <a:cs typeface="Montserrat Medium"/>
              </a:defRPr>
            </a:lvl1pPr>
          </a:lstStyle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pc="-10" dirty="0"/>
              <a:t>cabotwealth.com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26608"/>
            <a:ext cx="20104099" cy="11308556"/>
            <a:chOff x="0" y="0"/>
            <a:chExt cx="2010409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87782" y="1245742"/>
              <a:ext cx="11360150" cy="8806815"/>
            </a:xfrm>
            <a:custGeom>
              <a:avLst/>
              <a:gdLst/>
              <a:ahLst/>
              <a:cxnLst/>
              <a:rect l="l" t="t" r="r" b="b"/>
              <a:pathLst>
                <a:path w="11360150" h="8806815">
                  <a:moveTo>
                    <a:pt x="11359811" y="0"/>
                  </a:moveTo>
                  <a:lnTo>
                    <a:pt x="0" y="0"/>
                  </a:lnTo>
                  <a:lnTo>
                    <a:pt x="0" y="8806307"/>
                  </a:lnTo>
                  <a:lnTo>
                    <a:pt x="11359811" y="8806307"/>
                  </a:lnTo>
                  <a:lnTo>
                    <a:pt x="11359811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3937440" y="1245742"/>
              <a:ext cx="3550920" cy="8806815"/>
            </a:xfrm>
            <a:custGeom>
              <a:avLst/>
              <a:gdLst/>
              <a:ahLst/>
              <a:cxnLst/>
              <a:rect l="l" t="t" r="r" b="b"/>
              <a:pathLst>
                <a:path w="3550920" h="8806815">
                  <a:moveTo>
                    <a:pt x="3550342" y="0"/>
                  </a:moveTo>
                  <a:lnTo>
                    <a:pt x="0" y="0"/>
                  </a:lnTo>
                  <a:lnTo>
                    <a:pt x="0" y="8806307"/>
                  </a:lnTo>
                  <a:lnTo>
                    <a:pt x="3550342" y="8806307"/>
                  </a:lnTo>
                  <a:lnTo>
                    <a:pt x="35503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56511" y="2975814"/>
              <a:ext cx="5361940" cy="5359400"/>
            </a:xfrm>
            <a:custGeom>
              <a:avLst/>
              <a:gdLst/>
              <a:ahLst/>
              <a:cxnLst/>
              <a:rect l="l" t="t" r="r" b="b"/>
              <a:pathLst>
                <a:path w="5361940" h="5359400">
                  <a:moveTo>
                    <a:pt x="2966791" y="5346700"/>
                  </a:moveTo>
                  <a:lnTo>
                    <a:pt x="2395074" y="5346700"/>
                  </a:lnTo>
                  <a:lnTo>
                    <a:pt x="2442156" y="5359400"/>
                  </a:lnTo>
                  <a:lnTo>
                    <a:pt x="2919710" y="5359400"/>
                  </a:lnTo>
                  <a:lnTo>
                    <a:pt x="2966791" y="5346700"/>
                  </a:lnTo>
                  <a:close/>
                </a:path>
                <a:path w="5361940" h="5359400">
                  <a:moveTo>
                    <a:pt x="3060222" y="5334000"/>
                  </a:moveTo>
                  <a:lnTo>
                    <a:pt x="2301643" y="5334000"/>
                  </a:lnTo>
                  <a:lnTo>
                    <a:pt x="2348234" y="5346700"/>
                  </a:lnTo>
                  <a:lnTo>
                    <a:pt x="3013631" y="5346700"/>
                  </a:lnTo>
                  <a:lnTo>
                    <a:pt x="3060222" y="5334000"/>
                  </a:lnTo>
                  <a:close/>
                </a:path>
                <a:path w="5361940" h="5359400">
                  <a:moveTo>
                    <a:pt x="3152632" y="5321300"/>
                  </a:moveTo>
                  <a:lnTo>
                    <a:pt x="2209233" y="5321300"/>
                  </a:lnTo>
                  <a:lnTo>
                    <a:pt x="2255306" y="5334000"/>
                  </a:lnTo>
                  <a:lnTo>
                    <a:pt x="3106558" y="5334000"/>
                  </a:lnTo>
                  <a:lnTo>
                    <a:pt x="3152632" y="5321300"/>
                  </a:lnTo>
                  <a:close/>
                </a:path>
                <a:path w="5361940" h="5359400">
                  <a:moveTo>
                    <a:pt x="3198436" y="50800"/>
                  </a:moveTo>
                  <a:lnTo>
                    <a:pt x="2163429" y="50800"/>
                  </a:lnTo>
                  <a:lnTo>
                    <a:pt x="1721776" y="177800"/>
                  </a:lnTo>
                  <a:lnTo>
                    <a:pt x="1679406" y="203200"/>
                  </a:lnTo>
                  <a:lnTo>
                    <a:pt x="1595736" y="228600"/>
                  </a:lnTo>
                  <a:lnTo>
                    <a:pt x="1554451" y="254000"/>
                  </a:lnTo>
                  <a:lnTo>
                    <a:pt x="1513542" y="266700"/>
                  </a:lnTo>
                  <a:lnTo>
                    <a:pt x="1432880" y="317500"/>
                  </a:lnTo>
                  <a:lnTo>
                    <a:pt x="1393141" y="330200"/>
                  </a:lnTo>
                  <a:lnTo>
                    <a:pt x="1353807" y="355600"/>
                  </a:lnTo>
                  <a:lnTo>
                    <a:pt x="1276379" y="406400"/>
                  </a:lnTo>
                  <a:lnTo>
                    <a:pt x="1238300" y="419100"/>
                  </a:lnTo>
                  <a:lnTo>
                    <a:pt x="1163447" y="469900"/>
                  </a:lnTo>
                  <a:lnTo>
                    <a:pt x="1090381" y="520700"/>
                  </a:lnTo>
                  <a:lnTo>
                    <a:pt x="1054536" y="558800"/>
                  </a:lnTo>
                  <a:lnTo>
                    <a:pt x="984258" y="609600"/>
                  </a:lnTo>
                  <a:lnTo>
                    <a:pt x="949839" y="635000"/>
                  </a:lnTo>
                  <a:lnTo>
                    <a:pt x="915909" y="673100"/>
                  </a:lnTo>
                  <a:lnTo>
                    <a:pt x="882475" y="698500"/>
                  </a:lnTo>
                  <a:lnTo>
                    <a:pt x="849545" y="723900"/>
                  </a:lnTo>
                  <a:lnTo>
                    <a:pt x="817126" y="762000"/>
                  </a:lnTo>
                  <a:lnTo>
                    <a:pt x="785224" y="787400"/>
                  </a:lnTo>
                  <a:lnTo>
                    <a:pt x="753847" y="825500"/>
                  </a:lnTo>
                  <a:lnTo>
                    <a:pt x="723003" y="850900"/>
                  </a:lnTo>
                  <a:lnTo>
                    <a:pt x="692697" y="889000"/>
                  </a:lnTo>
                  <a:lnTo>
                    <a:pt x="662937" y="914400"/>
                  </a:lnTo>
                  <a:lnTo>
                    <a:pt x="633730" y="952500"/>
                  </a:lnTo>
                  <a:lnTo>
                    <a:pt x="605084" y="990600"/>
                  </a:lnTo>
                  <a:lnTo>
                    <a:pt x="577004" y="1028700"/>
                  </a:lnTo>
                  <a:lnTo>
                    <a:pt x="549500" y="1054100"/>
                  </a:lnTo>
                  <a:lnTo>
                    <a:pt x="522576" y="1092200"/>
                  </a:lnTo>
                  <a:lnTo>
                    <a:pt x="496242" y="1130300"/>
                  </a:lnTo>
                  <a:lnTo>
                    <a:pt x="470503" y="1168400"/>
                  </a:lnTo>
                  <a:lnTo>
                    <a:pt x="445367" y="1206500"/>
                  </a:lnTo>
                  <a:lnTo>
                    <a:pt x="420841" y="1244600"/>
                  </a:lnTo>
                  <a:lnTo>
                    <a:pt x="396931" y="1282700"/>
                  </a:lnTo>
                  <a:lnTo>
                    <a:pt x="373646" y="1320800"/>
                  </a:lnTo>
                  <a:lnTo>
                    <a:pt x="350992" y="1358900"/>
                  </a:lnTo>
                  <a:lnTo>
                    <a:pt x="328976" y="1397000"/>
                  </a:lnTo>
                  <a:lnTo>
                    <a:pt x="307605" y="1435100"/>
                  </a:lnTo>
                  <a:lnTo>
                    <a:pt x="286887" y="1473200"/>
                  </a:lnTo>
                  <a:lnTo>
                    <a:pt x="266828" y="1511300"/>
                  </a:lnTo>
                  <a:lnTo>
                    <a:pt x="247436" y="1562100"/>
                  </a:lnTo>
                  <a:lnTo>
                    <a:pt x="228717" y="1600200"/>
                  </a:lnTo>
                  <a:lnTo>
                    <a:pt x="210680" y="1638300"/>
                  </a:lnTo>
                  <a:lnTo>
                    <a:pt x="193330" y="1689100"/>
                  </a:lnTo>
                  <a:lnTo>
                    <a:pt x="176675" y="1727200"/>
                  </a:lnTo>
                  <a:lnTo>
                    <a:pt x="160722" y="1765300"/>
                  </a:lnTo>
                  <a:lnTo>
                    <a:pt x="145478" y="1816100"/>
                  </a:lnTo>
                  <a:lnTo>
                    <a:pt x="130950" y="1854200"/>
                  </a:lnTo>
                  <a:lnTo>
                    <a:pt x="117145" y="1892300"/>
                  </a:lnTo>
                  <a:lnTo>
                    <a:pt x="104071" y="1943100"/>
                  </a:lnTo>
                  <a:lnTo>
                    <a:pt x="91735" y="1981200"/>
                  </a:lnTo>
                  <a:lnTo>
                    <a:pt x="80143" y="2032000"/>
                  </a:lnTo>
                  <a:lnTo>
                    <a:pt x="69302" y="2082800"/>
                  </a:lnTo>
                  <a:lnTo>
                    <a:pt x="59220" y="2120900"/>
                  </a:lnTo>
                  <a:lnTo>
                    <a:pt x="49904" y="2171700"/>
                  </a:lnTo>
                  <a:lnTo>
                    <a:pt x="41361" y="2209800"/>
                  </a:lnTo>
                  <a:lnTo>
                    <a:pt x="33598" y="2260600"/>
                  </a:lnTo>
                  <a:lnTo>
                    <a:pt x="26622" y="2311400"/>
                  </a:lnTo>
                  <a:lnTo>
                    <a:pt x="20440" y="2349500"/>
                  </a:lnTo>
                  <a:lnTo>
                    <a:pt x="15060" y="2400300"/>
                  </a:lnTo>
                  <a:lnTo>
                    <a:pt x="10488" y="2451100"/>
                  </a:lnTo>
                  <a:lnTo>
                    <a:pt x="6731" y="2489200"/>
                  </a:lnTo>
                  <a:lnTo>
                    <a:pt x="3796" y="2540000"/>
                  </a:lnTo>
                  <a:lnTo>
                    <a:pt x="1692" y="2590800"/>
                  </a:lnTo>
                  <a:lnTo>
                    <a:pt x="424" y="2641600"/>
                  </a:lnTo>
                  <a:lnTo>
                    <a:pt x="0" y="2679700"/>
                  </a:lnTo>
                  <a:lnTo>
                    <a:pt x="424" y="2730500"/>
                  </a:lnTo>
                  <a:lnTo>
                    <a:pt x="1692" y="2781300"/>
                  </a:lnTo>
                  <a:lnTo>
                    <a:pt x="3796" y="2832100"/>
                  </a:lnTo>
                  <a:lnTo>
                    <a:pt x="6731" y="2870200"/>
                  </a:lnTo>
                  <a:lnTo>
                    <a:pt x="10488" y="2921000"/>
                  </a:lnTo>
                  <a:lnTo>
                    <a:pt x="15060" y="2971800"/>
                  </a:lnTo>
                  <a:lnTo>
                    <a:pt x="20440" y="3022600"/>
                  </a:lnTo>
                  <a:lnTo>
                    <a:pt x="26622" y="3060700"/>
                  </a:lnTo>
                  <a:lnTo>
                    <a:pt x="33598" y="3111500"/>
                  </a:lnTo>
                  <a:lnTo>
                    <a:pt x="41361" y="3162300"/>
                  </a:lnTo>
                  <a:lnTo>
                    <a:pt x="49904" y="3200400"/>
                  </a:lnTo>
                  <a:lnTo>
                    <a:pt x="59220" y="3251200"/>
                  </a:lnTo>
                  <a:lnTo>
                    <a:pt x="69302" y="3289300"/>
                  </a:lnTo>
                  <a:lnTo>
                    <a:pt x="80143" y="3340100"/>
                  </a:lnTo>
                  <a:lnTo>
                    <a:pt x="91735" y="3378200"/>
                  </a:lnTo>
                  <a:lnTo>
                    <a:pt x="104071" y="3429000"/>
                  </a:lnTo>
                  <a:lnTo>
                    <a:pt x="117145" y="3467100"/>
                  </a:lnTo>
                  <a:lnTo>
                    <a:pt x="130950" y="3517900"/>
                  </a:lnTo>
                  <a:lnTo>
                    <a:pt x="145478" y="3556000"/>
                  </a:lnTo>
                  <a:lnTo>
                    <a:pt x="160722" y="3606800"/>
                  </a:lnTo>
                  <a:lnTo>
                    <a:pt x="176675" y="3644900"/>
                  </a:lnTo>
                  <a:lnTo>
                    <a:pt x="193330" y="3683000"/>
                  </a:lnTo>
                  <a:lnTo>
                    <a:pt x="210680" y="3733800"/>
                  </a:lnTo>
                  <a:lnTo>
                    <a:pt x="228717" y="3771900"/>
                  </a:lnTo>
                  <a:lnTo>
                    <a:pt x="247436" y="3810000"/>
                  </a:lnTo>
                  <a:lnTo>
                    <a:pt x="266828" y="3848100"/>
                  </a:lnTo>
                  <a:lnTo>
                    <a:pt x="286887" y="3898900"/>
                  </a:lnTo>
                  <a:lnTo>
                    <a:pt x="307605" y="3937000"/>
                  </a:lnTo>
                  <a:lnTo>
                    <a:pt x="328976" y="3975100"/>
                  </a:lnTo>
                  <a:lnTo>
                    <a:pt x="350992" y="4013200"/>
                  </a:lnTo>
                  <a:lnTo>
                    <a:pt x="373646" y="4051300"/>
                  </a:lnTo>
                  <a:lnTo>
                    <a:pt x="396931" y="4089400"/>
                  </a:lnTo>
                  <a:lnTo>
                    <a:pt x="420841" y="4127500"/>
                  </a:lnTo>
                  <a:lnTo>
                    <a:pt x="445367" y="4165600"/>
                  </a:lnTo>
                  <a:lnTo>
                    <a:pt x="470503" y="4203700"/>
                  </a:lnTo>
                  <a:lnTo>
                    <a:pt x="496242" y="4241800"/>
                  </a:lnTo>
                  <a:lnTo>
                    <a:pt x="522576" y="4279900"/>
                  </a:lnTo>
                  <a:lnTo>
                    <a:pt x="549500" y="4305300"/>
                  </a:lnTo>
                  <a:lnTo>
                    <a:pt x="577004" y="4343400"/>
                  </a:lnTo>
                  <a:lnTo>
                    <a:pt x="605084" y="4381500"/>
                  </a:lnTo>
                  <a:lnTo>
                    <a:pt x="633730" y="4419600"/>
                  </a:lnTo>
                  <a:lnTo>
                    <a:pt x="662937" y="4445000"/>
                  </a:lnTo>
                  <a:lnTo>
                    <a:pt x="692697" y="4483100"/>
                  </a:lnTo>
                  <a:lnTo>
                    <a:pt x="723003" y="4521200"/>
                  </a:lnTo>
                  <a:lnTo>
                    <a:pt x="753847" y="4546600"/>
                  </a:lnTo>
                  <a:lnTo>
                    <a:pt x="785224" y="4584700"/>
                  </a:lnTo>
                  <a:lnTo>
                    <a:pt x="817126" y="4610100"/>
                  </a:lnTo>
                  <a:lnTo>
                    <a:pt x="849545" y="4648200"/>
                  </a:lnTo>
                  <a:lnTo>
                    <a:pt x="882475" y="4673600"/>
                  </a:lnTo>
                  <a:lnTo>
                    <a:pt x="915909" y="4699000"/>
                  </a:lnTo>
                  <a:lnTo>
                    <a:pt x="949839" y="4737100"/>
                  </a:lnTo>
                  <a:lnTo>
                    <a:pt x="984258" y="4762500"/>
                  </a:lnTo>
                  <a:lnTo>
                    <a:pt x="1019160" y="4787900"/>
                  </a:lnTo>
                  <a:lnTo>
                    <a:pt x="1090381" y="4838700"/>
                  </a:lnTo>
                  <a:lnTo>
                    <a:pt x="1163447" y="4889500"/>
                  </a:lnTo>
                  <a:lnTo>
                    <a:pt x="1238300" y="4940300"/>
                  </a:lnTo>
                  <a:lnTo>
                    <a:pt x="1314883" y="4991100"/>
                  </a:lnTo>
                  <a:lnTo>
                    <a:pt x="1393141" y="5041900"/>
                  </a:lnTo>
                  <a:lnTo>
                    <a:pt x="1432880" y="5054600"/>
                  </a:lnTo>
                  <a:lnTo>
                    <a:pt x="1473016" y="5080000"/>
                  </a:lnTo>
                  <a:lnTo>
                    <a:pt x="1513542" y="5092700"/>
                  </a:lnTo>
                  <a:lnTo>
                    <a:pt x="1554451" y="5118100"/>
                  </a:lnTo>
                  <a:lnTo>
                    <a:pt x="1595736" y="5130800"/>
                  </a:lnTo>
                  <a:lnTo>
                    <a:pt x="1637390" y="5156200"/>
                  </a:lnTo>
                  <a:lnTo>
                    <a:pt x="1679406" y="5168900"/>
                  </a:lnTo>
                  <a:lnTo>
                    <a:pt x="1721776" y="5194300"/>
                  </a:lnTo>
                  <a:lnTo>
                    <a:pt x="1764494" y="5207000"/>
                  </a:lnTo>
                  <a:lnTo>
                    <a:pt x="2163429" y="5321300"/>
                  </a:lnTo>
                  <a:lnTo>
                    <a:pt x="3198436" y="5321300"/>
                  </a:lnTo>
                  <a:lnTo>
                    <a:pt x="3597369" y="5207000"/>
                  </a:lnTo>
                  <a:lnTo>
                    <a:pt x="3640087" y="5194300"/>
                  </a:lnTo>
                  <a:lnTo>
                    <a:pt x="3682457" y="5168900"/>
                  </a:lnTo>
                  <a:lnTo>
                    <a:pt x="3724473" y="5156200"/>
                  </a:lnTo>
                  <a:lnTo>
                    <a:pt x="3766127" y="5130800"/>
                  </a:lnTo>
                  <a:lnTo>
                    <a:pt x="3807412" y="5118100"/>
                  </a:lnTo>
                  <a:lnTo>
                    <a:pt x="3848321" y="5092700"/>
                  </a:lnTo>
                  <a:lnTo>
                    <a:pt x="3888847" y="5080000"/>
                  </a:lnTo>
                  <a:lnTo>
                    <a:pt x="3928983" y="5054600"/>
                  </a:lnTo>
                  <a:lnTo>
                    <a:pt x="3968721" y="5041900"/>
                  </a:lnTo>
                  <a:lnTo>
                    <a:pt x="4046979" y="4991100"/>
                  </a:lnTo>
                  <a:lnTo>
                    <a:pt x="4123563" y="4940300"/>
                  </a:lnTo>
                  <a:lnTo>
                    <a:pt x="4198416" y="4889500"/>
                  </a:lnTo>
                  <a:lnTo>
                    <a:pt x="4271481" y="4838700"/>
                  </a:lnTo>
                  <a:lnTo>
                    <a:pt x="4342703" y="4787900"/>
                  </a:lnTo>
                  <a:lnTo>
                    <a:pt x="4377605" y="4762500"/>
                  </a:lnTo>
                  <a:lnTo>
                    <a:pt x="4412024" y="4737100"/>
                  </a:lnTo>
                  <a:lnTo>
                    <a:pt x="4445954" y="4699000"/>
                  </a:lnTo>
                  <a:lnTo>
                    <a:pt x="4479388" y="4673600"/>
                  </a:lnTo>
                  <a:lnTo>
                    <a:pt x="4512318" y="4648200"/>
                  </a:lnTo>
                  <a:lnTo>
                    <a:pt x="4544737" y="4610100"/>
                  </a:lnTo>
                  <a:lnTo>
                    <a:pt x="4576639" y="4584700"/>
                  </a:lnTo>
                  <a:lnTo>
                    <a:pt x="4608016" y="4546600"/>
                  </a:lnTo>
                  <a:lnTo>
                    <a:pt x="4638861" y="4521200"/>
                  </a:lnTo>
                  <a:lnTo>
                    <a:pt x="4669167" y="4483100"/>
                  </a:lnTo>
                  <a:lnTo>
                    <a:pt x="4698927" y="4445000"/>
                  </a:lnTo>
                  <a:lnTo>
                    <a:pt x="4728134" y="4419600"/>
                  </a:lnTo>
                  <a:lnTo>
                    <a:pt x="4756780" y="4381500"/>
                  </a:lnTo>
                  <a:lnTo>
                    <a:pt x="4784859" y="4343400"/>
                  </a:lnTo>
                  <a:lnTo>
                    <a:pt x="4812364" y="4305300"/>
                  </a:lnTo>
                  <a:lnTo>
                    <a:pt x="4839288" y="4279900"/>
                  </a:lnTo>
                  <a:lnTo>
                    <a:pt x="4865622" y="4241800"/>
                  </a:lnTo>
                  <a:lnTo>
                    <a:pt x="4891361" y="4203700"/>
                  </a:lnTo>
                  <a:lnTo>
                    <a:pt x="4916498" y="4165600"/>
                  </a:lnTo>
                  <a:lnTo>
                    <a:pt x="4941024" y="4127500"/>
                  </a:lnTo>
                  <a:lnTo>
                    <a:pt x="4964933" y="4089400"/>
                  </a:lnTo>
                  <a:lnTo>
                    <a:pt x="4988219" y="4051300"/>
                  </a:lnTo>
                  <a:lnTo>
                    <a:pt x="5010873" y="4013200"/>
                  </a:lnTo>
                  <a:lnTo>
                    <a:pt x="5032889" y="3975100"/>
                  </a:lnTo>
                  <a:lnTo>
                    <a:pt x="5054260" y="3937000"/>
                  </a:lnTo>
                  <a:lnTo>
                    <a:pt x="5074978" y="3898900"/>
                  </a:lnTo>
                  <a:lnTo>
                    <a:pt x="5095037" y="3848100"/>
                  </a:lnTo>
                  <a:lnTo>
                    <a:pt x="5114430" y="3810000"/>
                  </a:lnTo>
                  <a:lnTo>
                    <a:pt x="5133148" y="3771900"/>
                  </a:lnTo>
                  <a:lnTo>
                    <a:pt x="5151186" y="3733800"/>
                  </a:lnTo>
                  <a:lnTo>
                    <a:pt x="5168536" y="3683000"/>
                  </a:lnTo>
                  <a:lnTo>
                    <a:pt x="5185191" y="3644900"/>
                  </a:lnTo>
                  <a:lnTo>
                    <a:pt x="5201144" y="3606800"/>
                  </a:lnTo>
                  <a:lnTo>
                    <a:pt x="5216388" y="3556000"/>
                  </a:lnTo>
                  <a:lnTo>
                    <a:pt x="5230916" y="3517900"/>
                  </a:lnTo>
                  <a:lnTo>
                    <a:pt x="5244721" y="3467100"/>
                  </a:lnTo>
                  <a:lnTo>
                    <a:pt x="5257795" y="3429000"/>
                  </a:lnTo>
                  <a:lnTo>
                    <a:pt x="5270132" y="3378200"/>
                  </a:lnTo>
                  <a:lnTo>
                    <a:pt x="5281724" y="3340100"/>
                  </a:lnTo>
                  <a:lnTo>
                    <a:pt x="5292564" y="3289300"/>
                  </a:lnTo>
                  <a:lnTo>
                    <a:pt x="5302646" y="3251200"/>
                  </a:lnTo>
                  <a:lnTo>
                    <a:pt x="5311962" y="3200400"/>
                  </a:lnTo>
                  <a:lnTo>
                    <a:pt x="5320505" y="3162300"/>
                  </a:lnTo>
                  <a:lnTo>
                    <a:pt x="5328269" y="3111500"/>
                  </a:lnTo>
                  <a:lnTo>
                    <a:pt x="5335245" y="3060700"/>
                  </a:lnTo>
                  <a:lnTo>
                    <a:pt x="5341426" y="3022600"/>
                  </a:lnTo>
                  <a:lnTo>
                    <a:pt x="5346807" y="2971800"/>
                  </a:lnTo>
                  <a:lnTo>
                    <a:pt x="5351379" y="2921000"/>
                  </a:lnTo>
                  <a:lnTo>
                    <a:pt x="5355136" y="2870200"/>
                  </a:lnTo>
                  <a:lnTo>
                    <a:pt x="5358071" y="2832100"/>
                  </a:lnTo>
                  <a:lnTo>
                    <a:pt x="5360175" y="2781300"/>
                  </a:lnTo>
                  <a:lnTo>
                    <a:pt x="5361443" y="2730500"/>
                  </a:lnTo>
                  <a:lnTo>
                    <a:pt x="5361868" y="2679700"/>
                  </a:lnTo>
                  <a:lnTo>
                    <a:pt x="5361443" y="2641600"/>
                  </a:lnTo>
                  <a:lnTo>
                    <a:pt x="5360175" y="2590800"/>
                  </a:lnTo>
                  <a:lnTo>
                    <a:pt x="5358071" y="2540000"/>
                  </a:lnTo>
                  <a:lnTo>
                    <a:pt x="5355136" y="2489200"/>
                  </a:lnTo>
                  <a:lnTo>
                    <a:pt x="5351379" y="2451100"/>
                  </a:lnTo>
                  <a:lnTo>
                    <a:pt x="5346807" y="2400300"/>
                  </a:lnTo>
                  <a:lnTo>
                    <a:pt x="5341426" y="2349500"/>
                  </a:lnTo>
                  <a:lnTo>
                    <a:pt x="5335245" y="2311400"/>
                  </a:lnTo>
                  <a:lnTo>
                    <a:pt x="5328269" y="2260600"/>
                  </a:lnTo>
                  <a:lnTo>
                    <a:pt x="5320505" y="2209800"/>
                  </a:lnTo>
                  <a:lnTo>
                    <a:pt x="5311962" y="2171700"/>
                  </a:lnTo>
                  <a:lnTo>
                    <a:pt x="5302646" y="2120900"/>
                  </a:lnTo>
                  <a:lnTo>
                    <a:pt x="5292564" y="2082800"/>
                  </a:lnTo>
                  <a:lnTo>
                    <a:pt x="5281724" y="2032000"/>
                  </a:lnTo>
                  <a:lnTo>
                    <a:pt x="5270132" y="1981200"/>
                  </a:lnTo>
                  <a:lnTo>
                    <a:pt x="5257795" y="1943100"/>
                  </a:lnTo>
                  <a:lnTo>
                    <a:pt x="5244721" y="1892300"/>
                  </a:lnTo>
                  <a:lnTo>
                    <a:pt x="5230916" y="1854200"/>
                  </a:lnTo>
                  <a:lnTo>
                    <a:pt x="5216388" y="1816100"/>
                  </a:lnTo>
                  <a:lnTo>
                    <a:pt x="5201144" y="1765300"/>
                  </a:lnTo>
                  <a:lnTo>
                    <a:pt x="5185191" y="1727200"/>
                  </a:lnTo>
                  <a:lnTo>
                    <a:pt x="5168536" y="1689100"/>
                  </a:lnTo>
                  <a:lnTo>
                    <a:pt x="5151186" y="1638300"/>
                  </a:lnTo>
                  <a:lnTo>
                    <a:pt x="5133148" y="1600200"/>
                  </a:lnTo>
                  <a:lnTo>
                    <a:pt x="5114430" y="1562100"/>
                  </a:lnTo>
                  <a:lnTo>
                    <a:pt x="5095037" y="1511300"/>
                  </a:lnTo>
                  <a:lnTo>
                    <a:pt x="5074978" y="1473200"/>
                  </a:lnTo>
                  <a:lnTo>
                    <a:pt x="5054260" y="1435100"/>
                  </a:lnTo>
                  <a:lnTo>
                    <a:pt x="5032889" y="1397000"/>
                  </a:lnTo>
                  <a:lnTo>
                    <a:pt x="5010873" y="1358900"/>
                  </a:lnTo>
                  <a:lnTo>
                    <a:pt x="4988219" y="1320800"/>
                  </a:lnTo>
                  <a:lnTo>
                    <a:pt x="4964933" y="1282700"/>
                  </a:lnTo>
                  <a:lnTo>
                    <a:pt x="4941024" y="1244600"/>
                  </a:lnTo>
                  <a:lnTo>
                    <a:pt x="4916498" y="1206500"/>
                  </a:lnTo>
                  <a:lnTo>
                    <a:pt x="4891361" y="1168400"/>
                  </a:lnTo>
                  <a:lnTo>
                    <a:pt x="4865622" y="1130300"/>
                  </a:lnTo>
                  <a:lnTo>
                    <a:pt x="4839288" y="1092200"/>
                  </a:lnTo>
                  <a:lnTo>
                    <a:pt x="4812364" y="1054100"/>
                  </a:lnTo>
                  <a:lnTo>
                    <a:pt x="4784859" y="1028700"/>
                  </a:lnTo>
                  <a:lnTo>
                    <a:pt x="4756780" y="990600"/>
                  </a:lnTo>
                  <a:lnTo>
                    <a:pt x="4728134" y="952500"/>
                  </a:lnTo>
                  <a:lnTo>
                    <a:pt x="4698927" y="914400"/>
                  </a:lnTo>
                  <a:lnTo>
                    <a:pt x="4669167" y="889000"/>
                  </a:lnTo>
                  <a:lnTo>
                    <a:pt x="4638861" y="850900"/>
                  </a:lnTo>
                  <a:lnTo>
                    <a:pt x="4608016" y="825500"/>
                  </a:lnTo>
                  <a:lnTo>
                    <a:pt x="4576639" y="787400"/>
                  </a:lnTo>
                  <a:lnTo>
                    <a:pt x="4544737" y="762000"/>
                  </a:lnTo>
                  <a:lnTo>
                    <a:pt x="4512318" y="723900"/>
                  </a:lnTo>
                  <a:lnTo>
                    <a:pt x="4479388" y="698500"/>
                  </a:lnTo>
                  <a:lnTo>
                    <a:pt x="4445954" y="673100"/>
                  </a:lnTo>
                  <a:lnTo>
                    <a:pt x="4412024" y="635000"/>
                  </a:lnTo>
                  <a:lnTo>
                    <a:pt x="4377605" y="609600"/>
                  </a:lnTo>
                  <a:lnTo>
                    <a:pt x="4307326" y="558800"/>
                  </a:lnTo>
                  <a:lnTo>
                    <a:pt x="4271481" y="520700"/>
                  </a:lnTo>
                  <a:lnTo>
                    <a:pt x="4198416" y="469900"/>
                  </a:lnTo>
                  <a:lnTo>
                    <a:pt x="4123563" y="419100"/>
                  </a:lnTo>
                  <a:lnTo>
                    <a:pt x="4085484" y="406400"/>
                  </a:lnTo>
                  <a:lnTo>
                    <a:pt x="4008056" y="355600"/>
                  </a:lnTo>
                  <a:lnTo>
                    <a:pt x="3968721" y="330200"/>
                  </a:lnTo>
                  <a:lnTo>
                    <a:pt x="3928983" y="317500"/>
                  </a:lnTo>
                  <a:lnTo>
                    <a:pt x="3848321" y="266700"/>
                  </a:lnTo>
                  <a:lnTo>
                    <a:pt x="3807412" y="254000"/>
                  </a:lnTo>
                  <a:lnTo>
                    <a:pt x="3766127" y="228600"/>
                  </a:lnTo>
                  <a:lnTo>
                    <a:pt x="3682457" y="203200"/>
                  </a:lnTo>
                  <a:lnTo>
                    <a:pt x="3640087" y="177800"/>
                  </a:lnTo>
                  <a:lnTo>
                    <a:pt x="3198436" y="50800"/>
                  </a:lnTo>
                  <a:close/>
                </a:path>
                <a:path w="5361940" h="5359400">
                  <a:moveTo>
                    <a:pt x="3060222" y="25400"/>
                  </a:moveTo>
                  <a:lnTo>
                    <a:pt x="2301643" y="25400"/>
                  </a:lnTo>
                  <a:lnTo>
                    <a:pt x="2209233" y="50800"/>
                  </a:lnTo>
                  <a:lnTo>
                    <a:pt x="3152632" y="50800"/>
                  </a:lnTo>
                  <a:lnTo>
                    <a:pt x="3060222" y="25400"/>
                  </a:lnTo>
                  <a:close/>
                </a:path>
                <a:path w="5361940" h="5359400">
                  <a:moveTo>
                    <a:pt x="2966791" y="12700"/>
                  </a:moveTo>
                  <a:lnTo>
                    <a:pt x="2395074" y="12700"/>
                  </a:lnTo>
                  <a:lnTo>
                    <a:pt x="2348234" y="25400"/>
                  </a:lnTo>
                  <a:lnTo>
                    <a:pt x="3013631" y="25400"/>
                  </a:lnTo>
                  <a:lnTo>
                    <a:pt x="2966791" y="12700"/>
                  </a:lnTo>
                  <a:close/>
                </a:path>
                <a:path w="5361940" h="5359400">
                  <a:moveTo>
                    <a:pt x="2777090" y="0"/>
                  </a:moveTo>
                  <a:lnTo>
                    <a:pt x="2584777" y="0"/>
                  </a:lnTo>
                  <a:lnTo>
                    <a:pt x="2537014" y="12700"/>
                  </a:lnTo>
                  <a:lnTo>
                    <a:pt x="2824852" y="12700"/>
                  </a:lnTo>
                  <a:lnTo>
                    <a:pt x="2777090" y="0"/>
                  </a:lnTo>
                  <a:close/>
                </a:path>
              </a:pathLst>
            </a:custGeom>
            <a:solidFill>
              <a:srgbClr val="C700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6122" y="3528983"/>
              <a:ext cx="4161474" cy="4178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47294" y="3526976"/>
              <a:ext cx="4180840" cy="4180840"/>
            </a:xfrm>
            <a:custGeom>
              <a:avLst/>
              <a:gdLst/>
              <a:ahLst/>
              <a:cxnLst/>
              <a:rect l="l" t="t" r="r" b="b"/>
              <a:pathLst>
                <a:path w="4180840" h="4180840">
                  <a:moveTo>
                    <a:pt x="2090145" y="4180302"/>
                  </a:moveTo>
                  <a:lnTo>
                    <a:pt x="2138789" y="4179747"/>
                  </a:lnTo>
                  <a:lnTo>
                    <a:pt x="2187161" y="4178090"/>
                  </a:lnTo>
                  <a:lnTo>
                    <a:pt x="2235248" y="4175343"/>
                  </a:lnTo>
                  <a:lnTo>
                    <a:pt x="2283039" y="4171519"/>
                  </a:lnTo>
                  <a:lnTo>
                    <a:pt x="2330522" y="4166629"/>
                  </a:lnTo>
                  <a:lnTo>
                    <a:pt x="2377685" y="4160686"/>
                  </a:lnTo>
                  <a:lnTo>
                    <a:pt x="2424516" y="4153700"/>
                  </a:lnTo>
                  <a:lnTo>
                    <a:pt x="2471002" y="4145685"/>
                  </a:lnTo>
                  <a:lnTo>
                    <a:pt x="2517131" y="4136653"/>
                  </a:lnTo>
                  <a:lnTo>
                    <a:pt x="2562893" y="4126615"/>
                  </a:lnTo>
                  <a:lnTo>
                    <a:pt x="2608274" y="4115583"/>
                  </a:lnTo>
                  <a:lnTo>
                    <a:pt x="2653262" y="4103569"/>
                  </a:lnTo>
                  <a:lnTo>
                    <a:pt x="2697847" y="4090587"/>
                  </a:lnTo>
                  <a:lnTo>
                    <a:pt x="2742014" y="4076646"/>
                  </a:lnTo>
                  <a:lnTo>
                    <a:pt x="2785754" y="4061760"/>
                  </a:lnTo>
                  <a:lnTo>
                    <a:pt x="2829052" y="4045941"/>
                  </a:lnTo>
                  <a:lnTo>
                    <a:pt x="2871899" y="4029200"/>
                  </a:lnTo>
                  <a:lnTo>
                    <a:pt x="2914280" y="4011550"/>
                  </a:lnTo>
                  <a:lnTo>
                    <a:pt x="2956185" y="3993002"/>
                  </a:lnTo>
                  <a:lnTo>
                    <a:pt x="2997602" y="3973569"/>
                  </a:lnTo>
                  <a:lnTo>
                    <a:pt x="3038518" y="3953263"/>
                  </a:lnTo>
                  <a:lnTo>
                    <a:pt x="3078921" y="3932095"/>
                  </a:lnTo>
                  <a:lnTo>
                    <a:pt x="3118799" y="3910078"/>
                  </a:lnTo>
                  <a:lnTo>
                    <a:pt x="3158141" y="3887224"/>
                  </a:lnTo>
                  <a:lnTo>
                    <a:pt x="3196935" y="3863545"/>
                  </a:lnTo>
                  <a:lnTo>
                    <a:pt x="3235167" y="3839052"/>
                  </a:lnTo>
                  <a:lnTo>
                    <a:pt x="3272827" y="3813758"/>
                  </a:lnTo>
                  <a:lnTo>
                    <a:pt x="3309901" y="3787675"/>
                  </a:lnTo>
                  <a:lnTo>
                    <a:pt x="3346380" y="3760815"/>
                  </a:lnTo>
                  <a:lnTo>
                    <a:pt x="3382249" y="3733190"/>
                  </a:lnTo>
                  <a:lnTo>
                    <a:pt x="3417497" y="3704811"/>
                  </a:lnTo>
                  <a:lnTo>
                    <a:pt x="3452113" y="3675692"/>
                  </a:lnTo>
                  <a:lnTo>
                    <a:pt x="3486083" y="3645843"/>
                  </a:lnTo>
                  <a:lnTo>
                    <a:pt x="3519397" y="3615277"/>
                  </a:lnTo>
                  <a:lnTo>
                    <a:pt x="3552042" y="3584007"/>
                  </a:lnTo>
                  <a:lnTo>
                    <a:pt x="3584005" y="3552043"/>
                  </a:lnTo>
                  <a:lnTo>
                    <a:pt x="3615276" y="3519398"/>
                  </a:lnTo>
                  <a:lnTo>
                    <a:pt x="3645842" y="3486085"/>
                  </a:lnTo>
                  <a:lnTo>
                    <a:pt x="3675691" y="3452114"/>
                  </a:lnTo>
                  <a:lnTo>
                    <a:pt x="3704810" y="3417499"/>
                  </a:lnTo>
                  <a:lnTo>
                    <a:pt x="3733189" y="3382251"/>
                  </a:lnTo>
                  <a:lnTo>
                    <a:pt x="3760814" y="3346382"/>
                  </a:lnTo>
                  <a:lnTo>
                    <a:pt x="3787675" y="3309904"/>
                  </a:lnTo>
                  <a:lnTo>
                    <a:pt x="3813758" y="3272829"/>
                  </a:lnTo>
                  <a:lnTo>
                    <a:pt x="3839052" y="3235170"/>
                  </a:lnTo>
                  <a:lnTo>
                    <a:pt x="3863544" y="3196937"/>
                  </a:lnTo>
                  <a:lnTo>
                    <a:pt x="3887224" y="3158144"/>
                  </a:lnTo>
                  <a:lnTo>
                    <a:pt x="3910078" y="3118803"/>
                  </a:lnTo>
                  <a:lnTo>
                    <a:pt x="3932095" y="3078924"/>
                  </a:lnTo>
                  <a:lnTo>
                    <a:pt x="3953263" y="3038521"/>
                  </a:lnTo>
                  <a:lnTo>
                    <a:pt x="3973569" y="2997606"/>
                  </a:lnTo>
                  <a:lnTo>
                    <a:pt x="3993002" y="2956189"/>
                  </a:lnTo>
                  <a:lnTo>
                    <a:pt x="4011550" y="2914285"/>
                  </a:lnTo>
                  <a:lnTo>
                    <a:pt x="4029200" y="2871903"/>
                  </a:lnTo>
                  <a:lnTo>
                    <a:pt x="4045941" y="2829057"/>
                  </a:lnTo>
                  <a:lnTo>
                    <a:pt x="4061760" y="2785759"/>
                  </a:lnTo>
                  <a:lnTo>
                    <a:pt x="4076646" y="2742020"/>
                  </a:lnTo>
                  <a:lnTo>
                    <a:pt x="4090586" y="2697852"/>
                  </a:lnTo>
                  <a:lnTo>
                    <a:pt x="4103569" y="2653268"/>
                  </a:lnTo>
                  <a:lnTo>
                    <a:pt x="4115583" y="2608280"/>
                  </a:lnTo>
                  <a:lnTo>
                    <a:pt x="4126615" y="2562899"/>
                  </a:lnTo>
                  <a:lnTo>
                    <a:pt x="4136653" y="2517138"/>
                  </a:lnTo>
                  <a:lnTo>
                    <a:pt x="4145685" y="2471009"/>
                  </a:lnTo>
                  <a:lnTo>
                    <a:pt x="4153700" y="2424523"/>
                  </a:lnTo>
                  <a:lnTo>
                    <a:pt x="4160686" y="2377693"/>
                  </a:lnTo>
                  <a:lnTo>
                    <a:pt x="4166629" y="2330531"/>
                  </a:lnTo>
                  <a:lnTo>
                    <a:pt x="4171519" y="2283048"/>
                  </a:lnTo>
                  <a:lnTo>
                    <a:pt x="4175343" y="2235257"/>
                  </a:lnTo>
                  <a:lnTo>
                    <a:pt x="4178090" y="2187170"/>
                  </a:lnTo>
                  <a:lnTo>
                    <a:pt x="4179747" y="2138799"/>
                  </a:lnTo>
                  <a:lnTo>
                    <a:pt x="4180302" y="2090156"/>
                  </a:lnTo>
                  <a:lnTo>
                    <a:pt x="4179747" y="2041502"/>
                  </a:lnTo>
                  <a:lnTo>
                    <a:pt x="4178090" y="1993131"/>
                  </a:lnTo>
                  <a:lnTo>
                    <a:pt x="4175343" y="1945044"/>
                  </a:lnTo>
                  <a:lnTo>
                    <a:pt x="4171519" y="1897253"/>
                  </a:lnTo>
                  <a:lnTo>
                    <a:pt x="4166629" y="1849770"/>
                  </a:lnTo>
                  <a:lnTo>
                    <a:pt x="4160686" y="1802608"/>
                  </a:lnTo>
                  <a:lnTo>
                    <a:pt x="4153700" y="1755778"/>
                  </a:lnTo>
                  <a:lnTo>
                    <a:pt x="4145685" y="1709292"/>
                  </a:lnTo>
                  <a:lnTo>
                    <a:pt x="4136653" y="1663163"/>
                  </a:lnTo>
                  <a:lnTo>
                    <a:pt x="4126615" y="1617402"/>
                  </a:lnTo>
                  <a:lnTo>
                    <a:pt x="4115583" y="1572021"/>
                  </a:lnTo>
                  <a:lnTo>
                    <a:pt x="4103569" y="1527033"/>
                  </a:lnTo>
                  <a:lnTo>
                    <a:pt x="4090586" y="1482449"/>
                  </a:lnTo>
                  <a:lnTo>
                    <a:pt x="4076646" y="1438281"/>
                  </a:lnTo>
                  <a:lnTo>
                    <a:pt x="4061760" y="1394542"/>
                  </a:lnTo>
                  <a:lnTo>
                    <a:pt x="4045941" y="1351244"/>
                  </a:lnTo>
                  <a:lnTo>
                    <a:pt x="4029200" y="1308398"/>
                  </a:lnTo>
                  <a:lnTo>
                    <a:pt x="4011550" y="1266016"/>
                  </a:lnTo>
                  <a:lnTo>
                    <a:pt x="3993002" y="1224112"/>
                  </a:lnTo>
                  <a:lnTo>
                    <a:pt x="3973569" y="1182695"/>
                  </a:lnTo>
                  <a:lnTo>
                    <a:pt x="3953263" y="1141780"/>
                  </a:lnTo>
                  <a:lnTo>
                    <a:pt x="3932095" y="1101377"/>
                  </a:lnTo>
                  <a:lnTo>
                    <a:pt x="3910078" y="1061498"/>
                  </a:lnTo>
                  <a:lnTo>
                    <a:pt x="3887224" y="1022157"/>
                  </a:lnTo>
                  <a:lnTo>
                    <a:pt x="3863544" y="983364"/>
                  </a:lnTo>
                  <a:lnTo>
                    <a:pt x="3839052" y="945131"/>
                  </a:lnTo>
                  <a:lnTo>
                    <a:pt x="3813758" y="907472"/>
                  </a:lnTo>
                  <a:lnTo>
                    <a:pt x="3787675" y="870397"/>
                  </a:lnTo>
                  <a:lnTo>
                    <a:pt x="3760814" y="833919"/>
                  </a:lnTo>
                  <a:lnTo>
                    <a:pt x="3733189" y="798050"/>
                  </a:lnTo>
                  <a:lnTo>
                    <a:pt x="3704810" y="762802"/>
                  </a:lnTo>
                  <a:lnTo>
                    <a:pt x="3675691" y="728187"/>
                  </a:lnTo>
                  <a:lnTo>
                    <a:pt x="3645842" y="694216"/>
                  </a:lnTo>
                  <a:lnTo>
                    <a:pt x="3615276" y="660903"/>
                  </a:lnTo>
                  <a:lnTo>
                    <a:pt x="3584005" y="628258"/>
                  </a:lnTo>
                  <a:lnTo>
                    <a:pt x="3552042" y="596294"/>
                  </a:lnTo>
                  <a:lnTo>
                    <a:pt x="3519397" y="565024"/>
                  </a:lnTo>
                  <a:lnTo>
                    <a:pt x="3486083" y="534458"/>
                  </a:lnTo>
                  <a:lnTo>
                    <a:pt x="3452113" y="504609"/>
                  </a:lnTo>
                  <a:lnTo>
                    <a:pt x="3417497" y="475490"/>
                  </a:lnTo>
                  <a:lnTo>
                    <a:pt x="3382249" y="447111"/>
                  </a:lnTo>
                  <a:lnTo>
                    <a:pt x="3346380" y="419486"/>
                  </a:lnTo>
                  <a:lnTo>
                    <a:pt x="3309901" y="392626"/>
                  </a:lnTo>
                  <a:lnTo>
                    <a:pt x="3272827" y="366543"/>
                  </a:lnTo>
                  <a:lnTo>
                    <a:pt x="3235167" y="341249"/>
                  </a:lnTo>
                  <a:lnTo>
                    <a:pt x="3196935" y="316756"/>
                  </a:lnTo>
                  <a:lnTo>
                    <a:pt x="3158141" y="293077"/>
                  </a:lnTo>
                  <a:lnTo>
                    <a:pt x="3118799" y="270223"/>
                  </a:lnTo>
                  <a:lnTo>
                    <a:pt x="3078921" y="248206"/>
                  </a:lnTo>
                  <a:lnTo>
                    <a:pt x="3038518" y="227038"/>
                  </a:lnTo>
                  <a:lnTo>
                    <a:pt x="2997602" y="206732"/>
                  </a:lnTo>
                  <a:lnTo>
                    <a:pt x="2956185" y="187299"/>
                  </a:lnTo>
                  <a:lnTo>
                    <a:pt x="2914280" y="168751"/>
                  </a:lnTo>
                  <a:lnTo>
                    <a:pt x="2871899" y="151101"/>
                  </a:lnTo>
                  <a:lnTo>
                    <a:pt x="2829052" y="134360"/>
                  </a:lnTo>
                  <a:lnTo>
                    <a:pt x="2785754" y="118541"/>
                  </a:lnTo>
                  <a:lnTo>
                    <a:pt x="2742014" y="103655"/>
                  </a:lnTo>
                  <a:lnTo>
                    <a:pt x="2697847" y="89715"/>
                  </a:lnTo>
                  <a:lnTo>
                    <a:pt x="2653262" y="76732"/>
                  </a:lnTo>
                  <a:lnTo>
                    <a:pt x="2608274" y="64718"/>
                  </a:lnTo>
                  <a:lnTo>
                    <a:pt x="2562893" y="53686"/>
                  </a:lnTo>
                  <a:lnTo>
                    <a:pt x="2517131" y="43648"/>
                  </a:lnTo>
                  <a:lnTo>
                    <a:pt x="2471002" y="34616"/>
                  </a:lnTo>
                  <a:lnTo>
                    <a:pt x="2424516" y="26601"/>
                  </a:lnTo>
                  <a:lnTo>
                    <a:pt x="2377685" y="19615"/>
                  </a:lnTo>
                  <a:lnTo>
                    <a:pt x="2330522" y="13672"/>
                  </a:lnTo>
                  <a:lnTo>
                    <a:pt x="2283039" y="8782"/>
                  </a:lnTo>
                  <a:lnTo>
                    <a:pt x="2235248" y="4958"/>
                  </a:lnTo>
                  <a:lnTo>
                    <a:pt x="2187161" y="2211"/>
                  </a:lnTo>
                  <a:lnTo>
                    <a:pt x="2138789" y="554"/>
                  </a:lnTo>
                  <a:lnTo>
                    <a:pt x="2090145" y="0"/>
                  </a:lnTo>
                  <a:lnTo>
                    <a:pt x="2041502" y="554"/>
                  </a:lnTo>
                  <a:lnTo>
                    <a:pt x="1993131" y="2211"/>
                  </a:lnTo>
                  <a:lnTo>
                    <a:pt x="1945044" y="4958"/>
                  </a:lnTo>
                  <a:lnTo>
                    <a:pt x="1897253" y="8782"/>
                  </a:lnTo>
                  <a:lnTo>
                    <a:pt x="1849770" y="13672"/>
                  </a:lnTo>
                  <a:lnTo>
                    <a:pt x="1802608" y="19615"/>
                  </a:lnTo>
                  <a:lnTo>
                    <a:pt x="1755778" y="26601"/>
                  </a:lnTo>
                  <a:lnTo>
                    <a:pt x="1709292" y="34616"/>
                  </a:lnTo>
                  <a:lnTo>
                    <a:pt x="1663163" y="43648"/>
                  </a:lnTo>
                  <a:lnTo>
                    <a:pt x="1617402" y="53686"/>
                  </a:lnTo>
                  <a:lnTo>
                    <a:pt x="1572021" y="64718"/>
                  </a:lnTo>
                  <a:lnTo>
                    <a:pt x="1527033" y="76732"/>
                  </a:lnTo>
                  <a:lnTo>
                    <a:pt x="1482449" y="89715"/>
                  </a:lnTo>
                  <a:lnTo>
                    <a:pt x="1438281" y="103655"/>
                  </a:lnTo>
                  <a:lnTo>
                    <a:pt x="1394542" y="118541"/>
                  </a:lnTo>
                  <a:lnTo>
                    <a:pt x="1351244" y="134360"/>
                  </a:lnTo>
                  <a:lnTo>
                    <a:pt x="1308398" y="151101"/>
                  </a:lnTo>
                  <a:lnTo>
                    <a:pt x="1266016" y="168751"/>
                  </a:lnTo>
                  <a:lnTo>
                    <a:pt x="1224112" y="187299"/>
                  </a:lnTo>
                  <a:lnTo>
                    <a:pt x="1182695" y="206732"/>
                  </a:lnTo>
                  <a:lnTo>
                    <a:pt x="1141780" y="227038"/>
                  </a:lnTo>
                  <a:lnTo>
                    <a:pt x="1101377" y="248206"/>
                  </a:lnTo>
                  <a:lnTo>
                    <a:pt x="1061498" y="270223"/>
                  </a:lnTo>
                  <a:lnTo>
                    <a:pt x="1022157" y="293077"/>
                  </a:lnTo>
                  <a:lnTo>
                    <a:pt x="983364" y="316756"/>
                  </a:lnTo>
                  <a:lnTo>
                    <a:pt x="945131" y="341249"/>
                  </a:lnTo>
                  <a:lnTo>
                    <a:pt x="907472" y="366543"/>
                  </a:lnTo>
                  <a:lnTo>
                    <a:pt x="870397" y="392626"/>
                  </a:lnTo>
                  <a:lnTo>
                    <a:pt x="833919" y="419486"/>
                  </a:lnTo>
                  <a:lnTo>
                    <a:pt x="798050" y="447111"/>
                  </a:lnTo>
                  <a:lnTo>
                    <a:pt x="762802" y="475490"/>
                  </a:lnTo>
                  <a:lnTo>
                    <a:pt x="728187" y="504609"/>
                  </a:lnTo>
                  <a:lnTo>
                    <a:pt x="694216" y="534458"/>
                  </a:lnTo>
                  <a:lnTo>
                    <a:pt x="660903" y="565024"/>
                  </a:lnTo>
                  <a:lnTo>
                    <a:pt x="628258" y="596294"/>
                  </a:lnTo>
                  <a:lnTo>
                    <a:pt x="596294" y="628258"/>
                  </a:lnTo>
                  <a:lnTo>
                    <a:pt x="565024" y="660903"/>
                  </a:lnTo>
                  <a:lnTo>
                    <a:pt x="534458" y="694216"/>
                  </a:lnTo>
                  <a:lnTo>
                    <a:pt x="504609" y="728187"/>
                  </a:lnTo>
                  <a:lnTo>
                    <a:pt x="475490" y="762802"/>
                  </a:lnTo>
                  <a:lnTo>
                    <a:pt x="447111" y="798050"/>
                  </a:lnTo>
                  <a:lnTo>
                    <a:pt x="419486" y="833919"/>
                  </a:lnTo>
                  <a:lnTo>
                    <a:pt x="392626" y="870397"/>
                  </a:lnTo>
                  <a:lnTo>
                    <a:pt x="366543" y="907472"/>
                  </a:lnTo>
                  <a:lnTo>
                    <a:pt x="341249" y="945131"/>
                  </a:lnTo>
                  <a:lnTo>
                    <a:pt x="316756" y="983364"/>
                  </a:lnTo>
                  <a:lnTo>
                    <a:pt x="293077" y="1022157"/>
                  </a:lnTo>
                  <a:lnTo>
                    <a:pt x="270223" y="1061498"/>
                  </a:lnTo>
                  <a:lnTo>
                    <a:pt x="248206" y="1101377"/>
                  </a:lnTo>
                  <a:lnTo>
                    <a:pt x="227038" y="1141780"/>
                  </a:lnTo>
                  <a:lnTo>
                    <a:pt x="206732" y="1182695"/>
                  </a:lnTo>
                  <a:lnTo>
                    <a:pt x="187299" y="1224112"/>
                  </a:lnTo>
                  <a:lnTo>
                    <a:pt x="168751" y="1266016"/>
                  </a:lnTo>
                  <a:lnTo>
                    <a:pt x="151101" y="1308398"/>
                  </a:lnTo>
                  <a:lnTo>
                    <a:pt x="134360" y="1351244"/>
                  </a:lnTo>
                  <a:lnTo>
                    <a:pt x="118541" y="1394542"/>
                  </a:lnTo>
                  <a:lnTo>
                    <a:pt x="103655" y="1438281"/>
                  </a:lnTo>
                  <a:lnTo>
                    <a:pt x="89715" y="1482449"/>
                  </a:lnTo>
                  <a:lnTo>
                    <a:pt x="76732" y="1527033"/>
                  </a:lnTo>
                  <a:lnTo>
                    <a:pt x="64718" y="1572021"/>
                  </a:lnTo>
                  <a:lnTo>
                    <a:pt x="53686" y="1617402"/>
                  </a:lnTo>
                  <a:lnTo>
                    <a:pt x="43648" y="1663163"/>
                  </a:lnTo>
                  <a:lnTo>
                    <a:pt x="34616" y="1709292"/>
                  </a:lnTo>
                  <a:lnTo>
                    <a:pt x="26601" y="1755778"/>
                  </a:lnTo>
                  <a:lnTo>
                    <a:pt x="19615" y="1802608"/>
                  </a:lnTo>
                  <a:lnTo>
                    <a:pt x="13672" y="1849770"/>
                  </a:lnTo>
                  <a:lnTo>
                    <a:pt x="8782" y="1897253"/>
                  </a:lnTo>
                  <a:lnTo>
                    <a:pt x="4958" y="1945044"/>
                  </a:lnTo>
                  <a:lnTo>
                    <a:pt x="2211" y="1993131"/>
                  </a:lnTo>
                  <a:lnTo>
                    <a:pt x="554" y="2041502"/>
                  </a:lnTo>
                  <a:lnTo>
                    <a:pt x="0" y="2090145"/>
                  </a:lnTo>
                  <a:lnTo>
                    <a:pt x="554" y="2138799"/>
                  </a:lnTo>
                  <a:lnTo>
                    <a:pt x="2211" y="2187170"/>
                  </a:lnTo>
                  <a:lnTo>
                    <a:pt x="4958" y="2235257"/>
                  </a:lnTo>
                  <a:lnTo>
                    <a:pt x="8782" y="2283048"/>
                  </a:lnTo>
                  <a:lnTo>
                    <a:pt x="13672" y="2330531"/>
                  </a:lnTo>
                  <a:lnTo>
                    <a:pt x="19615" y="2377693"/>
                  </a:lnTo>
                  <a:lnTo>
                    <a:pt x="26601" y="2424523"/>
                  </a:lnTo>
                  <a:lnTo>
                    <a:pt x="34616" y="2471009"/>
                  </a:lnTo>
                  <a:lnTo>
                    <a:pt x="43648" y="2517138"/>
                  </a:lnTo>
                  <a:lnTo>
                    <a:pt x="53686" y="2562899"/>
                  </a:lnTo>
                  <a:lnTo>
                    <a:pt x="64718" y="2608280"/>
                  </a:lnTo>
                  <a:lnTo>
                    <a:pt x="76732" y="2653268"/>
                  </a:lnTo>
                  <a:lnTo>
                    <a:pt x="89715" y="2697852"/>
                  </a:lnTo>
                  <a:lnTo>
                    <a:pt x="103655" y="2742020"/>
                  </a:lnTo>
                  <a:lnTo>
                    <a:pt x="118541" y="2785759"/>
                  </a:lnTo>
                  <a:lnTo>
                    <a:pt x="134360" y="2829057"/>
                  </a:lnTo>
                  <a:lnTo>
                    <a:pt x="151101" y="2871903"/>
                  </a:lnTo>
                  <a:lnTo>
                    <a:pt x="168751" y="2914285"/>
                  </a:lnTo>
                  <a:lnTo>
                    <a:pt x="187299" y="2956189"/>
                  </a:lnTo>
                  <a:lnTo>
                    <a:pt x="206732" y="2997606"/>
                  </a:lnTo>
                  <a:lnTo>
                    <a:pt x="227038" y="3038521"/>
                  </a:lnTo>
                  <a:lnTo>
                    <a:pt x="248206" y="3078924"/>
                  </a:lnTo>
                  <a:lnTo>
                    <a:pt x="270223" y="3118803"/>
                  </a:lnTo>
                  <a:lnTo>
                    <a:pt x="293077" y="3158144"/>
                  </a:lnTo>
                  <a:lnTo>
                    <a:pt x="316756" y="3196937"/>
                  </a:lnTo>
                  <a:lnTo>
                    <a:pt x="341249" y="3235170"/>
                  </a:lnTo>
                  <a:lnTo>
                    <a:pt x="366543" y="3272829"/>
                  </a:lnTo>
                  <a:lnTo>
                    <a:pt x="392626" y="3309904"/>
                  </a:lnTo>
                  <a:lnTo>
                    <a:pt x="419486" y="3346382"/>
                  </a:lnTo>
                  <a:lnTo>
                    <a:pt x="447111" y="3382251"/>
                  </a:lnTo>
                  <a:lnTo>
                    <a:pt x="475490" y="3417499"/>
                  </a:lnTo>
                  <a:lnTo>
                    <a:pt x="504609" y="3452114"/>
                  </a:lnTo>
                  <a:lnTo>
                    <a:pt x="534458" y="3486085"/>
                  </a:lnTo>
                  <a:lnTo>
                    <a:pt x="565024" y="3519398"/>
                  </a:lnTo>
                  <a:lnTo>
                    <a:pt x="596294" y="3552043"/>
                  </a:lnTo>
                  <a:lnTo>
                    <a:pt x="628258" y="3584007"/>
                  </a:lnTo>
                  <a:lnTo>
                    <a:pt x="660903" y="3615277"/>
                  </a:lnTo>
                  <a:lnTo>
                    <a:pt x="694216" y="3645843"/>
                  </a:lnTo>
                  <a:lnTo>
                    <a:pt x="728187" y="3675692"/>
                  </a:lnTo>
                  <a:lnTo>
                    <a:pt x="762802" y="3704811"/>
                  </a:lnTo>
                  <a:lnTo>
                    <a:pt x="798050" y="3733190"/>
                  </a:lnTo>
                  <a:lnTo>
                    <a:pt x="833919" y="3760815"/>
                  </a:lnTo>
                  <a:lnTo>
                    <a:pt x="870397" y="3787675"/>
                  </a:lnTo>
                  <a:lnTo>
                    <a:pt x="907472" y="3813758"/>
                  </a:lnTo>
                  <a:lnTo>
                    <a:pt x="945131" y="3839052"/>
                  </a:lnTo>
                  <a:lnTo>
                    <a:pt x="983364" y="3863545"/>
                  </a:lnTo>
                  <a:lnTo>
                    <a:pt x="1022157" y="3887224"/>
                  </a:lnTo>
                  <a:lnTo>
                    <a:pt x="1061498" y="3910078"/>
                  </a:lnTo>
                  <a:lnTo>
                    <a:pt x="1101377" y="3932095"/>
                  </a:lnTo>
                  <a:lnTo>
                    <a:pt x="1141780" y="3953263"/>
                  </a:lnTo>
                  <a:lnTo>
                    <a:pt x="1182695" y="3973569"/>
                  </a:lnTo>
                  <a:lnTo>
                    <a:pt x="1224112" y="3993002"/>
                  </a:lnTo>
                  <a:lnTo>
                    <a:pt x="1266016" y="4011550"/>
                  </a:lnTo>
                  <a:lnTo>
                    <a:pt x="1308398" y="4029200"/>
                  </a:lnTo>
                  <a:lnTo>
                    <a:pt x="1351244" y="4045941"/>
                  </a:lnTo>
                  <a:lnTo>
                    <a:pt x="1394542" y="4061760"/>
                  </a:lnTo>
                  <a:lnTo>
                    <a:pt x="1438281" y="4076646"/>
                  </a:lnTo>
                  <a:lnTo>
                    <a:pt x="1482449" y="4090587"/>
                  </a:lnTo>
                  <a:lnTo>
                    <a:pt x="1527033" y="4103569"/>
                  </a:lnTo>
                  <a:lnTo>
                    <a:pt x="1572021" y="4115583"/>
                  </a:lnTo>
                  <a:lnTo>
                    <a:pt x="1617402" y="4126615"/>
                  </a:lnTo>
                  <a:lnTo>
                    <a:pt x="1663163" y="4136653"/>
                  </a:lnTo>
                  <a:lnTo>
                    <a:pt x="1709292" y="4145685"/>
                  </a:lnTo>
                  <a:lnTo>
                    <a:pt x="1755778" y="4153700"/>
                  </a:lnTo>
                  <a:lnTo>
                    <a:pt x="1802608" y="4160686"/>
                  </a:lnTo>
                  <a:lnTo>
                    <a:pt x="1849770" y="4166629"/>
                  </a:lnTo>
                  <a:lnTo>
                    <a:pt x="1897253" y="4171519"/>
                  </a:lnTo>
                  <a:lnTo>
                    <a:pt x="1945044" y="4175343"/>
                  </a:lnTo>
                  <a:lnTo>
                    <a:pt x="1993131" y="4178090"/>
                  </a:lnTo>
                  <a:lnTo>
                    <a:pt x="2041502" y="4179747"/>
                  </a:lnTo>
                  <a:lnTo>
                    <a:pt x="2090145" y="4180302"/>
                  </a:lnTo>
                  <a:close/>
                </a:path>
              </a:pathLst>
            </a:custGeom>
            <a:ln w="860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12">
            <a:extLst>
              <a:ext uri="{FF2B5EF4-FFF2-40B4-BE49-F238E27FC236}">
                <a16:creationId xmlns:a16="http://schemas.microsoft.com/office/drawing/2014/main" id="{A54CEDEC-BC93-27E8-6B7C-8858FD1CBDD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4765196" y="10369381"/>
            <a:ext cx="3592654" cy="358431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35"/>
              </a:spcBef>
            </a:pPr>
            <a:r>
              <a:rPr lang="en-US" spc="-10" dirty="0">
                <a:solidFill>
                  <a:schemeClr val="tx1"/>
                </a:solidFill>
              </a:rPr>
              <a:t>cabotwealth.com</a:t>
            </a:r>
          </a:p>
        </p:txBody>
      </p:sp>
      <p:sp>
        <p:nvSpPr>
          <p:cNvPr id="38" name="Título 37">
            <a:extLst>
              <a:ext uri="{FF2B5EF4-FFF2-40B4-BE49-F238E27FC236}">
                <a16:creationId xmlns:a16="http://schemas.microsoft.com/office/drawing/2014/main" id="{B5D70C59-1A4B-2B87-4ABF-892582E1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1265" y="5005013"/>
            <a:ext cx="9696712" cy="1354217"/>
          </a:xfrm>
        </p:spPr>
        <p:txBody>
          <a:bodyPr/>
          <a:lstStyle/>
          <a:p>
            <a:pPr algn="l"/>
            <a:r>
              <a:rPr lang="en-US" sz="4400" b="1" i="1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Cabot Options Institute Earnings Trader</a:t>
            </a:r>
            <a:r>
              <a:rPr lang="en-US" sz="4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​</a:t>
            </a:r>
            <a:br>
              <a:rPr lang="en-US" sz="4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4400" b="1" i="1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Subscriber-Exclusive Webinar</a:t>
            </a:r>
            <a:r>
              <a:rPr lang="en-US" sz="4400" b="0" i="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​</a:t>
            </a:r>
            <a:endParaRPr lang="en-US" sz="4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89563397-2FDB-FC44-3C16-F8241918A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9794" y="2606675"/>
            <a:ext cx="9696712" cy="12423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0104099" cy="1130855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777875"/>
            <a:ext cx="20104606" cy="11309122"/>
            <a:chOff x="2" y="0"/>
            <a:chExt cx="20104606" cy="11309122"/>
          </a:xfrm>
        </p:grpSpPr>
        <p:sp>
          <p:nvSpPr>
            <p:cNvPr id="9" name="object 9"/>
            <p:cNvSpPr/>
            <p:nvPr/>
          </p:nvSpPr>
          <p:spPr>
            <a:xfrm>
              <a:off x="15739618" y="0"/>
              <a:ext cx="4364990" cy="4772660"/>
            </a:xfrm>
            <a:custGeom>
              <a:avLst/>
              <a:gdLst/>
              <a:ahLst/>
              <a:cxnLst/>
              <a:rect l="l" t="t" r="r" b="b"/>
              <a:pathLst>
                <a:path w="4364990" h="4772660">
                  <a:moveTo>
                    <a:pt x="4364469" y="0"/>
                  </a:moveTo>
                  <a:lnTo>
                    <a:pt x="0" y="0"/>
                  </a:lnTo>
                  <a:lnTo>
                    <a:pt x="0" y="483870"/>
                  </a:lnTo>
                  <a:lnTo>
                    <a:pt x="3830650" y="483870"/>
                  </a:lnTo>
                  <a:lnTo>
                    <a:pt x="3830650" y="4772660"/>
                  </a:lnTo>
                  <a:lnTo>
                    <a:pt x="4364469" y="4772660"/>
                  </a:lnTo>
                  <a:lnTo>
                    <a:pt x="4364469" y="483870"/>
                  </a:lnTo>
                  <a:lnTo>
                    <a:pt x="4364469" y="0"/>
                  </a:lnTo>
                  <a:close/>
                </a:path>
              </a:pathLst>
            </a:custGeom>
            <a:solidFill>
              <a:srgbClr val="C700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7715" y="1364879"/>
              <a:ext cx="17929225" cy="8600440"/>
            </a:xfrm>
            <a:custGeom>
              <a:avLst/>
              <a:gdLst/>
              <a:ahLst/>
              <a:cxnLst/>
              <a:rect l="l" t="t" r="r" b="b"/>
              <a:pathLst>
                <a:path w="17929225" h="8600440">
                  <a:moveTo>
                    <a:pt x="17928679" y="0"/>
                  </a:moveTo>
                  <a:lnTo>
                    <a:pt x="0" y="0"/>
                  </a:lnTo>
                  <a:lnTo>
                    <a:pt x="0" y="8599958"/>
                  </a:lnTo>
                  <a:lnTo>
                    <a:pt x="17928679" y="8599958"/>
                  </a:lnTo>
                  <a:lnTo>
                    <a:pt x="17928679" y="0"/>
                  </a:lnTo>
                  <a:close/>
                </a:path>
              </a:pathLst>
            </a:custGeom>
            <a:solidFill>
              <a:srgbClr val="FFFFFF">
                <a:alpha val="65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" y="9964827"/>
              <a:ext cx="20104100" cy="1344295"/>
            </a:xfrm>
            <a:custGeom>
              <a:avLst/>
              <a:gdLst/>
              <a:ahLst/>
              <a:cxnLst/>
              <a:rect l="l" t="t" r="r" b="b"/>
              <a:pathLst>
                <a:path w="20104100" h="1344295">
                  <a:moveTo>
                    <a:pt x="20104099" y="10"/>
                  </a:moveTo>
                  <a:lnTo>
                    <a:pt x="0" y="0"/>
                  </a:lnTo>
                  <a:lnTo>
                    <a:pt x="0" y="1343718"/>
                  </a:lnTo>
                  <a:lnTo>
                    <a:pt x="20104099" y="1343728"/>
                  </a:lnTo>
                  <a:lnTo>
                    <a:pt x="20104099" y="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2">
            <a:extLst>
              <a:ext uri="{FF2B5EF4-FFF2-40B4-BE49-F238E27FC236}">
                <a16:creationId xmlns:a16="http://schemas.microsoft.com/office/drawing/2014/main" id="{6DDBECE4-751F-2425-62A5-A03E818400E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4765196" y="10369381"/>
            <a:ext cx="3592654" cy="358431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US" spc="-10" dirty="0"/>
              <a:t>cabotwealth.com  |  #2</a:t>
            </a:r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B5AF5203-00BD-955E-8521-9A55B8CFC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851" y="2187844"/>
            <a:ext cx="16763999" cy="830997"/>
          </a:xfrm>
        </p:spPr>
        <p:txBody>
          <a:bodyPr/>
          <a:lstStyle/>
          <a:p>
            <a:pPr algn="l"/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</a:rPr>
              <a:t>Over the Next Hour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561BDB61-F335-E8B2-8750-39ED9E55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556" y="598011"/>
            <a:ext cx="4468092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22CF2-4021-8F47-AA41-329B16FE90DE}"/>
              </a:ext>
            </a:extLst>
          </p:cNvPr>
          <p:cNvSpPr txBox="1"/>
          <p:nvPr/>
        </p:nvSpPr>
        <p:spPr>
          <a:xfrm>
            <a:off x="1604992" y="3219720"/>
            <a:ext cx="12714258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Weekly Review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Closed Trades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Open Positions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Potential Trades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Questions and Answers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2">
            <a:extLst>
              <a:ext uri="{FF2B5EF4-FFF2-40B4-BE49-F238E27FC236}">
                <a16:creationId xmlns:a16="http://schemas.microsoft.com/office/drawing/2014/main" id="{E3F12B26-B9E4-9F1E-49B2-A9CA3017F80A}"/>
              </a:ext>
            </a:extLst>
          </p:cNvPr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19" name="object 3">
              <a:extLst>
                <a:ext uri="{FF2B5EF4-FFF2-40B4-BE49-F238E27FC236}">
                  <a16:creationId xmlns:a16="http://schemas.microsoft.com/office/drawing/2014/main" id="{D4C7AF5B-2153-8CDE-0C51-5F251E2B551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F478BD58-976A-165A-D315-C8E3BC78093A}"/>
                </a:ext>
              </a:extLst>
            </p:cNvPr>
            <p:cNvSpPr/>
            <p:nvPr/>
          </p:nvSpPr>
          <p:spPr>
            <a:xfrm>
              <a:off x="15739619" y="0"/>
              <a:ext cx="4364990" cy="4772660"/>
            </a:xfrm>
            <a:custGeom>
              <a:avLst/>
              <a:gdLst/>
              <a:ahLst/>
              <a:cxnLst/>
              <a:rect l="l" t="t" r="r" b="b"/>
              <a:pathLst>
                <a:path w="4364990" h="4772660">
                  <a:moveTo>
                    <a:pt x="4364469" y="0"/>
                  </a:moveTo>
                  <a:lnTo>
                    <a:pt x="0" y="0"/>
                  </a:lnTo>
                  <a:lnTo>
                    <a:pt x="0" y="483870"/>
                  </a:lnTo>
                  <a:lnTo>
                    <a:pt x="3830650" y="483870"/>
                  </a:lnTo>
                  <a:lnTo>
                    <a:pt x="3830650" y="4772660"/>
                  </a:lnTo>
                  <a:lnTo>
                    <a:pt x="4364469" y="4772660"/>
                  </a:lnTo>
                  <a:lnTo>
                    <a:pt x="4364469" y="483870"/>
                  </a:lnTo>
                  <a:lnTo>
                    <a:pt x="4364469" y="0"/>
                  </a:lnTo>
                  <a:close/>
                </a:path>
              </a:pathLst>
            </a:custGeom>
            <a:solidFill>
              <a:srgbClr val="C700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51A06579-3CD7-80F8-C837-B8BC26FB58CB}"/>
                </a:ext>
              </a:extLst>
            </p:cNvPr>
            <p:cNvSpPr/>
            <p:nvPr/>
          </p:nvSpPr>
          <p:spPr>
            <a:xfrm>
              <a:off x="1087715" y="1364879"/>
              <a:ext cx="17929225" cy="8600440"/>
            </a:xfrm>
            <a:custGeom>
              <a:avLst/>
              <a:gdLst/>
              <a:ahLst/>
              <a:cxnLst/>
              <a:rect l="l" t="t" r="r" b="b"/>
              <a:pathLst>
                <a:path w="17929225" h="8600440">
                  <a:moveTo>
                    <a:pt x="17928679" y="0"/>
                  </a:moveTo>
                  <a:lnTo>
                    <a:pt x="0" y="0"/>
                  </a:lnTo>
                  <a:lnTo>
                    <a:pt x="0" y="8599958"/>
                  </a:lnTo>
                  <a:lnTo>
                    <a:pt x="17928679" y="8599958"/>
                  </a:lnTo>
                  <a:lnTo>
                    <a:pt x="17928679" y="0"/>
                  </a:lnTo>
                  <a:close/>
                </a:path>
              </a:pathLst>
            </a:custGeom>
            <a:solidFill>
              <a:srgbClr val="FFFFFF">
                <a:alpha val="65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BEF581F8-B9E3-4523-7B36-1216079BB8BD}"/>
                </a:ext>
              </a:extLst>
            </p:cNvPr>
            <p:cNvSpPr/>
            <p:nvPr/>
          </p:nvSpPr>
          <p:spPr>
            <a:xfrm>
              <a:off x="0" y="9964828"/>
              <a:ext cx="20104100" cy="1344295"/>
            </a:xfrm>
            <a:custGeom>
              <a:avLst/>
              <a:gdLst/>
              <a:ahLst/>
              <a:cxnLst/>
              <a:rect l="l" t="t" r="r" b="b"/>
              <a:pathLst>
                <a:path w="20104100" h="1344295">
                  <a:moveTo>
                    <a:pt x="20104099" y="10"/>
                  </a:moveTo>
                  <a:lnTo>
                    <a:pt x="0" y="0"/>
                  </a:lnTo>
                  <a:lnTo>
                    <a:pt x="0" y="1343718"/>
                  </a:lnTo>
                  <a:lnTo>
                    <a:pt x="20104099" y="1343728"/>
                  </a:lnTo>
                  <a:lnTo>
                    <a:pt x="20104099" y="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ítulo 15">
            <a:extLst>
              <a:ext uri="{FF2B5EF4-FFF2-40B4-BE49-F238E27FC236}">
                <a16:creationId xmlns:a16="http://schemas.microsoft.com/office/drawing/2014/main" id="{9BBC4168-066F-1B2D-27DB-B2326BD3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049" y="4791848"/>
            <a:ext cx="16763999" cy="830997"/>
          </a:xfrm>
        </p:spPr>
        <p:txBody>
          <a:bodyPr/>
          <a:lstStyle/>
          <a:p>
            <a:pPr algn="ctr"/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</a:rPr>
              <a:t>Weekly Review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D90A93D5-3D31-8972-363F-5C4F07C06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3567" y="10306528"/>
            <a:ext cx="41624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55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2">
            <a:extLst>
              <a:ext uri="{FF2B5EF4-FFF2-40B4-BE49-F238E27FC236}">
                <a16:creationId xmlns:a16="http://schemas.microsoft.com/office/drawing/2014/main" id="{E3F12B26-B9E4-9F1E-49B2-A9CA3017F80A}"/>
              </a:ext>
            </a:extLst>
          </p:cNvPr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19" name="object 3">
              <a:extLst>
                <a:ext uri="{FF2B5EF4-FFF2-40B4-BE49-F238E27FC236}">
                  <a16:creationId xmlns:a16="http://schemas.microsoft.com/office/drawing/2014/main" id="{D4C7AF5B-2153-8CDE-0C51-5F251E2B551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F478BD58-976A-165A-D315-C8E3BC78093A}"/>
                </a:ext>
              </a:extLst>
            </p:cNvPr>
            <p:cNvSpPr/>
            <p:nvPr/>
          </p:nvSpPr>
          <p:spPr>
            <a:xfrm>
              <a:off x="15739619" y="0"/>
              <a:ext cx="4364990" cy="4772660"/>
            </a:xfrm>
            <a:custGeom>
              <a:avLst/>
              <a:gdLst/>
              <a:ahLst/>
              <a:cxnLst/>
              <a:rect l="l" t="t" r="r" b="b"/>
              <a:pathLst>
                <a:path w="4364990" h="4772660">
                  <a:moveTo>
                    <a:pt x="4364469" y="0"/>
                  </a:moveTo>
                  <a:lnTo>
                    <a:pt x="0" y="0"/>
                  </a:lnTo>
                  <a:lnTo>
                    <a:pt x="0" y="483870"/>
                  </a:lnTo>
                  <a:lnTo>
                    <a:pt x="3830650" y="483870"/>
                  </a:lnTo>
                  <a:lnTo>
                    <a:pt x="3830650" y="4772660"/>
                  </a:lnTo>
                  <a:lnTo>
                    <a:pt x="4364469" y="4772660"/>
                  </a:lnTo>
                  <a:lnTo>
                    <a:pt x="4364469" y="483870"/>
                  </a:lnTo>
                  <a:lnTo>
                    <a:pt x="4364469" y="0"/>
                  </a:lnTo>
                  <a:close/>
                </a:path>
              </a:pathLst>
            </a:custGeom>
            <a:solidFill>
              <a:srgbClr val="C700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51A06579-3CD7-80F8-C837-B8BC26FB58CB}"/>
                </a:ext>
              </a:extLst>
            </p:cNvPr>
            <p:cNvSpPr/>
            <p:nvPr/>
          </p:nvSpPr>
          <p:spPr>
            <a:xfrm>
              <a:off x="1087715" y="1364879"/>
              <a:ext cx="17929225" cy="8600440"/>
            </a:xfrm>
            <a:custGeom>
              <a:avLst/>
              <a:gdLst/>
              <a:ahLst/>
              <a:cxnLst/>
              <a:rect l="l" t="t" r="r" b="b"/>
              <a:pathLst>
                <a:path w="17929225" h="8600440">
                  <a:moveTo>
                    <a:pt x="17928679" y="0"/>
                  </a:moveTo>
                  <a:lnTo>
                    <a:pt x="0" y="0"/>
                  </a:lnTo>
                  <a:lnTo>
                    <a:pt x="0" y="8599958"/>
                  </a:lnTo>
                  <a:lnTo>
                    <a:pt x="17928679" y="8599958"/>
                  </a:lnTo>
                  <a:lnTo>
                    <a:pt x="17928679" y="0"/>
                  </a:lnTo>
                  <a:close/>
                </a:path>
              </a:pathLst>
            </a:custGeom>
            <a:solidFill>
              <a:srgbClr val="FFFFFF">
                <a:alpha val="65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BEF581F8-B9E3-4523-7B36-1216079BB8BD}"/>
                </a:ext>
              </a:extLst>
            </p:cNvPr>
            <p:cNvSpPr/>
            <p:nvPr/>
          </p:nvSpPr>
          <p:spPr>
            <a:xfrm>
              <a:off x="0" y="9964828"/>
              <a:ext cx="20104100" cy="1344295"/>
            </a:xfrm>
            <a:custGeom>
              <a:avLst/>
              <a:gdLst/>
              <a:ahLst/>
              <a:cxnLst/>
              <a:rect l="l" t="t" r="r" b="b"/>
              <a:pathLst>
                <a:path w="20104100" h="1344295">
                  <a:moveTo>
                    <a:pt x="20104099" y="10"/>
                  </a:moveTo>
                  <a:lnTo>
                    <a:pt x="0" y="0"/>
                  </a:lnTo>
                  <a:lnTo>
                    <a:pt x="0" y="1343718"/>
                  </a:lnTo>
                  <a:lnTo>
                    <a:pt x="20104099" y="1343728"/>
                  </a:lnTo>
                  <a:lnTo>
                    <a:pt x="20104099" y="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ítulo 15">
            <a:extLst>
              <a:ext uri="{FF2B5EF4-FFF2-40B4-BE49-F238E27FC236}">
                <a16:creationId xmlns:a16="http://schemas.microsoft.com/office/drawing/2014/main" id="{9BBC4168-066F-1B2D-27DB-B2326BD3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049" y="4791848"/>
            <a:ext cx="16763999" cy="830997"/>
          </a:xfrm>
        </p:spPr>
        <p:txBody>
          <a:bodyPr/>
          <a:lstStyle/>
          <a:p>
            <a:pPr algn="ctr"/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</a:rPr>
              <a:t>Closed Trades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D90A93D5-3D31-8972-363F-5C4F07C06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3567" y="10306528"/>
            <a:ext cx="41624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6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2">
            <a:extLst>
              <a:ext uri="{FF2B5EF4-FFF2-40B4-BE49-F238E27FC236}">
                <a16:creationId xmlns:a16="http://schemas.microsoft.com/office/drawing/2014/main" id="{E3F12B26-B9E4-9F1E-49B2-A9CA3017F80A}"/>
              </a:ext>
            </a:extLst>
          </p:cNvPr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19" name="object 3">
              <a:extLst>
                <a:ext uri="{FF2B5EF4-FFF2-40B4-BE49-F238E27FC236}">
                  <a16:creationId xmlns:a16="http://schemas.microsoft.com/office/drawing/2014/main" id="{D4C7AF5B-2153-8CDE-0C51-5F251E2B551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F478BD58-976A-165A-D315-C8E3BC78093A}"/>
                </a:ext>
              </a:extLst>
            </p:cNvPr>
            <p:cNvSpPr/>
            <p:nvPr/>
          </p:nvSpPr>
          <p:spPr>
            <a:xfrm>
              <a:off x="15739619" y="0"/>
              <a:ext cx="4364990" cy="4772660"/>
            </a:xfrm>
            <a:custGeom>
              <a:avLst/>
              <a:gdLst/>
              <a:ahLst/>
              <a:cxnLst/>
              <a:rect l="l" t="t" r="r" b="b"/>
              <a:pathLst>
                <a:path w="4364990" h="4772660">
                  <a:moveTo>
                    <a:pt x="4364469" y="0"/>
                  </a:moveTo>
                  <a:lnTo>
                    <a:pt x="0" y="0"/>
                  </a:lnTo>
                  <a:lnTo>
                    <a:pt x="0" y="483870"/>
                  </a:lnTo>
                  <a:lnTo>
                    <a:pt x="3830650" y="483870"/>
                  </a:lnTo>
                  <a:lnTo>
                    <a:pt x="3830650" y="4772660"/>
                  </a:lnTo>
                  <a:lnTo>
                    <a:pt x="4364469" y="4772660"/>
                  </a:lnTo>
                  <a:lnTo>
                    <a:pt x="4364469" y="483870"/>
                  </a:lnTo>
                  <a:lnTo>
                    <a:pt x="4364469" y="0"/>
                  </a:lnTo>
                  <a:close/>
                </a:path>
              </a:pathLst>
            </a:custGeom>
            <a:solidFill>
              <a:srgbClr val="C700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51A06579-3CD7-80F8-C837-B8BC26FB58CB}"/>
                </a:ext>
              </a:extLst>
            </p:cNvPr>
            <p:cNvSpPr/>
            <p:nvPr/>
          </p:nvSpPr>
          <p:spPr>
            <a:xfrm>
              <a:off x="1087715" y="1364879"/>
              <a:ext cx="17929225" cy="8600440"/>
            </a:xfrm>
            <a:custGeom>
              <a:avLst/>
              <a:gdLst/>
              <a:ahLst/>
              <a:cxnLst/>
              <a:rect l="l" t="t" r="r" b="b"/>
              <a:pathLst>
                <a:path w="17929225" h="8600440">
                  <a:moveTo>
                    <a:pt x="17928679" y="0"/>
                  </a:moveTo>
                  <a:lnTo>
                    <a:pt x="0" y="0"/>
                  </a:lnTo>
                  <a:lnTo>
                    <a:pt x="0" y="8599958"/>
                  </a:lnTo>
                  <a:lnTo>
                    <a:pt x="17928679" y="8599958"/>
                  </a:lnTo>
                  <a:lnTo>
                    <a:pt x="17928679" y="0"/>
                  </a:lnTo>
                  <a:close/>
                </a:path>
              </a:pathLst>
            </a:custGeom>
            <a:solidFill>
              <a:srgbClr val="FFFFFF">
                <a:alpha val="65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BEF581F8-B9E3-4523-7B36-1216079BB8BD}"/>
                </a:ext>
              </a:extLst>
            </p:cNvPr>
            <p:cNvSpPr/>
            <p:nvPr/>
          </p:nvSpPr>
          <p:spPr>
            <a:xfrm>
              <a:off x="0" y="9964828"/>
              <a:ext cx="20104100" cy="1344295"/>
            </a:xfrm>
            <a:custGeom>
              <a:avLst/>
              <a:gdLst/>
              <a:ahLst/>
              <a:cxnLst/>
              <a:rect l="l" t="t" r="r" b="b"/>
              <a:pathLst>
                <a:path w="20104100" h="1344295">
                  <a:moveTo>
                    <a:pt x="20104099" y="10"/>
                  </a:moveTo>
                  <a:lnTo>
                    <a:pt x="0" y="0"/>
                  </a:lnTo>
                  <a:lnTo>
                    <a:pt x="0" y="1343718"/>
                  </a:lnTo>
                  <a:lnTo>
                    <a:pt x="20104099" y="1343728"/>
                  </a:lnTo>
                  <a:lnTo>
                    <a:pt x="20104099" y="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ítulo 15">
            <a:extLst>
              <a:ext uri="{FF2B5EF4-FFF2-40B4-BE49-F238E27FC236}">
                <a16:creationId xmlns:a16="http://schemas.microsoft.com/office/drawing/2014/main" id="{9BBC4168-066F-1B2D-27DB-B2326BD3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049" y="4791848"/>
            <a:ext cx="16763999" cy="830997"/>
          </a:xfrm>
        </p:spPr>
        <p:txBody>
          <a:bodyPr/>
          <a:lstStyle/>
          <a:p>
            <a:pPr algn="ctr"/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</a:rPr>
              <a:t>Open Positions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D90A93D5-3D31-8972-363F-5C4F07C06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3567" y="10306528"/>
            <a:ext cx="41624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18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2">
            <a:extLst>
              <a:ext uri="{FF2B5EF4-FFF2-40B4-BE49-F238E27FC236}">
                <a16:creationId xmlns:a16="http://schemas.microsoft.com/office/drawing/2014/main" id="{E3F12B26-B9E4-9F1E-49B2-A9CA3017F80A}"/>
              </a:ext>
            </a:extLst>
          </p:cNvPr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19" name="object 3">
              <a:extLst>
                <a:ext uri="{FF2B5EF4-FFF2-40B4-BE49-F238E27FC236}">
                  <a16:creationId xmlns:a16="http://schemas.microsoft.com/office/drawing/2014/main" id="{D4C7AF5B-2153-8CDE-0C51-5F251E2B551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F478BD58-976A-165A-D315-C8E3BC78093A}"/>
                </a:ext>
              </a:extLst>
            </p:cNvPr>
            <p:cNvSpPr/>
            <p:nvPr/>
          </p:nvSpPr>
          <p:spPr>
            <a:xfrm>
              <a:off x="15739619" y="0"/>
              <a:ext cx="4364990" cy="4772660"/>
            </a:xfrm>
            <a:custGeom>
              <a:avLst/>
              <a:gdLst/>
              <a:ahLst/>
              <a:cxnLst/>
              <a:rect l="l" t="t" r="r" b="b"/>
              <a:pathLst>
                <a:path w="4364990" h="4772660">
                  <a:moveTo>
                    <a:pt x="4364469" y="0"/>
                  </a:moveTo>
                  <a:lnTo>
                    <a:pt x="0" y="0"/>
                  </a:lnTo>
                  <a:lnTo>
                    <a:pt x="0" y="483870"/>
                  </a:lnTo>
                  <a:lnTo>
                    <a:pt x="3830650" y="483870"/>
                  </a:lnTo>
                  <a:lnTo>
                    <a:pt x="3830650" y="4772660"/>
                  </a:lnTo>
                  <a:lnTo>
                    <a:pt x="4364469" y="4772660"/>
                  </a:lnTo>
                  <a:lnTo>
                    <a:pt x="4364469" y="483870"/>
                  </a:lnTo>
                  <a:lnTo>
                    <a:pt x="4364469" y="0"/>
                  </a:lnTo>
                  <a:close/>
                </a:path>
              </a:pathLst>
            </a:custGeom>
            <a:solidFill>
              <a:srgbClr val="C700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51A06579-3CD7-80F8-C837-B8BC26FB58CB}"/>
                </a:ext>
              </a:extLst>
            </p:cNvPr>
            <p:cNvSpPr/>
            <p:nvPr/>
          </p:nvSpPr>
          <p:spPr>
            <a:xfrm>
              <a:off x="1087715" y="1364879"/>
              <a:ext cx="17929225" cy="8600440"/>
            </a:xfrm>
            <a:custGeom>
              <a:avLst/>
              <a:gdLst/>
              <a:ahLst/>
              <a:cxnLst/>
              <a:rect l="l" t="t" r="r" b="b"/>
              <a:pathLst>
                <a:path w="17929225" h="8600440">
                  <a:moveTo>
                    <a:pt x="17928679" y="0"/>
                  </a:moveTo>
                  <a:lnTo>
                    <a:pt x="0" y="0"/>
                  </a:lnTo>
                  <a:lnTo>
                    <a:pt x="0" y="8599958"/>
                  </a:lnTo>
                  <a:lnTo>
                    <a:pt x="17928679" y="8599958"/>
                  </a:lnTo>
                  <a:lnTo>
                    <a:pt x="17928679" y="0"/>
                  </a:lnTo>
                  <a:close/>
                </a:path>
              </a:pathLst>
            </a:custGeom>
            <a:solidFill>
              <a:srgbClr val="FFFFFF">
                <a:alpha val="65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BEF581F8-B9E3-4523-7B36-1216079BB8BD}"/>
                </a:ext>
              </a:extLst>
            </p:cNvPr>
            <p:cNvSpPr/>
            <p:nvPr/>
          </p:nvSpPr>
          <p:spPr>
            <a:xfrm>
              <a:off x="0" y="9964828"/>
              <a:ext cx="20104100" cy="1344295"/>
            </a:xfrm>
            <a:custGeom>
              <a:avLst/>
              <a:gdLst/>
              <a:ahLst/>
              <a:cxnLst/>
              <a:rect l="l" t="t" r="r" b="b"/>
              <a:pathLst>
                <a:path w="20104100" h="1344295">
                  <a:moveTo>
                    <a:pt x="20104099" y="10"/>
                  </a:moveTo>
                  <a:lnTo>
                    <a:pt x="0" y="0"/>
                  </a:lnTo>
                  <a:lnTo>
                    <a:pt x="0" y="1343718"/>
                  </a:lnTo>
                  <a:lnTo>
                    <a:pt x="20104099" y="1343728"/>
                  </a:lnTo>
                  <a:lnTo>
                    <a:pt x="20104099" y="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ítulo 15">
            <a:extLst>
              <a:ext uri="{FF2B5EF4-FFF2-40B4-BE49-F238E27FC236}">
                <a16:creationId xmlns:a16="http://schemas.microsoft.com/office/drawing/2014/main" id="{9BBC4168-066F-1B2D-27DB-B2326BD3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049" y="4791848"/>
            <a:ext cx="16763999" cy="830997"/>
          </a:xfrm>
        </p:spPr>
        <p:txBody>
          <a:bodyPr/>
          <a:lstStyle/>
          <a:p>
            <a:pPr algn="ctr"/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</a:rPr>
              <a:t>Potential Trades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D90A93D5-3D31-8972-363F-5C4F07C06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3567" y="10306528"/>
            <a:ext cx="41624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1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g object 16">
            <a:extLst>
              <a:ext uri="{FF2B5EF4-FFF2-40B4-BE49-F238E27FC236}">
                <a16:creationId xmlns:a16="http://schemas.microsoft.com/office/drawing/2014/main" id="{5B28FEAE-907F-9115-C898-F3C0BE6E3F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0715898"/>
          </a:xfrm>
          <a:prstGeom prst="rect">
            <a:avLst/>
          </a:prstGeom>
        </p:spPr>
      </p:pic>
      <p:grpSp>
        <p:nvGrpSpPr>
          <p:cNvPr id="11" name="object 2">
            <a:extLst>
              <a:ext uri="{FF2B5EF4-FFF2-40B4-BE49-F238E27FC236}">
                <a16:creationId xmlns:a16="http://schemas.microsoft.com/office/drawing/2014/main" id="{98FA14E2-0A5A-AEEA-F180-A653C2852D6A}"/>
              </a:ext>
            </a:extLst>
          </p:cNvPr>
          <p:cNvGrpSpPr/>
          <p:nvPr/>
        </p:nvGrpSpPr>
        <p:grpSpPr>
          <a:xfrm>
            <a:off x="0" y="777875"/>
            <a:ext cx="20104609" cy="11309123"/>
            <a:chOff x="0" y="0"/>
            <a:chExt cx="20104609" cy="11309123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2B3D01FA-2D64-1255-314B-315CAEA6B7C3}"/>
                </a:ext>
              </a:extLst>
            </p:cNvPr>
            <p:cNvSpPr/>
            <p:nvPr/>
          </p:nvSpPr>
          <p:spPr>
            <a:xfrm>
              <a:off x="15739619" y="0"/>
              <a:ext cx="4364990" cy="4772660"/>
            </a:xfrm>
            <a:custGeom>
              <a:avLst/>
              <a:gdLst/>
              <a:ahLst/>
              <a:cxnLst/>
              <a:rect l="l" t="t" r="r" b="b"/>
              <a:pathLst>
                <a:path w="4364990" h="4772660">
                  <a:moveTo>
                    <a:pt x="4364469" y="0"/>
                  </a:moveTo>
                  <a:lnTo>
                    <a:pt x="0" y="0"/>
                  </a:lnTo>
                  <a:lnTo>
                    <a:pt x="0" y="483870"/>
                  </a:lnTo>
                  <a:lnTo>
                    <a:pt x="3830650" y="483870"/>
                  </a:lnTo>
                  <a:lnTo>
                    <a:pt x="3830650" y="4772660"/>
                  </a:lnTo>
                  <a:lnTo>
                    <a:pt x="4364469" y="4772660"/>
                  </a:lnTo>
                  <a:lnTo>
                    <a:pt x="4364469" y="483870"/>
                  </a:lnTo>
                  <a:lnTo>
                    <a:pt x="4364469" y="0"/>
                  </a:lnTo>
                  <a:close/>
                </a:path>
              </a:pathLst>
            </a:custGeom>
            <a:solidFill>
              <a:srgbClr val="C700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EC0EB833-363E-EA80-AF66-0079C840F4C4}"/>
                </a:ext>
              </a:extLst>
            </p:cNvPr>
            <p:cNvSpPr/>
            <p:nvPr/>
          </p:nvSpPr>
          <p:spPr>
            <a:xfrm>
              <a:off x="1087715" y="1364879"/>
              <a:ext cx="17929225" cy="8600440"/>
            </a:xfrm>
            <a:custGeom>
              <a:avLst/>
              <a:gdLst/>
              <a:ahLst/>
              <a:cxnLst/>
              <a:rect l="l" t="t" r="r" b="b"/>
              <a:pathLst>
                <a:path w="17929225" h="8600440">
                  <a:moveTo>
                    <a:pt x="17928679" y="0"/>
                  </a:moveTo>
                  <a:lnTo>
                    <a:pt x="0" y="0"/>
                  </a:lnTo>
                  <a:lnTo>
                    <a:pt x="0" y="8599958"/>
                  </a:lnTo>
                  <a:lnTo>
                    <a:pt x="17928679" y="8599958"/>
                  </a:lnTo>
                  <a:lnTo>
                    <a:pt x="17928679" y="0"/>
                  </a:lnTo>
                  <a:close/>
                </a:path>
              </a:pathLst>
            </a:custGeom>
            <a:solidFill>
              <a:srgbClr val="FFFFFF">
                <a:alpha val="65000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9819D1C8-8CFC-B3BD-E5F0-5603C9930E7F}"/>
                </a:ext>
              </a:extLst>
            </p:cNvPr>
            <p:cNvSpPr/>
            <p:nvPr/>
          </p:nvSpPr>
          <p:spPr>
            <a:xfrm>
              <a:off x="0" y="9964828"/>
              <a:ext cx="20104100" cy="1344295"/>
            </a:xfrm>
            <a:custGeom>
              <a:avLst/>
              <a:gdLst/>
              <a:ahLst/>
              <a:cxnLst/>
              <a:rect l="l" t="t" r="r" b="b"/>
              <a:pathLst>
                <a:path w="20104100" h="1344295">
                  <a:moveTo>
                    <a:pt x="20104099" y="10"/>
                  </a:moveTo>
                  <a:lnTo>
                    <a:pt x="0" y="0"/>
                  </a:lnTo>
                  <a:lnTo>
                    <a:pt x="0" y="1343718"/>
                  </a:lnTo>
                  <a:lnTo>
                    <a:pt x="20104099" y="1343728"/>
                  </a:lnTo>
                  <a:lnTo>
                    <a:pt x="20104099" y="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2">
            <a:extLst>
              <a:ext uri="{FF2B5EF4-FFF2-40B4-BE49-F238E27FC236}">
                <a16:creationId xmlns:a16="http://schemas.microsoft.com/office/drawing/2014/main" id="{870760D6-3CF3-19F7-5761-BA4319C11DB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7519650" y="10372043"/>
            <a:ext cx="685800" cy="358431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US" spc="-10" dirty="0"/>
              <a:t>|  #</a:t>
            </a:r>
          </a:p>
        </p:txBody>
      </p:sp>
      <p:sp>
        <p:nvSpPr>
          <p:cNvPr id="19" name="Título 15">
            <a:extLst>
              <a:ext uri="{FF2B5EF4-FFF2-40B4-BE49-F238E27FC236}">
                <a16:creationId xmlns:a16="http://schemas.microsoft.com/office/drawing/2014/main" id="{8B722257-A46C-B7BF-FEBE-F17E53D6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3" y="2389582"/>
            <a:ext cx="9152768" cy="830997"/>
          </a:xfrm>
        </p:spPr>
        <p:txBody>
          <a:bodyPr/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</a:rPr>
              <a:t>Questions &amp; Answers</a:t>
            </a:r>
            <a:endParaRPr lang="en-US" sz="5400" dirty="0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2CCC4121-DC6F-88F5-5E67-CE80B03DA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556" y="598011"/>
            <a:ext cx="4468092" cy="457200"/>
          </a:xfrm>
          <a:prstGeom prst="rect">
            <a:avLst/>
          </a:prstGeom>
        </p:spPr>
      </p:pic>
      <p:pic>
        <p:nvPicPr>
          <p:cNvPr id="14" name="Gráfico 24">
            <a:extLst>
              <a:ext uri="{FF2B5EF4-FFF2-40B4-BE49-F238E27FC236}">
                <a16:creationId xmlns:a16="http://schemas.microsoft.com/office/drawing/2014/main" id="{CCE867A6-66F9-684C-A886-06537A3A6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9389" y="11066462"/>
            <a:ext cx="4162425" cy="48577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F9713B-B70A-6147-941B-D15F2C40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23" y="3895306"/>
            <a:ext cx="3341730" cy="42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CA012D-D40C-6343-A06D-F844C5176C75}"/>
              </a:ext>
            </a:extLst>
          </p:cNvPr>
          <p:cNvSpPr txBox="1"/>
          <p:nvPr/>
        </p:nvSpPr>
        <p:spPr>
          <a:xfrm>
            <a:off x="5624648" y="4685179"/>
            <a:ext cx="9426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Andy Crowder</a:t>
            </a:r>
          </a:p>
          <a:p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Chief Options Strategist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​</a:t>
            </a:r>
            <a:br>
              <a:rPr lang="en-US" sz="4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en-US" sz="4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Cabot Options Institute</a:t>
            </a:r>
            <a:endParaRPr lang="en-US"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I ET 100622" id="{AD5D195C-DE49-7C47-A627-7795F8A6CD62}" vid="{4CCEF26D-D1DF-5849-833D-4E860765FE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598</Words>
  <Application>Microsoft Macintosh PowerPoint</Application>
  <PresentationFormat>Custom</PresentationFormat>
  <Paragraphs>53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Roboto</vt:lpstr>
      <vt:lpstr>Hoefler Text</vt:lpstr>
      <vt:lpstr>Montserrat Medium</vt:lpstr>
      <vt:lpstr>Calibri</vt:lpstr>
      <vt:lpstr>Roboto Bold</vt:lpstr>
      <vt:lpstr>Arial</vt:lpstr>
      <vt:lpstr>Office Theme</vt:lpstr>
      <vt:lpstr>Cabot Options Institute Earnings Trader​ Subscriber-Exclusive Webinar​</vt:lpstr>
      <vt:lpstr>Over the Next Hour</vt:lpstr>
      <vt:lpstr>Weekly Review</vt:lpstr>
      <vt:lpstr>Closed Trades</vt:lpstr>
      <vt:lpstr>Open Positions</vt:lpstr>
      <vt:lpstr>Potential Trades</vt:lpstr>
      <vt:lpstr>Questions &amp;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Cabot Options Institute Earnings Trader​ Subscriber-Exclusive Webinar​</dc:title>
  <dc:creator>Shivani Cowper</dc:creator>
  <cp:lastModifiedBy>Andrew Crowder</cp:lastModifiedBy>
  <cp:revision>8</cp:revision>
  <dcterms:created xsi:type="dcterms:W3CDTF">2022-10-07T12:04:05Z</dcterms:created>
  <dcterms:modified xsi:type="dcterms:W3CDTF">2023-04-21T14:15:50Z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2022-06-13T00:00:00Z</vt:filetime>
  </property>
  <property fmtid="{D5CDD505-2E9C-101B-9397-08002B2CF9AE}" pid="3" name="Creator">
    <vt:lpwstr>Adobe Illustrator 26.3 (Windows)</vt:lpwstr>
  </property>
  <property fmtid="{D5CDD505-2E9C-101B-9397-08002B2CF9AE}" pid="4" name="LastSaved">
    <vt:filetime>2022-06-13T00:00:00Z</vt:filetime>
  </property>
</Properties>
</file>