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6"/>
  </p:notesMasterIdLst>
  <p:handoutMasterIdLst>
    <p:handoutMasterId r:id="rId37"/>
  </p:handoutMasterIdLst>
  <p:sldIdLst>
    <p:sldId id="262" r:id="rId2"/>
    <p:sldId id="402" r:id="rId3"/>
    <p:sldId id="403" r:id="rId4"/>
    <p:sldId id="424" r:id="rId5"/>
    <p:sldId id="404" r:id="rId6"/>
    <p:sldId id="427" r:id="rId7"/>
    <p:sldId id="405" r:id="rId8"/>
    <p:sldId id="426" r:id="rId9"/>
    <p:sldId id="406" r:id="rId10"/>
    <p:sldId id="416" r:id="rId11"/>
    <p:sldId id="407" r:id="rId12"/>
    <p:sldId id="417" r:id="rId13"/>
    <p:sldId id="408" r:id="rId14"/>
    <p:sldId id="418" r:id="rId15"/>
    <p:sldId id="409" r:id="rId16"/>
    <p:sldId id="428" r:id="rId17"/>
    <p:sldId id="410" r:id="rId18"/>
    <p:sldId id="419" r:id="rId19"/>
    <p:sldId id="411" r:id="rId20"/>
    <p:sldId id="420" r:id="rId21"/>
    <p:sldId id="412" r:id="rId22"/>
    <p:sldId id="421" r:id="rId23"/>
    <p:sldId id="413" r:id="rId24"/>
    <p:sldId id="429" r:id="rId25"/>
    <p:sldId id="430" r:id="rId26"/>
    <p:sldId id="431" r:id="rId27"/>
    <p:sldId id="432" r:id="rId28"/>
    <p:sldId id="422" r:id="rId29"/>
    <p:sldId id="414" r:id="rId30"/>
    <p:sldId id="423" r:id="rId31"/>
    <p:sldId id="415" r:id="rId32"/>
    <p:sldId id="433" r:id="rId33"/>
    <p:sldId id="400" r:id="rId34"/>
    <p:sldId id="40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000"/>
    <a:srgbClr val="B40404"/>
    <a:srgbClr val="374D62"/>
    <a:srgbClr val="D9C691"/>
    <a:srgbClr val="E5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5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184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B2C92-69A2-824B-88C7-448C4F115F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0AEE1-1B87-994C-B3B7-071A1733C9C5}" type="datetimeFigureOut">
              <a:rPr lang="en-US" smtClean="0"/>
              <a:t>4/22/20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D9383-F02F-0842-B992-2D5E3FA658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CFCAE-1B18-7140-9300-D97A4CE5E1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324D5-3F0A-3441-BF0B-5B50E5F64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43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1" i="0">
                <a:latin typeface="Roboto Bold"/>
              </a:defRPr>
            </a:lvl1pPr>
          </a:lstStyle>
          <a:p>
            <a:fld id="{03EFD1F9-1AE8-4E93-8314-C975C6DF4D0C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1" i="0"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1" i="0">
                <a:latin typeface="Roboto Bold"/>
              </a:defRPr>
            </a:lvl1pPr>
          </a:lstStyle>
          <a:p>
            <a:fld id="{3425450F-533C-46FB-955B-91641EB78E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1pPr>
    <a:lvl2pPr marL="4572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2pPr>
    <a:lvl3pPr marL="9144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3pPr>
    <a:lvl4pPr marL="13716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4pPr>
    <a:lvl5pPr marL="1828800" algn="l" defTabSz="914400" rtl="0" eaLnBrk="1" latinLnBrk="0" hangingPunct="1">
      <a:defRPr sz="1200" b="1" i="0" kern="1200">
        <a:solidFill>
          <a:schemeClr val="tx1"/>
        </a:solidFill>
        <a:latin typeface="Roboto Bold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0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FBC306-B6C3-054E-B879-90EB78F0F3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778256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</a:t>
            </a:r>
          </a:p>
          <a:p>
            <a:r>
              <a:rPr lang="en-US" dirty="0"/>
              <a:t>Chief Analyst, </a:t>
            </a:r>
            <a:r>
              <a:rPr lang="en-US" i="1" dirty="0"/>
              <a:t>Publication </a:t>
            </a:r>
            <a:endParaRPr lang="en-US" i="0" dirty="0"/>
          </a:p>
          <a:p>
            <a:r>
              <a:rPr lang="en-US" i="0" dirty="0"/>
              <a:t>Cabot Wealth Network</a:t>
            </a:r>
            <a:br>
              <a:rPr lang="en-US" i="1" dirty="0"/>
            </a:b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4/22/20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21AD5-AF5C-E04C-8D64-92195E65F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pic>
        <p:nvPicPr>
          <p:cNvPr id="12" name="Picture 11" descr="A picture containing hydrant&#10;&#10;Description automatically generated">
            <a:extLst>
              <a:ext uri="{FF2B5EF4-FFF2-40B4-BE49-F238E27FC236}">
                <a16:creationId xmlns:a16="http://schemas.microsoft.com/office/drawing/2014/main" id="{223EC918-C122-D949-A4C8-834E2ACDE8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7992268" y="224692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2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76088-44ED-A54F-8B8D-F90D3DEE6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12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00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9E59B-E0E0-7541-B626-6C4542D9D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310ED-EC86-0C41-9A39-89C1D75E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 b="0"/>
            </a:lvl2pPr>
            <a:lvl3pPr>
              <a:defRPr sz="1800" b="0"/>
            </a:lvl3pPr>
            <a:lvl4pPr>
              <a:defRPr sz="1500" b="0"/>
            </a:lvl4pPr>
            <a:lvl5pPr>
              <a:defRPr sz="1500" b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51151-4E0A-7E45-87CC-B00154D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61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B29FB-88E5-B648-80AD-F5D297E3B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5B7F9D-C432-1641-85FA-F7276159A0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A6B377-654D-2040-845F-461955D38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 b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526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636C-E17D-5D4F-981B-2F76D268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1E9F34-1ABD-A44E-BBCE-04A8265C09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598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E989D-2011-694B-966A-F8CE1B3D7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B2813-98E8-954D-904F-3F224634C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6569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0284D-135A-3C48-9265-4DB9D84B7F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8703733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228C9-B2DB-F341-850F-0C6C696E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1E3A-0A3E-EE4B-9949-81C479F1DFEC}" type="datetimeFigureOut">
              <a:rPr lang="en-US" smtClean="0"/>
              <a:t>4/22/20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B75B2-B09C-A94F-88C6-18636039B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1FB6F-B0BA-B944-AE4E-1D9E83F4C26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B7D94A-16AA-3F48-BDA0-CF332CE116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1484"/>
            <a:ext cx="12192000" cy="696516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1BF4C80-7020-A248-884F-2918338D779E}"/>
              </a:ext>
            </a:extLst>
          </p:cNvPr>
          <p:cNvSpPr txBox="1">
            <a:spLocks/>
          </p:cNvSpPr>
          <p:nvPr userDrawn="1"/>
        </p:nvSpPr>
        <p:spPr>
          <a:xfrm>
            <a:off x="5641125" y="639931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600" b="0" i="0" smtClean="0">
                <a:solidFill>
                  <a:srgbClr val="374D62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pPr/>
              <a:t>‹#›</a:t>
            </a:fld>
            <a:endParaRPr lang="en-US" sz="1600" b="0" i="0" dirty="0">
              <a:solidFill>
                <a:srgbClr val="374D62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8" name="Picture 7" descr="A picture containing hydrant&#10;&#10;Description automatically generated">
            <a:extLst>
              <a:ext uri="{FF2B5EF4-FFF2-40B4-BE49-F238E27FC236}">
                <a16:creationId xmlns:a16="http://schemas.microsoft.com/office/drawing/2014/main" id="{02F95458-C0D7-4D42-B49D-6B4DAAC105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7992268" y="254851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5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9A7BE-88B4-FD4F-8887-4F9D52029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483"/>
            <a:ext cx="10515600" cy="4622483"/>
          </a:xfrm>
        </p:spPr>
        <p:txBody>
          <a:bodyPr/>
          <a:lstStyle>
            <a:lvl1pPr marL="293688" indent="-293688">
              <a:tabLst/>
              <a:defRPr sz="2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628650" indent="-285750">
              <a:tabLst/>
              <a:defRPr sz="25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23925" indent="-238125">
              <a:tabLst/>
              <a:defRPr sz="24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 sz="20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 sz="1800"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31E0B4-7EA6-EB42-A276-BEDC5DE22933}"/>
              </a:ext>
            </a:extLst>
          </p:cNvPr>
          <p:cNvSpPr/>
          <p:nvPr userDrawn="1"/>
        </p:nvSpPr>
        <p:spPr>
          <a:xfrm>
            <a:off x="947589" y="412750"/>
            <a:ext cx="2145792" cy="11988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i="0" dirty="0">
              <a:latin typeface="Roboto Bold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D3040AE-D6C4-2340-B3BF-8906BF699B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72694"/>
            <a:ext cx="10515600" cy="1036954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1D92322-E3E1-134A-83E5-7CA11A6140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69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F5EDBCF-4253-324B-86B6-CC4E0DB76EBD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9B208BA-AABC-CA44-AE31-3CE9292A3B11}"/>
              </a:ext>
            </a:extLst>
          </p:cNvPr>
          <p:cNvSpPr txBox="1">
            <a:spLocks/>
          </p:cNvSpPr>
          <p:nvPr userDrawn="1"/>
        </p:nvSpPr>
        <p:spPr>
          <a:xfrm>
            <a:off x="9431945" y="6424989"/>
            <a:ext cx="22563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1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36276CC-6DAF-054B-AA8F-47A5F711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62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43C8082-71AF-F64C-81C7-6A04587E991E}"/>
              </a:ext>
            </a:extLst>
          </p:cNvPr>
          <p:cNvSpPr txBox="1"/>
          <p:nvPr userDrawn="1"/>
        </p:nvSpPr>
        <p:spPr>
          <a:xfrm>
            <a:off x="1933300" y="2659562"/>
            <a:ext cx="8325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374D62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Lorem ipsum dolor sit</a:t>
            </a:r>
          </a:p>
        </p:txBody>
      </p:sp>
    </p:spTree>
    <p:extLst>
      <p:ext uri="{BB962C8B-B14F-4D97-AF65-F5344CB8AC3E}">
        <p14:creationId xmlns:p14="http://schemas.microsoft.com/office/powerpoint/2010/main" val="15350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98605D6-BC4C-4549-A2F2-09BC547EF3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"/>
          <a:stretch/>
        </p:blipFill>
        <p:spPr>
          <a:xfrm>
            <a:off x="0" y="4424365"/>
            <a:ext cx="12192000" cy="2433637"/>
          </a:xfrm>
          <a:prstGeom prst="rect">
            <a:avLst/>
          </a:prstGeom>
        </p:spPr>
      </p:pic>
      <p:pic>
        <p:nvPicPr>
          <p:cNvPr id="6" name="Picture 5" descr="A picture containing hydrant&#10;&#10;Description automatically generated">
            <a:extLst>
              <a:ext uri="{FF2B5EF4-FFF2-40B4-BE49-F238E27FC236}">
                <a16:creationId xmlns:a16="http://schemas.microsoft.com/office/drawing/2014/main" id="{C04F910F-ECFD-FE4E-90B8-5F16B4411C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50" b="43925"/>
          <a:stretch/>
        </p:blipFill>
        <p:spPr>
          <a:xfrm>
            <a:off x="4106068" y="581880"/>
            <a:ext cx="3979863" cy="76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1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976F0-ADCA-634E-B509-570C79A81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8A972-0F11-1644-B0BB-0DC83F058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 b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62464720-84F6-3544-A7C6-28F4D0DA3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808" y="-4763"/>
            <a:ext cx="1365756" cy="136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7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793B2-53BB-F242-8434-1403ACD3A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374D62"/>
                </a:solidFill>
              </a:defRPr>
            </a:lvl1pPr>
          </a:lstStyle>
          <a:p>
            <a:r>
              <a:rPr lang="en-US" dirty="0"/>
              <a:t>Lorem ipsum dolor 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BAAF2-8C01-0A43-855E-BFE8EE2548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71466E-DB29-3744-9C8E-6A14F4B01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7792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1B07-5BE5-214C-8BC4-E3DD1FC2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C0FC5-9FDC-6640-8FD8-0DBF3B6F1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A5978E-5968-3E45-922B-DA2B60BBF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F5E52-9C55-D547-A98A-467C1747C6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3F7FB-C129-9144-A690-9243324978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884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FFB536-2800-CE46-8ADB-0A3BA8DCC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FCBC-180A-FB46-BC3D-890E332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Click to 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EF659-07BD-A54A-A939-FFE3D6C18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68361E3A-0A3E-EE4B-9949-81C479F1DFEC}" type="datetimeFigureOut">
              <a:rPr lang="en-US" smtClean="0"/>
              <a:pPr/>
              <a:t>4/22/20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A9B6D-F93F-E743-B178-AAE7A6989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C6D1E-BB2B-CA4F-9217-C86A72F09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tint val="75000"/>
                  </a:schemeClr>
                </a:solidFill>
                <a:latin typeface="Roboto Bold"/>
              </a:defRPr>
            </a:lvl1pPr>
          </a:lstStyle>
          <a:p>
            <a:fld id="{CA11FB6F-B0BA-B944-AE4E-1D9E83F4C2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9EA45064-E956-3045-B474-49DE3A19A236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0" y="6356354"/>
            <a:ext cx="12192000" cy="505837"/>
          </a:xfrm>
          <a:prstGeom prst="rect">
            <a:avLst/>
          </a:prstGeom>
        </p:spPr>
      </p:pic>
      <p:pic>
        <p:nvPicPr>
          <p:cNvPr id="18" name="Graphic 19">
            <a:extLst>
              <a:ext uri="{FF2B5EF4-FFF2-40B4-BE49-F238E27FC236}">
                <a16:creationId xmlns:a16="http://schemas.microsoft.com/office/drawing/2014/main" id="{EFBB689D-36B9-F049-8E1A-C97368CAC9B8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43" y="6450660"/>
            <a:ext cx="2990553" cy="313784"/>
          </a:xfrm>
          <a:prstGeom prst="rect">
            <a:avLst/>
          </a:prstGeom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D6BC83F7-1427-B745-A499-8BEBFADA8D61}"/>
              </a:ext>
            </a:extLst>
          </p:cNvPr>
          <p:cNvSpPr txBox="1">
            <a:spLocks/>
          </p:cNvSpPr>
          <p:nvPr userDrawn="1"/>
        </p:nvSpPr>
        <p:spPr>
          <a:xfrm>
            <a:off x="5617736" y="6424989"/>
            <a:ext cx="9565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DF8A44-140B-4C2C-9178-B36AB3A7FF52}" type="slidenum">
              <a:rPr lang="en-US" sz="1400" b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/>
              <a:t>‹#›</a:t>
            </a:fld>
            <a:endParaRPr lang="en-US" sz="16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96B01CBD-59D5-5C45-992A-13FC0BF43D1B}"/>
              </a:ext>
            </a:extLst>
          </p:cNvPr>
          <p:cNvSpPr txBox="1">
            <a:spLocks/>
          </p:cNvSpPr>
          <p:nvPr userDrawn="1"/>
        </p:nvSpPr>
        <p:spPr>
          <a:xfrm>
            <a:off x="9357360" y="6424989"/>
            <a:ext cx="23308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600" b="1" kern="1200">
                <a:solidFill>
                  <a:srgbClr val="E5D199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0" spc="40" baseline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CabotWealth.</a:t>
            </a:r>
            <a:r>
              <a:rPr lang="en-US" sz="2000" b="0" spc="40" baseline="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</a:t>
            </a:r>
            <a:endParaRPr lang="en-US" sz="2000" b="0" spc="4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74D62"/>
          </a:solidFill>
          <a:latin typeface="Roboto Regular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b="0" i="0" kern="1200">
          <a:solidFill>
            <a:schemeClr val="tx1"/>
          </a:solidFill>
          <a:latin typeface="Roboto Bold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Roboto Bold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350" b="0" i="0" kern="1200">
          <a:solidFill>
            <a:schemeClr val="tx1"/>
          </a:solidFill>
          <a:latin typeface="Roboto Bold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DCE44C2-806B-455E-8C4C-FDAE5999A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810" y="2547611"/>
            <a:ext cx="2887190" cy="3613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9BAC2B-3E40-6D4B-BDDC-7ED152E8D7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My Favorite Growth Stocks for the Coming Coronavirus Recovery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330A9-948A-1D49-875E-57B9DBD73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Tim </a:t>
            </a:r>
            <a:r>
              <a:rPr lang="en-US" dirty="0" err="1"/>
              <a:t>Lutts</a:t>
            </a:r>
            <a:r>
              <a:rPr lang="en-US" dirty="0"/>
              <a:t>, Chief Analyst</a:t>
            </a:r>
          </a:p>
          <a:p>
            <a:pPr>
              <a:lnSpc>
                <a:spcPct val="120000"/>
              </a:lnSpc>
            </a:pPr>
            <a:r>
              <a:rPr lang="en-US" i="1" dirty="0"/>
              <a:t>Cabot Marijuana Investor &amp; </a:t>
            </a:r>
          </a:p>
          <a:p>
            <a:pPr>
              <a:lnSpc>
                <a:spcPct val="120000"/>
              </a:lnSpc>
            </a:pPr>
            <a:r>
              <a:rPr lang="en-US" i="1" dirty="0"/>
              <a:t>Cabot Stock of the Week</a:t>
            </a:r>
            <a:br>
              <a:rPr lang="en-US" i="1" dirty="0"/>
            </a:br>
            <a:endParaRPr lang="en-US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3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8EC56C-98DE-704B-8302-AADF4564D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RNA-based Vaccine for Coronavirus</a:t>
            </a:r>
          </a:p>
          <a:p>
            <a:r>
              <a:rPr lang="en-US" dirty="0"/>
              <a:t>NIH Trial in Seattle</a:t>
            </a:r>
          </a:p>
          <a:p>
            <a:r>
              <a:rPr lang="en-US" dirty="0"/>
              <a:t>2019 Revenues $60 Million</a:t>
            </a:r>
          </a:p>
          <a:p>
            <a:r>
              <a:rPr lang="en-US" dirty="0"/>
              <a:t>Market Capitalization $12.5 Billion</a:t>
            </a:r>
          </a:p>
          <a:p>
            <a:r>
              <a:rPr lang="en-US" dirty="0"/>
              <a:t>Continuing Losses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97842C-E838-6A47-BA9B-AA33AD47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707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Moderna (MRNA)</a:t>
            </a:r>
          </a:p>
        </p:txBody>
      </p:sp>
    </p:spTree>
    <p:extLst>
      <p:ext uri="{BB962C8B-B14F-4D97-AF65-F5344CB8AC3E}">
        <p14:creationId xmlns:p14="http://schemas.microsoft.com/office/powerpoint/2010/main" val="2825433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RNA stock chart&#10;&#10;&#10;Description automatically generated">
            <a:extLst>
              <a:ext uri="{FF2B5EF4-FFF2-40B4-BE49-F238E27FC236}">
                <a16:creationId xmlns:a16="http://schemas.microsoft.com/office/drawing/2014/main" id="{BDE38556-1B55-494F-8D57-819201DF0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D97842C-E838-6A47-BA9B-AA33AD476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707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Moderna (MRNA)</a:t>
            </a:r>
          </a:p>
        </p:txBody>
      </p:sp>
    </p:spTree>
    <p:extLst>
      <p:ext uri="{BB962C8B-B14F-4D97-AF65-F5344CB8AC3E}">
        <p14:creationId xmlns:p14="http://schemas.microsoft.com/office/powerpoint/2010/main" val="1060990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FA315E-47E5-884C-85E4-D057F2DB2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Leader in rapid point-of-care tests</a:t>
            </a:r>
          </a:p>
          <a:p>
            <a:r>
              <a:rPr lang="en-US" dirty="0"/>
              <a:t>SARS-CoV-2 Assay Approved</a:t>
            </a:r>
          </a:p>
          <a:p>
            <a:r>
              <a:rPr lang="en-US" dirty="0"/>
              <a:t>Profitable for Over a Decade</a:t>
            </a:r>
          </a:p>
          <a:p>
            <a:r>
              <a:rPr lang="en-US" dirty="0"/>
              <a:t>$535 Million Revenue in 2019</a:t>
            </a:r>
          </a:p>
          <a:p>
            <a:r>
              <a:rPr lang="en-US" dirty="0"/>
              <a:t>Market Capitalization $4.2 Billion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C401E4-C2D8-F545-964A-8074CDA83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Quidel (QDEL)</a:t>
            </a:r>
          </a:p>
        </p:txBody>
      </p:sp>
    </p:spTree>
    <p:extLst>
      <p:ext uri="{BB962C8B-B14F-4D97-AF65-F5344CB8AC3E}">
        <p14:creationId xmlns:p14="http://schemas.microsoft.com/office/powerpoint/2010/main" val="369597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E1C84A-588E-444C-82FE-08582131A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C401E4-C2D8-F545-964A-8074CDA83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707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Quidel (QDEL)</a:t>
            </a:r>
          </a:p>
        </p:txBody>
      </p:sp>
    </p:spTree>
    <p:extLst>
      <p:ext uri="{BB962C8B-B14F-4D97-AF65-F5344CB8AC3E}">
        <p14:creationId xmlns:p14="http://schemas.microsoft.com/office/powerpoint/2010/main" val="2067455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9E38E9-87E7-7945-8D11-A9982D281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leader in Cystic Fibrosis (CF) Tests </a:t>
            </a:r>
          </a:p>
          <a:p>
            <a:r>
              <a:rPr lang="en-US" dirty="0"/>
              <a:t>New triple-combo treatment </a:t>
            </a:r>
            <a:r>
              <a:rPr lang="en-US" dirty="0" err="1"/>
              <a:t>Trifafta</a:t>
            </a:r>
            <a:r>
              <a:rPr lang="en-US" dirty="0"/>
              <a:t> approved in U.S. and Europe</a:t>
            </a:r>
          </a:p>
          <a:p>
            <a:r>
              <a:rPr lang="en-US" dirty="0"/>
              <a:t>Estimates 45% EPS Growth in 2020 and 32% in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EE3228-C234-4248-AE59-C2E82736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Vertex Pharmaceutical (VRTX)</a:t>
            </a:r>
          </a:p>
        </p:txBody>
      </p:sp>
    </p:spTree>
    <p:extLst>
      <p:ext uri="{BB962C8B-B14F-4D97-AF65-F5344CB8AC3E}">
        <p14:creationId xmlns:p14="http://schemas.microsoft.com/office/powerpoint/2010/main" val="1406204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41538B-2409-B14D-B317-E656DB5DF5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2EE3228-C234-4248-AE59-C2E827360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Vertex Pharmaceutical (VRTX)</a:t>
            </a:r>
          </a:p>
        </p:txBody>
      </p:sp>
    </p:spTree>
    <p:extLst>
      <p:ext uri="{BB962C8B-B14F-4D97-AF65-F5344CB8AC3E}">
        <p14:creationId xmlns:p14="http://schemas.microsoft.com/office/powerpoint/2010/main" val="4226801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91AAE-B7B6-0A4F-AE67-F3872F98D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Leading provider of antiviral drugs</a:t>
            </a:r>
          </a:p>
          <a:p>
            <a:r>
              <a:rPr lang="en-US" dirty="0" err="1"/>
              <a:t>Remdesivir</a:t>
            </a:r>
            <a:r>
              <a:rPr lang="en-US" dirty="0"/>
              <a:t> may be effective against coronavirus</a:t>
            </a:r>
          </a:p>
          <a:p>
            <a:r>
              <a:rPr lang="en-US" dirty="0"/>
              <a:t>Margins very high (28%) but no growth</a:t>
            </a:r>
          </a:p>
          <a:p>
            <a:r>
              <a:rPr lang="en-US" dirty="0"/>
              <a:t>Dividend of 3.6%</a:t>
            </a:r>
          </a:p>
          <a:p>
            <a:r>
              <a:rPr lang="en-US" dirty="0"/>
              <a:t>2019 Revenues $23 Billion</a:t>
            </a:r>
          </a:p>
          <a:p>
            <a:r>
              <a:rPr lang="en-US" dirty="0"/>
              <a:t>Market Capitalization $96 Billion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0565B-CD29-CA4A-920E-11F12490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Gilead Sciences (GILD)</a:t>
            </a:r>
          </a:p>
        </p:txBody>
      </p:sp>
    </p:spTree>
    <p:extLst>
      <p:ext uri="{BB962C8B-B14F-4D97-AF65-F5344CB8AC3E}">
        <p14:creationId xmlns:p14="http://schemas.microsoft.com/office/powerpoint/2010/main" val="1749522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E91AAE-B7B6-0A4F-AE67-F3872F98D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B80565B-CD29-CA4A-920E-11F124903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Medical Growth</a:t>
            </a:r>
            <a:br>
              <a:rPr lang="en-US" dirty="0"/>
            </a:br>
            <a:r>
              <a:rPr lang="en-US" dirty="0"/>
              <a:t>Gilead Sciences (GILD)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C8C7B2-B1DB-6F45-8224-2691A5784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09648"/>
            <a:ext cx="9906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93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023612-79FD-9746-AF34-7BCAA079D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World Leader in Graphics Processing Chips</a:t>
            </a:r>
          </a:p>
          <a:p>
            <a:r>
              <a:rPr lang="en-US" dirty="0"/>
              <a:t>Video Games, Movies, Machine Vision, Artificial Intelligence</a:t>
            </a:r>
          </a:p>
          <a:p>
            <a:r>
              <a:rPr lang="en-US" dirty="0"/>
              <a:t>Profit Margin 38%</a:t>
            </a:r>
          </a:p>
          <a:p>
            <a:r>
              <a:rPr lang="en-US" dirty="0"/>
              <a:t>Estimates 30% EPS Growth in 2021 and 20% in 2022</a:t>
            </a:r>
          </a:p>
          <a:p>
            <a:r>
              <a:rPr lang="en-US" dirty="0"/>
              <a:t>Small Dividend 0.2%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6FBFFE-BB1D-B643-BAAE-B8F42230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 Chip Growth</a:t>
            </a:r>
            <a:br>
              <a:rPr lang="en-US" dirty="0"/>
            </a:br>
            <a:r>
              <a:rPr lang="en-US" dirty="0"/>
              <a:t>Nvidia (NVDA)</a:t>
            </a:r>
          </a:p>
        </p:txBody>
      </p:sp>
    </p:spTree>
    <p:extLst>
      <p:ext uri="{BB962C8B-B14F-4D97-AF65-F5344CB8AC3E}">
        <p14:creationId xmlns:p14="http://schemas.microsoft.com/office/powerpoint/2010/main" val="2165008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man, red, white&#10;&#10;Description automatically generated">
            <a:extLst>
              <a:ext uri="{FF2B5EF4-FFF2-40B4-BE49-F238E27FC236}">
                <a16:creationId xmlns:a16="http://schemas.microsoft.com/office/drawing/2014/main" id="{9B66D341-5871-1443-8227-4F9FE06AB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6FBFFE-BB1D-B643-BAAE-B8F422300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 Chip Growth</a:t>
            </a:r>
            <a:br>
              <a:rPr lang="en-US" dirty="0"/>
            </a:br>
            <a:r>
              <a:rPr lang="en-US" dirty="0"/>
              <a:t>Nvidia (NVDA)</a:t>
            </a:r>
          </a:p>
        </p:txBody>
      </p:sp>
    </p:spTree>
    <p:extLst>
      <p:ext uri="{BB962C8B-B14F-4D97-AF65-F5344CB8AC3E}">
        <p14:creationId xmlns:p14="http://schemas.microsoft.com/office/powerpoint/2010/main" val="168789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2BDDE29-9812-7C4D-9F27-64B69EB91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7599"/>
            <a:ext cx="9979855" cy="5197607"/>
          </a:xfrm>
        </p:spPr>
      </p:pic>
    </p:spTree>
    <p:extLst>
      <p:ext uri="{BB962C8B-B14F-4D97-AF65-F5344CB8AC3E}">
        <p14:creationId xmlns:p14="http://schemas.microsoft.com/office/powerpoint/2010/main" val="2748652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142A63-6B3B-FB4A-9D52-44AE9758D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Global Leader in Streaming Video</a:t>
            </a:r>
          </a:p>
          <a:p>
            <a:r>
              <a:rPr lang="en-US" dirty="0"/>
              <a:t>Great Recurring Income</a:t>
            </a:r>
          </a:p>
          <a:p>
            <a:r>
              <a:rPr lang="en-US" dirty="0"/>
              <a:t>Estimates 44% EPS Growth in 2020 and 41% in 2021</a:t>
            </a:r>
          </a:p>
          <a:p>
            <a:r>
              <a:rPr lang="en-US" dirty="0"/>
              <a:t>DVDs now 1% of business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03A547-5718-FD4C-9C4D-BE0C9C8E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 Chip Growth</a:t>
            </a:r>
            <a:br>
              <a:rPr lang="en-US" dirty="0"/>
            </a:br>
            <a:r>
              <a:rPr lang="en-US" dirty="0"/>
              <a:t>Netflix (NFLX)</a:t>
            </a:r>
          </a:p>
        </p:txBody>
      </p:sp>
    </p:spTree>
    <p:extLst>
      <p:ext uri="{BB962C8B-B14F-4D97-AF65-F5344CB8AC3E}">
        <p14:creationId xmlns:p14="http://schemas.microsoft.com/office/powerpoint/2010/main" val="473949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03A547-5718-FD4C-9C4D-BE0C9C8E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 Chip Growth</a:t>
            </a:r>
            <a:br>
              <a:rPr lang="en-US" dirty="0"/>
            </a:br>
            <a:r>
              <a:rPr lang="en-US" dirty="0"/>
              <a:t>Netflix (NFLX)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315003-8742-D147-8503-53D4C2BCE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9" y="1509648"/>
            <a:ext cx="99060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2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8E06BA-7303-EB4D-98FF-02E51FBE1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Estimates 6% EPS Growth in 2020 and 19% in 2021</a:t>
            </a:r>
          </a:p>
          <a:p>
            <a:r>
              <a:rPr lang="en-US" dirty="0"/>
              <a:t>Dividend 1.1%</a:t>
            </a:r>
          </a:p>
          <a:p>
            <a:r>
              <a:rPr lang="en-US" dirty="0"/>
              <a:t>Computing Leadership Baton</a:t>
            </a:r>
          </a:p>
          <a:p>
            <a:r>
              <a:rPr lang="en-US" dirty="0"/>
              <a:t>IBM-Mainframe</a:t>
            </a:r>
          </a:p>
          <a:p>
            <a:r>
              <a:rPr lang="en-US" dirty="0"/>
              <a:t>Microsoft-Desktop</a:t>
            </a:r>
          </a:p>
          <a:p>
            <a:r>
              <a:rPr lang="en-US" dirty="0"/>
              <a:t>Apple-Phone</a:t>
            </a:r>
          </a:p>
          <a:p>
            <a:r>
              <a:rPr lang="en-US" dirty="0"/>
              <a:t>No successor in sight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5CE62A-F68D-C743-B296-4FA55971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 Chip Growth</a:t>
            </a:r>
            <a:br>
              <a:rPr lang="en-US" dirty="0"/>
            </a:br>
            <a:r>
              <a:rPr lang="en-US" dirty="0"/>
              <a:t>Apple (AAPL)</a:t>
            </a:r>
          </a:p>
        </p:txBody>
      </p:sp>
    </p:spTree>
    <p:extLst>
      <p:ext uri="{BB962C8B-B14F-4D97-AF65-F5344CB8AC3E}">
        <p14:creationId xmlns:p14="http://schemas.microsoft.com/office/powerpoint/2010/main" val="3786263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white&#10;&#10;Description automatically generated">
            <a:extLst>
              <a:ext uri="{FF2B5EF4-FFF2-40B4-BE49-F238E27FC236}">
                <a16:creationId xmlns:a16="http://schemas.microsoft.com/office/drawing/2014/main" id="{AF57E03F-BB3A-5D43-BE07-5E8A9A78D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5CE62A-F68D-C743-B296-4FA559713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Blue Chip Growth</a:t>
            </a:r>
            <a:br>
              <a:rPr lang="en-US" dirty="0"/>
            </a:br>
            <a:r>
              <a:rPr lang="en-US" dirty="0"/>
              <a:t>Apple (AAPL)</a:t>
            </a:r>
          </a:p>
        </p:txBody>
      </p:sp>
    </p:spTree>
    <p:extLst>
      <p:ext uri="{BB962C8B-B14F-4D97-AF65-F5344CB8AC3E}">
        <p14:creationId xmlns:p14="http://schemas.microsoft.com/office/powerpoint/2010/main" val="944074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786939-4225-7040-A860-F66CB98B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won’t work!”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618F3-692C-6E4C-BA89-59D0FEBF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Revolutionary Growth Sector</a:t>
            </a:r>
          </a:p>
        </p:txBody>
      </p:sp>
    </p:spTree>
    <p:extLst>
      <p:ext uri="{BB962C8B-B14F-4D97-AF65-F5344CB8AC3E}">
        <p14:creationId xmlns:p14="http://schemas.microsoft.com/office/powerpoint/2010/main" val="2582703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786939-4225-7040-A860-F66CB98B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won’t work!”</a:t>
            </a:r>
          </a:p>
          <a:p>
            <a:r>
              <a:rPr lang="en-US" dirty="0"/>
              <a:t>Netflix, mailing DVDs. </a:t>
            </a:r>
          </a:p>
          <a:p>
            <a:r>
              <a:rPr lang="en-US" dirty="0"/>
              <a:t>“Blockbuster will kill them!”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618F3-692C-6E4C-BA89-59D0FEBF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Revolutionary Growth Sector</a:t>
            </a:r>
          </a:p>
        </p:txBody>
      </p:sp>
    </p:spTree>
    <p:extLst>
      <p:ext uri="{BB962C8B-B14F-4D97-AF65-F5344CB8AC3E}">
        <p14:creationId xmlns:p14="http://schemas.microsoft.com/office/powerpoint/2010/main" val="3807332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786939-4225-7040-A860-F66CB98B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won’t work!”</a:t>
            </a:r>
          </a:p>
          <a:p>
            <a:r>
              <a:rPr lang="en-US" dirty="0"/>
              <a:t>Netflix, mailing DVDs. </a:t>
            </a:r>
          </a:p>
          <a:p>
            <a:r>
              <a:rPr lang="en-US" dirty="0"/>
              <a:t>“Blockbuster will kill them!”</a:t>
            </a:r>
          </a:p>
          <a:p>
            <a:endParaRPr lang="en-US" dirty="0"/>
          </a:p>
          <a:p>
            <a:r>
              <a:rPr lang="en-US" dirty="0"/>
              <a:t>Amazon, started selling books online</a:t>
            </a:r>
          </a:p>
          <a:p>
            <a:r>
              <a:rPr lang="en-US" dirty="0"/>
              <a:t>“Barnes &amp; Noble and Borders will kill them!”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618F3-692C-6E4C-BA89-59D0FEBF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Revolutionary Growth Sector</a:t>
            </a:r>
          </a:p>
        </p:txBody>
      </p:sp>
    </p:spTree>
    <p:extLst>
      <p:ext uri="{BB962C8B-B14F-4D97-AF65-F5344CB8AC3E}">
        <p14:creationId xmlns:p14="http://schemas.microsoft.com/office/powerpoint/2010/main" val="140012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786939-4225-7040-A860-F66CB98B5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“That won’t work!”</a:t>
            </a:r>
          </a:p>
          <a:p>
            <a:r>
              <a:rPr lang="en-US" dirty="0"/>
              <a:t>Netflix, mailing DVDs. </a:t>
            </a:r>
          </a:p>
          <a:p>
            <a:r>
              <a:rPr lang="en-US" dirty="0"/>
              <a:t>“Blockbuster will kill them!”</a:t>
            </a:r>
          </a:p>
          <a:p>
            <a:endParaRPr lang="en-US" dirty="0"/>
          </a:p>
          <a:p>
            <a:r>
              <a:rPr lang="en-US" dirty="0"/>
              <a:t>Amazon, started selling books online</a:t>
            </a:r>
          </a:p>
          <a:p>
            <a:r>
              <a:rPr lang="en-US" dirty="0"/>
              <a:t>“Barnes &amp; Noble and Borders will kill them!”</a:t>
            </a:r>
          </a:p>
          <a:p>
            <a:endParaRPr lang="en-US" dirty="0"/>
          </a:p>
          <a:p>
            <a:r>
              <a:rPr lang="en-US" dirty="0"/>
              <a:t>“Amazon started out selling books? Nobody buys books!”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E618F3-692C-6E4C-BA89-59D0FEBF9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Revolutionary Growth Sector</a:t>
            </a:r>
          </a:p>
        </p:txBody>
      </p:sp>
    </p:spTree>
    <p:extLst>
      <p:ext uri="{BB962C8B-B14F-4D97-AF65-F5344CB8AC3E}">
        <p14:creationId xmlns:p14="http://schemas.microsoft.com/office/powerpoint/2010/main" val="24946449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53FCDB-3CB1-CD4D-A845-496F910FE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Mission: Accelerate the world’s transition to sustainable energy.</a:t>
            </a:r>
          </a:p>
          <a:p>
            <a:r>
              <a:rPr lang="en-US" dirty="0"/>
              <a:t>Automobiles</a:t>
            </a:r>
          </a:p>
          <a:p>
            <a:r>
              <a:rPr lang="en-US" dirty="0"/>
              <a:t>Solar Power</a:t>
            </a:r>
          </a:p>
          <a:p>
            <a:r>
              <a:rPr lang="en-US" dirty="0"/>
              <a:t>Energy Storage</a:t>
            </a:r>
          </a:p>
          <a:p>
            <a:r>
              <a:rPr lang="en-US" dirty="0"/>
              <a:t>Great Synergies!</a:t>
            </a:r>
          </a:p>
          <a:p>
            <a:r>
              <a:rPr lang="en-US" dirty="0"/>
              <a:t>Profitable, and Ramping Up, while Legacy Manufacturers Struggle</a:t>
            </a:r>
          </a:p>
          <a:p>
            <a:r>
              <a:rPr lang="en-US" dirty="0"/>
              <a:t>Estimates $4.22 EPS in 2020 and $13.29 in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5F82C5-C147-4945-AB20-FB958A9C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Revolutionary Growth</a:t>
            </a:r>
            <a:br>
              <a:rPr lang="en-US" dirty="0"/>
            </a:br>
            <a:r>
              <a:rPr lang="en-US" dirty="0"/>
              <a:t>Tesla (TSLA)</a:t>
            </a:r>
          </a:p>
        </p:txBody>
      </p:sp>
    </p:spTree>
    <p:extLst>
      <p:ext uri="{BB962C8B-B14F-4D97-AF65-F5344CB8AC3E}">
        <p14:creationId xmlns:p14="http://schemas.microsoft.com/office/powerpoint/2010/main" val="3078717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AE4CA72-D1FD-3B4F-96F9-8DFB3C4AB0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55F82C5-C147-4945-AB20-FB958A9C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Revolutionary Growth</a:t>
            </a:r>
            <a:br>
              <a:rPr lang="en-US" dirty="0"/>
            </a:br>
            <a:r>
              <a:rPr lang="en-US" dirty="0"/>
              <a:t>Tesla (TSLA)</a:t>
            </a:r>
          </a:p>
        </p:txBody>
      </p:sp>
    </p:spTree>
    <p:extLst>
      <p:ext uri="{BB962C8B-B14F-4D97-AF65-F5344CB8AC3E}">
        <p14:creationId xmlns:p14="http://schemas.microsoft.com/office/powerpoint/2010/main" val="68597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8551D6-5807-A542-AC2C-FEE1CCAC44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Small Tech Growth</a:t>
            </a:r>
          </a:p>
          <a:p>
            <a:r>
              <a:rPr lang="en-US" dirty="0"/>
              <a:t>Medical Growth</a:t>
            </a:r>
          </a:p>
          <a:p>
            <a:r>
              <a:rPr lang="en-US" dirty="0"/>
              <a:t>Blue Chip Growth</a:t>
            </a:r>
          </a:p>
          <a:p>
            <a:r>
              <a:rPr lang="en-US" dirty="0"/>
              <a:t>Revolutionary Growth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B25B9F2-BCB0-DB45-B01C-1DD17E6AA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Sectors	</a:t>
            </a:r>
          </a:p>
        </p:txBody>
      </p:sp>
    </p:spTree>
    <p:extLst>
      <p:ext uri="{BB962C8B-B14F-4D97-AF65-F5344CB8AC3E}">
        <p14:creationId xmlns:p14="http://schemas.microsoft.com/office/powerpoint/2010/main" val="15322237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BFDF38-7A22-9144-984A-81D05C61D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Space tourism</a:t>
            </a:r>
          </a:p>
          <a:p>
            <a:r>
              <a:rPr lang="en-US" dirty="0"/>
              <a:t>Transporting passengers to orbiting destinations</a:t>
            </a:r>
          </a:p>
          <a:p>
            <a:r>
              <a:rPr lang="en-US" dirty="0"/>
              <a:t>Providing world-shrinking transcontinental flights</a:t>
            </a:r>
          </a:p>
          <a:p>
            <a:r>
              <a:rPr lang="en-US" dirty="0"/>
              <a:t>No earnings in sight</a:t>
            </a:r>
          </a:p>
          <a:p>
            <a:r>
              <a:rPr lang="en-US" dirty="0"/>
              <a:t>Competitors Jeff Bezos (Blue Origin) and Elon Musk (SpaceX)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942E7FC-FC8C-7044-9A06-DD69D1B2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Revolutionary Growth</a:t>
            </a:r>
            <a:br>
              <a:rPr lang="en-US" dirty="0"/>
            </a:br>
            <a:r>
              <a:rPr lang="en-US" dirty="0"/>
              <a:t>Virgin Galactic (SPCE)</a:t>
            </a:r>
          </a:p>
        </p:txBody>
      </p:sp>
    </p:spTree>
    <p:extLst>
      <p:ext uri="{BB962C8B-B14F-4D97-AF65-F5344CB8AC3E}">
        <p14:creationId xmlns:p14="http://schemas.microsoft.com/office/powerpoint/2010/main" val="2900479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50E6EB37-A37E-6F40-8092-13DF3268F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942E7FC-FC8C-7044-9A06-DD69D1B2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Revolutionary Growth</a:t>
            </a:r>
            <a:br>
              <a:rPr lang="en-US" dirty="0"/>
            </a:br>
            <a:r>
              <a:rPr lang="en-US" dirty="0"/>
              <a:t>Virgin Galactic (SPCE)</a:t>
            </a:r>
          </a:p>
        </p:txBody>
      </p:sp>
    </p:spTree>
    <p:extLst>
      <p:ext uri="{BB962C8B-B14F-4D97-AF65-F5344CB8AC3E}">
        <p14:creationId xmlns:p14="http://schemas.microsoft.com/office/powerpoint/2010/main" val="32894416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9D19BA-AD12-7B4E-84EC-26178C31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>
                <a:solidFill>
                  <a:schemeClr val="tx1"/>
                </a:solidFill>
                <a:latin typeface="+mj-lt"/>
              </a:rPr>
              <a:t>Winning Investments, Made Easy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ABCE1-0511-F044-BD18-7D2BD515A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-228600" defTabSz="9144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0" i="1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Cabot Stock of the Week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Chief Analyst Tim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Lutts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selects the best of the best investment recommendations each week from the entire Cabot Wealth Network investment analyst team to create and track a high-profit portfolio.  Subscribers receive immediate access to: </a:t>
            </a:r>
          </a:p>
          <a:p>
            <a:pPr marL="0" marR="0" lvl="0" indent="-228600" defTabSz="9144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Weekly #1 stock picks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with an informative and engaging weekly briefing and an update on all of the other stocks in the portfolio</a:t>
            </a:r>
          </a:p>
          <a:p>
            <a:pPr marL="0" marR="0" lvl="0" indent="-228600" defTabSz="9144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Special bulletins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with market update, news, and trade alerts</a:t>
            </a:r>
          </a:p>
          <a:p>
            <a:pPr marL="0" marR="0" lvl="0" indent="-228600" defTabSz="9144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24/7 online access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for your most recent issue, the complete library of back issues, special reports, annual forecasts, and more</a:t>
            </a:r>
          </a:p>
          <a:p>
            <a:pPr marL="0" marR="0" lvl="0" indent="-228600" defTabSz="9144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Direct private access to Chief Analyst Tim </a:t>
            </a:r>
            <a:r>
              <a:rPr kumimoji="0" lang="en-US" altLang="en-US" sz="1400" b="1" i="0" u="none" strike="noStrike" cap="none" normalizeH="0" baseline="0" dirty="0" err="1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Lutts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for answers to your investing questions</a:t>
            </a:r>
          </a:p>
          <a:p>
            <a:pPr marL="0" marR="0" lvl="0" indent="-228600" defTabSz="9144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Find out more at </a:t>
            </a:r>
            <a:r>
              <a:rPr kumimoji="0" lang="en-US" altLang="en-US" sz="1400" b="0" i="0" u="sng" strike="noStrike" cap="none" normalizeH="0" baseline="0" dirty="0" err="1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CabotWealth.com</a:t>
            </a:r>
            <a:r>
              <a:rPr kumimoji="0" lang="en-US" altLang="en-US" sz="1400" b="0" i="0" u="sng" strike="noStrike" cap="none" normalizeH="0" baseline="0" dirty="0">
                <a:ln>
                  <a:noFill/>
                </a:ln>
                <a:effectLst/>
                <a:latin typeface="+mn-lt"/>
                <a:ea typeface="+mn-ea"/>
                <a:cs typeface="+mn-cs"/>
              </a:rPr>
              <a:t>/CSOW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  <a:p>
            <a:pPr marL="0" marR="0" lvl="0" indent="-228600" defTabSz="91440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025" name="Picture 43" descr="Screen%20Shot%202019-01-09%20at%204.48.19%20PM.png">
            <a:extLst>
              <a:ext uri="{FF2B5EF4-FFF2-40B4-BE49-F238E27FC236}">
                <a16:creationId xmlns:a16="http://schemas.microsoft.com/office/drawing/2014/main" id="{B9BFFD8D-5E61-0243-B3D9-981DF81E2D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r="3342" b="3"/>
          <a:stretch/>
        </p:blipFill>
        <p:spPr bwMode="auto">
          <a:xfrm>
            <a:off x="512064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712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1B763D-080E-1843-A114-A7C075889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2081"/>
            <a:ext cx="10515600" cy="47748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Please submit questions using the chat feature.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705307-1625-9E4A-8569-EDEE8A067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985070-B608-4D4C-8C85-8A71F789EC6F}"/>
              </a:ext>
            </a:extLst>
          </p:cNvPr>
          <p:cNvSpPr txBox="1"/>
          <p:nvPr/>
        </p:nvSpPr>
        <p:spPr>
          <a:xfrm>
            <a:off x="269966" y="1741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273545-2BEF-7546-9B14-3171AE91C85C}"/>
              </a:ext>
            </a:extLst>
          </p:cNvPr>
          <p:cNvSpPr txBox="1"/>
          <p:nvPr/>
        </p:nvSpPr>
        <p:spPr>
          <a:xfrm>
            <a:off x="838199" y="2753320"/>
            <a:ext cx="942568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rgbClr val="CD9C29"/>
                </a:solidFill>
              </a:rPr>
              <a:t>Upcoming Events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</a:rPr>
              <a:t>Cabot Wealth Summit 2020</a:t>
            </a:r>
            <a:br>
              <a:rPr lang="en-US" dirty="0"/>
            </a:br>
            <a:r>
              <a:rPr lang="en-US" dirty="0"/>
              <a:t>8th annual investor conference with Cabot Wealth Network analysts</a:t>
            </a:r>
            <a:br>
              <a:rPr lang="en-US" dirty="0"/>
            </a:br>
            <a:r>
              <a:rPr lang="en-US" dirty="0"/>
              <a:t>Wednesday-Friday, August 19-21 | Hawthorne Hotel | Salem, Mass.</a:t>
            </a:r>
            <a:br>
              <a:rPr lang="en-US" dirty="0"/>
            </a:br>
            <a:r>
              <a:rPr lang="en-US" b="1" dirty="0"/>
              <a:t>More information or to register: </a:t>
            </a:r>
            <a:r>
              <a:rPr lang="en-US" b="1" dirty="0" err="1">
                <a:solidFill>
                  <a:srgbClr val="FF0000"/>
                </a:solidFill>
              </a:rPr>
              <a:t>CabotWealth.com</a:t>
            </a:r>
            <a:r>
              <a:rPr lang="en-US" b="1" dirty="0">
                <a:solidFill>
                  <a:srgbClr val="FF0000"/>
                </a:solidFill>
              </a:rPr>
              <a:t>/summit</a:t>
            </a:r>
          </a:p>
          <a:p>
            <a:pPr>
              <a:lnSpc>
                <a:spcPct val="90000"/>
              </a:lnSpc>
            </a:pPr>
            <a:endParaRPr lang="en-US" b="1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2060"/>
                </a:solidFill>
              </a:rPr>
              <a:t>[FREE Webinar] Rebalancing Your Portfolio After Coronavirus + Two Good Stocks to Buy Now</a:t>
            </a:r>
            <a:br>
              <a:rPr lang="en-US" dirty="0"/>
            </a:br>
            <a:r>
              <a:rPr lang="en-US" dirty="0"/>
              <a:t>Nancy </a:t>
            </a:r>
            <a:r>
              <a:rPr lang="en-US" dirty="0" err="1"/>
              <a:t>Zambell</a:t>
            </a:r>
            <a:r>
              <a:rPr lang="en-US" dirty="0"/>
              <a:t>, Chief Analyst, Wall Street’s Best Investments and Wall Street’s Best Dividend Stocks Tuesday, May 19 at 2PM ET.  </a:t>
            </a:r>
            <a:br>
              <a:rPr lang="en-US" dirty="0"/>
            </a:br>
            <a:r>
              <a:rPr lang="en-US" b="1" dirty="0"/>
              <a:t>Sign up now at </a:t>
            </a:r>
            <a:r>
              <a:rPr lang="en-US" b="1" dirty="0" err="1">
                <a:solidFill>
                  <a:srgbClr val="FF0000"/>
                </a:solidFill>
              </a:rPr>
              <a:t>CabotWealth.com</a:t>
            </a:r>
            <a:r>
              <a:rPr lang="en-US" b="1" dirty="0">
                <a:solidFill>
                  <a:srgbClr val="FF0000"/>
                </a:solidFill>
              </a:rPr>
              <a:t>/webinars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F998B-0852-D247-9FD1-AE993940AECB}"/>
              </a:ext>
            </a:extLst>
          </p:cNvPr>
          <p:cNvSpPr txBox="1"/>
          <p:nvPr/>
        </p:nvSpPr>
        <p:spPr>
          <a:xfrm>
            <a:off x="11825555" y="47158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96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FA592039-8491-CD4B-9F97-49CE3C22A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9214" y="2300548"/>
            <a:ext cx="6036457" cy="239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Tim </a:t>
            </a:r>
            <a:r>
              <a:rPr lang="en-US" sz="3200" dirty="0" err="1"/>
              <a:t>Lutts</a:t>
            </a:r>
            <a:endParaRPr lang="en-US" sz="3200" dirty="0"/>
          </a:p>
          <a:p>
            <a:pPr marL="0" indent="0">
              <a:buNone/>
            </a:pPr>
            <a:r>
              <a:rPr lang="en-US" sz="3200" dirty="0"/>
              <a:t>Chief Investment Strategist </a:t>
            </a:r>
          </a:p>
          <a:p>
            <a:pPr marL="0" indent="0">
              <a:buNone/>
            </a:pPr>
            <a:r>
              <a:rPr lang="en-US" sz="3200" i="1" dirty="0"/>
              <a:t>Cabot Marijuana Investor &amp; </a:t>
            </a:r>
          </a:p>
          <a:p>
            <a:pPr marL="0" indent="0">
              <a:buNone/>
            </a:pPr>
            <a:r>
              <a:rPr lang="en-US" sz="3200" i="1" dirty="0"/>
              <a:t>Cabot Stock of the Week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F893B-A2F1-404F-B473-65B0049FB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AB17712-2BE8-0143-B914-3DF57632C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854" y="326967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0" descr="Tim-2.png">
            <a:extLst>
              <a:ext uri="{FF2B5EF4-FFF2-40B4-BE49-F238E27FC236}">
                <a16:creationId xmlns:a16="http://schemas.microsoft.com/office/drawing/2014/main" id="{4DE5C731-E620-A74C-A668-1C0912EB3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31" y="2071948"/>
            <a:ext cx="1914570" cy="239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3E0F6-0F52-7D42-A9D0-4DB0043A5A8A}"/>
              </a:ext>
            </a:extLst>
          </p:cNvPr>
          <p:cNvSpPr txBox="1"/>
          <p:nvPr/>
        </p:nvSpPr>
        <p:spPr>
          <a:xfrm>
            <a:off x="5435029" y="4743094"/>
            <a:ext cx="3804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Call: (800) 326-8826</a:t>
            </a:r>
          </a:p>
          <a:p>
            <a:r>
              <a:rPr lang="en-US" dirty="0"/>
              <a:t>Email: </a:t>
            </a:r>
            <a:r>
              <a:rPr lang="en-US" dirty="0" err="1"/>
              <a:t>Tim@CabotWealth.com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79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2EA942-5006-9A45-BA97-E3EB1121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707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Tech Growth</a:t>
            </a:r>
            <a:br>
              <a:rPr lang="en-US" dirty="0"/>
            </a:br>
            <a:r>
              <a:rPr lang="en-US" dirty="0"/>
              <a:t>Zoom Video Communications (ZM)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14B66-3653-7E41-8D1B-B8F5B4B9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Cloud-based videoconferencing</a:t>
            </a:r>
          </a:p>
          <a:p>
            <a:r>
              <a:rPr lang="en-US" dirty="0"/>
              <a:t>Triple-digit earnings growth</a:t>
            </a:r>
          </a:p>
          <a:p>
            <a:r>
              <a:rPr lang="en-US" dirty="0"/>
              <a:t>Came public one year ago—so still young</a:t>
            </a:r>
          </a:p>
          <a:p>
            <a:r>
              <a:rPr lang="en-US" dirty="0"/>
              <a:t>Estimates 23% EPS Growth in 2021 and 37% in 2022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38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2EA942-5006-9A45-BA97-E3EB1121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143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Tech Growth</a:t>
            </a:r>
            <a:br>
              <a:rPr lang="en-US" dirty="0"/>
            </a:br>
            <a:r>
              <a:rPr lang="en-US" dirty="0"/>
              <a:t>Zoom Video Communications (ZM)	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2D8489BF-D08C-2344-89AA-703582458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1668463"/>
            <a:ext cx="9829800" cy="4394200"/>
          </a:xfrm>
        </p:spPr>
      </p:pic>
    </p:spTree>
    <p:extLst>
      <p:ext uri="{BB962C8B-B14F-4D97-AF65-F5344CB8AC3E}">
        <p14:creationId xmlns:p14="http://schemas.microsoft.com/office/powerpoint/2010/main" val="137117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019A62-4501-8348-840A-91F15DBD5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Cloud-based Unified Communications Services for Business</a:t>
            </a:r>
          </a:p>
          <a:p>
            <a:r>
              <a:rPr lang="en-US" dirty="0"/>
              <a:t>Phone, text, email, fax and video</a:t>
            </a:r>
          </a:p>
          <a:p>
            <a:r>
              <a:rPr lang="en-US" dirty="0"/>
              <a:t>91% of Revenue is Recurring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D08F34-6136-EE43-8CC1-08A90ECA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6707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Tech Growth</a:t>
            </a:r>
            <a:br>
              <a:rPr lang="en-US" dirty="0"/>
            </a:br>
            <a:r>
              <a:rPr lang="en-US" dirty="0"/>
              <a:t>Ring Central (RNG)</a:t>
            </a:r>
          </a:p>
        </p:txBody>
      </p:sp>
    </p:spTree>
    <p:extLst>
      <p:ext uri="{BB962C8B-B14F-4D97-AF65-F5344CB8AC3E}">
        <p14:creationId xmlns:p14="http://schemas.microsoft.com/office/powerpoint/2010/main" val="254962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096303E1-ED0B-414E-B9ED-23362A48A0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1649413"/>
            <a:ext cx="9880600" cy="44323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D08F34-6136-EE43-8CC1-08A90ECAC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143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Tech Growth</a:t>
            </a:r>
            <a:br>
              <a:rPr lang="en-US" dirty="0"/>
            </a:br>
            <a:r>
              <a:rPr lang="en-US" dirty="0"/>
              <a:t>Ring Central (RNG)</a:t>
            </a:r>
          </a:p>
        </p:txBody>
      </p:sp>
    </p:spTree>
    <p:extLst>
      <p:ext uri="{BB962C8B-B14F-4D97-AF65-F5344CB8AC3E}">
        <p14:creationId xmlns:p14="http://schemas.microsoft.com/office/powerpoint/2010/main" val="358094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5B05C8-1368-3643-8C87-CC1A5C167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Cloud-based Internet Security</a:t>
            </a:r>
          </a:p>
          <a:p>
            <a:r>
              <a:rPr lang="en-US" dirty="0"/>
              <a:t>EPS Growth 53% next year</a:t>
            </a:r>
          </a:p>
          <a:p>
            <a:r>
              <a:rPr lang="en-US" dirty="0"/>
              <a:t>Profit Margins 11.8% and Growing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451588-6569-4749-B0D1-CF271E52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141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Tech Growth</a:t>
            </a:r>
            <a:br>
              <a:rPr lang="en-US" dirty="0"/>
            </a:br>
            <a:r>
              <a:rPr lang="en-US" dirty="0" err="1"/>
              <a:t>Zscaler</a:t>
            </a:r>
            <a:r>
              <a:rPr lang="en-US" dirty="0"/>
              <a:t> (ZS)	</a:t>
            </a:r>
          </a:p>
        </p:txBody>
      </p:sp>
    </p:spTree>
    <p:extLst>
      <p:ext uri="{BB962C8B-B14F-4D97-AF65-F5344CB8AC3E}">
        <p14:creationId xmlns:p14="http://schemas.microsoft.com/office/powerpoint/2010/main" val="244886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scaler stock chart&#10;&#10;Description automatically generated">
            <a:extLst>
              <a:ext uri="{FF2B5EF4-FFF2-40B4-BE49-F238E27FC236}">
                <a16:creationId xmlns:a16="http://schemas.microsoft.com/office/drawing/2014/main" id="{95E4A3AC-763F-5B4C-9938-6536B167E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74813"/>
            <a:ext cx="9906000" cy="43815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7451588-6569-4749-B0D1-CF271E52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8141"/>
            <a:ext cx="10515600" cy="1036954"/>
          </a:xfrm>
        </p:spPr>
        <p:txBody>
          <a:bodyPr>
            <a:normAutofit fontScale="90000"/>
          </a:bodyPr>
          <a:lstStyle/>
          <a:p>
            <a:r>
              <a:rPr lang="en-US" dirty="0"/>
              <a:t>Small Tech Growth</a:t>
            </a:r>
            <a:br>
              <a:rPr lang="en-US" dirty="0"/>
            </a:br>
            <a:r>
              <a:rPr lang="en-US" dirty="0" err="1"/>
              <a:t>Zscaler</a:t>
            </a:r>
            <a:r>
              <a:rPr lang="en-US" dirty="0"/>
              <a:t> (ZS)	</a:t>
            </a:r>
          </a:p>
        </p:txBody>
      </p:sp>
    </p:spTree>
    <p:extLst>
      <p:ext uri="{BB962C8B-B14F-4D97-AF65-F5344CB8AC3E}">
        <p14:creationId xmlns:p14="http://schemas.microsoft.com/office/powerpoint/2010/main" val="325728439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926</Words>
  <Application>Microsoft Macintosh PowerPoint</Application>
  <PresentationFormat>Widescreen</PresentationFormat>
  <Paragraphs>137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 Narrow</vt:lpstr>
      <vt:lpstr>Calibri</vt:lpstr>
      <vt:lpstr>Calibri Light</vt:lpstr>
      <vt:lpstr>Roboto</vt:lpstr>
      <vt:lpstr>Roboto Bold</vt:lpstr>
      <vt:lpstr>Roboto Regular</vt:lpstr>
      <vt:lpstr>2_Office Theme</vt:lpstr>
      <vt:lpstr>My Favorite Growth Stocks for the Coming Coronavirus Recovery</vt:lpstr>
      <vt:lpstr>PowerPoint Presentation</vt:lpstr>
      <vt:lpstr>Growth Sectors </vt:lpstr>
      <vt:lpstr>Small Tech Growth Zoom Video Communications (ZM) </vt:lpstr>
      <vt:lpstr>Small Tech Growth Zoom Video Communications (ZM) </vt:lpstr>
      <vt:lpstr>Small Tech Growth Ring Central (RNG)</vt:lpstr>
      <vt:lpstr>Small Tech Growth Ring Central (RNG)</vt:lpstr>
      <vt:lpstr>Small Tech Growth Zscaler (ZS) </vt:lpstr>
      <vt:lpstr>Small Tech Growth Zscaler (ZS) </vt:lpstr>
      <vt:lpstr>Medical Growth Moderna (MRNA)</vt:lpstr>
      <vt:lpstr>Medical Growth Moderna (MRNA)</vt:lpstr>
      <vt:lpstr>Medical Growth Quidel (QDEL)</vt:lpstr>
      <vt:lpstr>Medical Growth Quidel (QDEL)</vt:lpstr>
      <vt:lpstr>Medical Growth Vertex Pharmaceutical (VRTX)</vt:lpstr>
      <vt:lpstr>Medical Growth Vertex Pharmaceutical (VRTX)</vt:lpstr>
      <vt:lpstr>Medical Growth Gilead Sciences (GILD)</vt:lpstr>
      <vt:lpstr>Medical Growth Gilead Sciences (GILD)</vt:lpstr>
      <vt:lpstr>Blue Chip Growth Nvidia (NVDA)</vt:lpstr>
      <vt:lpstr>Blue Chip Growth Nvidia (NVDA)</vt:lpstr>
      <vt:lpstr>Blue Chip Growth Netflix (NFLX)</vt:lpstr>
      <vt:lpstr>Blue Chip Growth Netflix (NFLX)</vt:lpstr>
      <vt:lpstr>Blue Chip Growth Apple (AAPL)</vt:lpstr>
      <vt:lpstr>Blue Chip Growth Apple (AAPL)</vt:lpstr>
      <vt:lpstr>Revolutionary Growth Sector</vt:lpstr>
      <vt:lpstr>Revolutionary Growth Sector</vt:lpstr>
      <vt:lpstr>Revolutionary Growth Sector</vt:lpstr>
      <vt:lpstr>Revolutionary Growth Sector</vt:lpstr>
      <vt:lpstr>Revolutionary Growth Tesla (TSLA)</vt:lpstr>
      <vt:lpstr>Revolutionary Growth Tesla (TSLA)</vt:lpstr>
      <vt:lpstr>Revolutionary Growth Virgin Galactic (SPCE)</vt:lpstr>
      <vt:lpstr>Revolutionary Growth Virgin Galactic (SPCE)</vt:lpstr>
      <vt:lpstr>Winning Investments, Made Easy</vt:lpstr>
      <vt:lpstr>Questions</vt:lpstr>
      <vt:lpstr>Contact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Favorite Growth Stocks for the Coming Coronavirus Recovery</dc:title>
  <dc:creator>Bill Wrinn</dc:creator>
  <cp:lastModifiedBy>Jenni Doe</cp:lastModifiedBy>
  <cp:revision>8</cp:revision>
  <dcterms:created xsi:type="dcterms:W3CDTF">2020-04-20T12:52:05Z</dcterms:created>
  <dcterms:modified xsi:type="dcterms:W3CDTF">2020-04-22T12:44:30Z</dcterms:modified>
</cp:coreProperties>
</file>