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31"/>
  </p:notesMasterIdLst>
  <p:handoutMasterIdLst>
    <p:handoutMasterId r:id="rId32"/>
  </p:handoutMasterIdLst>
  <p:sldIdLst>
    <p:sldId id="262" r:id="rId5"/>
    <p:sldId id="428" r:id="rId6"/>
    <p:sldId id="448" r:id="rId7"/>
    <p:sldId id="449" r:id="rId8"/>
    <p:sldId id="429" r:id="rId9"/>
    <p:sldId id="430" r:id="rId10"/>
    <p:sldId id="431" r:id="rId11"/>
    <p:sldId id="432" r:id="rId12"/>
    <p:sldId id="433" r:id="rId13"/>
    <p:sldId id="434" r:id="rId14"/>
    <p:sldId id="447" r:id="rId15"/>
    <p:sldId id="435" r:id="rId16"/>
    <p:sldId id="436" r:id="rId17"/>
    <p:sldId id="437" r:id="rId18"/>
    <p:sldId id="438" r:id="rId19"/>
    <p:sldId id="439" r:id="rId20"/>
    <p:sldId id="440" r:id="rId21"/>
    <p:sldId id="441" r:id="rId22"/>
    <p:sldId id="442" r:id="rId23"/>
    <p:sldId id="443" r:id="rId24"/>
    <p:sldId id="444" r:id="rId25"/>
    <p:sldId id="445" r:id="rId26"/>
    <p:sldId id="446" r:id="rId27"/>
    <p:sldId id="416" r:id="rId28"/>
    <p:sldId id="417" r:id="rId29"/>
    <p:sldId id="41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D62"/>
    <a:srgbClr val="00F000"/>
    <a:srgbClr val="B40404"/>
    <a:srgbClr val="D9C691"/>
    <a:srgbClr val="E5D1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4" autoAdjust="0"/>
    <p:restoredTop sz="86474" autoAdjust="0"/>
  </p:normalViewPr>
  <p:slideViewPr>
    <p:cSldViewPr snapToGrid="0">
      <p:cViewPr varScale="1">
        <p:scale>
          <a:sx n="97" d="100"/>
          <a:sy n="97" d="100"/>
        </p:scale>
        <p:origin x="1280" y="200"/>
      </p:cViewPr>
      <p:guideLst/>
    </p:cSldViewPr>
  </p:slideViewPr>
  <p:outlineViewPr>
    <p:cViewPr>
      <p:scale>
        <a:sx n="33" d="100"/>
        <a:sy n="33" d="100"/>
      </p:scale>
      <p:origin x="0" y="-441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BB2C92-69A2-824B-88C7-448C4F115F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C0AEE1-1B87-994C-B3B7-071A1733C9C5}" type="datetimeFigureOut">
              <a:rPr lang="en-US" smtClean="0"/>
              <a:t>8/18/22</a:t>
            </a:fld>
            <a:endParaRPr lang="en-US"/>
          </a:p>
        </p:txBody>
      </p:sp>
      <p:sp>
        <p:nvSpPr>
          <p:cNvPr id="4" name="Footer Placeholder 3">
            <a:extLst>
              <a:ext uri="{FF2B5EF4-FFF2-40B4-BE49-F238E27FC236}">
                <a16:creationId xmlns:a16="http://schemas.microsoft.com/office/drawing/2014/main" id="{E56D9383-F02F-0842-B992-2D5E3FA658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CCFCAE-1B18-7140-9300-D97A4CE5E1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D324D5-3F0A-3441-BF0B-5B50E5F64638}" type="slidenum">
              <a:rPr lang="en-US" smtClean="0"/>
              <a:t>‹#›</a:t>
            </a:fld>
            <a:endParaRPr lang="en-US"/>
          </a:p>
        </p:txBody>
      </p:sp>
    </p:spTree>
    <p:extLst>
      <p:ext uri="{BB962C8B-B14F-4D97-AF65-F5344CB8AC3E}">
        <p14:creationId xmlns:p14="http://schemas.microsoft.com/office/powerpoint/2010/main" val="3129543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Roboto Bold"/>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Roboto Bold"/>
              </a:defRPr>
            </a:lvl1pPr>
          </a:lstStyle>
          <a:p>
            <a:fld id="{03EFD1F9-1AE8-4E93-8314-C975C6DF4D0C}" type="datetimeFigureOut">
              <a:rPr lang="en-US" smtClean="0"/>
              <a:pPr/>
              <a:t>8/18/22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Roboto Bold"/>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Roboto Bold"/>
              </a:defRPr>
            </a:lvl1pPr>
          </a:lstStyle>
          <a:p>
            <a:fld id="{3425450F-533C-46FB-955B-91641EB78E67}" type="slidenum">
              <a:rPr lang="en-US" smtClean="0"/>
              <a:pPr/>
              <a:t>‹#›</a:t>
            </a:fld>
            <a:endParaRPr lang="en-US" dirty="0"/>
          </a:p>
        </p:txBody>
      </p:sp>
    </p:spTree>
    <p:extLst>
      <p:ext uri="{BB962C8B-B14F-4D97-AF65-F5344CB8AC3E}">
        <p14:creationId xmlns:p14="http://schemas.microsoft.com/office/powerpoint/2010/main" val="123627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Roboto Bold"/>
        <a:ea typeface="+mn-ea"/>
        <a:cs typeface="+mn-cs"/>
      </a:defRPr>
    </a:lvl1pPr>
    <a:lvl2pPr marL="457200" algn="l" defTabSz="914400" rtl="0" eaLnBrk="1" latinLnBrk="0" hangingPunct="1">
      <a:defRPr sz="1200" b="1" i="0" kern="1200">
        <a:solidFill>
          <a:schemeClr val="tx1"/>
        </a:solidFill>
        <a:latin typeface="Roboto Bold"/>
        <a:ea typeface="+mn-ea"/>
        <a:cs typeface="+mn-cs"/>
      </a:defRPr>
    </a:lvl2pPr>
    <a:lvl3pPr marL="914400" algn="l" defTabSz="914400" rtl="0" eaLnBrk="1" latinLnBrk="0" hangingPunct="1">
      <a:defRPr sz="1200" b="1" i="0" kern="1200">
        <a:solidFill>
          <a:schemeClr val="tx1"/>
        </a:solidFill>
        <a:latin typeface="Roboto Bold"/>
        <a:ea typeface="+mn-ea"/>
        <a:cs typeface="+mn-cs"/>
      </a:defRPr>
    </a:lvl3pPr>
    <a:lvl4pPr marL="1371600" algn="l" defTabSz="914400" rtl="0" eaLnBrk="1" latinLnBrk="0" hangingPunct="1">
      <a:defRPr sz="1200" b="1" i="0" kern="1200">
        <a:solidFill>
          <a:schemeClr val="tx1"/>
        </a:solidFill>
        <a:latin typeface="Roboto Bold"/>
        <a:ea typeface="+mn-ea"/>
        <a:cs typeface="+mn-cs"/>
      </a:defRPr>
    </a:lvl4pPr>
    <a:lvl5pPr marL="1828800" algn="l" defTabSz="914400" rtl="0" eaLnBrk="1" latinLnBrk="0" hangingPunct="1">
      <a:defRPr sz="1200" b="1" i="0" kern="1200">
        <a:solidFill>
          <a:schemeClr val="tx1"/>
        </a:solidFill>
        <a:latin typeface="Roboto Bold"/>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425450F-533C-46FB-955B-91641EB78E67}" type="slidenum">
              <a:rPr lang="en-US" smtClean="0"/>
              <a:pPr/>
              <a:t>1</a:t>
            </a:fld>
            <a:endParaRPr lang="en-US" dirty="0"/>
          </a:p>
        </p:txBody>
      </p:sp>
    </p:spTree>
    <p:extLst>
      <p:ext uri="{BB962C8B-B14F-4D97-AF65-F5344CB8AC3E}">
        <p14:creationId xmlns:p14="http://schemas.microsoft.com/office/powerpoint/2010/main" val="13080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13</a:t>
            </a:fld>
            <a:endParaRPr lang="en-US" dirty="0"/>
          </a:p>
        </p:txBody>
      </p:sp>
    </p:spTree>
    <p:extLst>
      <p:ext uri="{BB962C8B-B14F-4D97-AF65-F5344CB8AC3E}">
        <p14:creationId xmlns:p14="http://schemas.microsoft.com/office/powerpoint/2010/main" val="279344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14</a:t>
            </a:fld>
            <a:endParaRPr lang="en-US" dirty="0"/>
          </a:p>
        </p:txBody>
      </p:sp>
    </p:spTree>
    <p:extLst>
      <p:ext uri="{BB962C8B-B14F-4D97-AF65-F5344CB8AC3E}">
        <p14:creationId xmlns:p14="http://schemas.microsoft.com/office/powerpoint/2010/main" val="370045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15</a:t>
            </a:fld>
            <a:endParaRPr lang="en-US" dirty="0"/>
          </a:p>
        </p:txBody>
      </p:sp>
    </p:spTree>
    <p:extLst>
      <p:ext uri="{BB962C8B-B14F-4D97-AF65-F5344CB8AC3E}">
        <p14:creationId xmlns:p14="http://schemas.microsoft.com/office/powerpoint/2010/main" val="367396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16</a:t>
            </a:fld>
            <a:endParaRPr lang="en-US" dirty="0"/>
          </a:p>
        </p:txBody>
      </p:sp>
    </p:spTree>
    <p:extLst>
      <p:ext uri="{BB962C8B-B14F-4D97-AF65-F5344CB8AC3E}">
        <p14:creationId xmlns:p14="http://schemas.microsoft.com/office/powerpoint/2010/main" val="600377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17</a:t>
            </a:fld>
            <a:endParaRPr lang="en-US" dirty="0"/>
          </a:p>
        </p:txBody>
      </p:sp>
    </p:spTree>
    <p:extLst>
      <p:ext uri="{BB962C8B-B14F-4D97-AF65-F5344CB8AC3E}">
        <p14:creationId xmlns:p14="http://schemas.microsoft.com/office/powerpoint/2010/main" val="2387612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18</a:t>
            </a:fld>
            <a:endParaRPr lang="en-US" dirty="0"/>
          </a:p>
        </p:txBody>
      </p:sp>
    </p:spTree>
    <p:extLst>
      <p:ext uri="{BB962C8B-B14F-4D97-AF65-F5344CB8AC3E}">
        <p14:creationId xmlns:p14="http://schemas.microsoft.com/office/powerpoint/2010/main" val="734009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19</a:t>
            </a:fld>
            <a:endParaRPr lang="en-US" dirty="0"/>
          </a:p>
        </p:txBody>
      </p:sp>
    </p:spTree>
    <p:extLst>
      <p:ext uri="{BB962C8B-B14F-4D97-AF65-F5344CB8AC3E}">
        <p14:creationId xmlns:p14="http://schemas.microsoft.com/office/powerpoint/2010/main" val="4252072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20</a:t>
            </a:fld>
            <a:endParaRPr lang="en-US" dirty="0"/>
          </a:p>
        </p:txBody>
      </p:sp>
    </p:spTree>
    <p:extLst>
      <p:ext uri="{BB962C8B-B14F-4D97-AF65-F5344CB8AC3E}">
        <p14:creationId xmlns:p14="http://schemas.microsoft.com/office/powerpoint/2010/main" val="55905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21</a:t>
            </a:fld>
            <a:endParaRPr lang="en-US" dirty="0"/>
          </a:p>
        </p:txBody>
      </p:sp>
    </p:spTree>
    <p:extLst>
      <p:ext uri="{BB962C8B-B14F-4D97-AF65-F5344CB8AC3E}">
        <p14:creationId xmlns:p14="http://schemas.microsoft.com/office/powerpoint/2010/main" val="2492340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22</a:t>
            </a:fld>
            <a:endParaRPr lang="en-US" dirty="0"/>
          </a:p>
        </p:txBody>
      </p:sp>
    </p:spTree>
    <p:extLst>
      <p:ext uri="{BB962C8B-B14F-4D97-AF65-F5344CB8AC3E}">
        <p14:creationId xmlns:p14="http://schemas.microsoft.com/office/powerpoint/2010/main" val="89564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2</a:t>
            </a:fld>
            <a:endParaRPr lang="en-US" dirty="0"/>
          </a:p>
        </p:txBody>
      </p:sp>
    </p:spTree>
    <p:extLst>
      <p:ext uri="{BB962C8B-B14F-4D97-AF65-F5344CB8AC3E}">
        <p14:creationId xmlns:p14="http://schemas.microsoft.com/office/powerpoint/2010/main" val="747529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23</a:t>
            </a:fld>
            <a:endParaRPr lang="en-US" dirty="0"/>
          </a:p>
        </p:txBody>
      </p:sp>
    </p:spTree>
    <p:extLst>
      <p:ext uri="{BB962C8B-B14F-4D97-AF65-F5344CB8AC3E}">
        <p14:creationId xmlns:p14="http://schemas.microsoft.com/office/powerpoint/2010/main" val="2784505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5450F-533C-46FB-955B-91641EB78E67}" type="slidenum">
              <a:rPr lang="en-US" smtClean="0"/>
              <a:pPr/>
              <a:t>24</a:t>
            </a:fld>
            <a:endParaRPr lang="en-US" dirty="0"/>
          </a:p>
        </p:txBody>
      </p:sp>
    </p:spTree>
    <p:extLst>
      <p:ext uri="{BB962C8B-B14F-4D97-AF65-F5344CB8AC3E}">
        <p14:creationId xmlns:p14="http://schemas.microsoft.com/office/powerpoint/2010/main" val="367145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5450F-533C-46FB-955B-91641EB78E67}" type="slidenum">
              <a:rPr lang="en-US" smtClean="0"/>
              <a:pPr/>
              <a:t>25</a:t>
            </a:fld>
            <a:endParaRPr lang="en-US" dirty="0"/>
          </a:p>
        </p:txBody>
      </p:sp>
    </p:spTree>
    <p:extLst>
      <p:ext uri="{BB962C8B-B14F-4D97-AF65-F5344CB8AC3E}">
        <p14:creationId xmlns:p14="http://schemas.microsoft.com/office/powerpoint/2010/main" val="575573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5450F-533C-46FB-955B-91641EB78E67}" type="slidenum">
              <a:rPr lang="en-US" smtClean="0"/>
              <a:pPr/>
              <a:t>26</a:t>
            </a:fld>
            <a:endParaRPr lang="en-US" dirty="0"/>
          </a:p>
        </p:txBody>
      </p:sp>
    </p:spTree>
    <p:extLst>
      <p:ext uri="{BB962C8B-B14F-4D97-AF65-F5344CB8AC3E}">
        <p14:creationId xmlns:p14="http://schemas.microsoft.com/office/powerpoint/2010/main" val="208378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5</a:t>
            </a:fld>
            <a:endParaRPr lang="en-US" dirty="0"/>
          </a:p>
        </p:txBody>
      </p:sp>
    </p:spTree>
    <p:extLst>
      <p:ext uri="{BB962C8B-B14F-4D97-AF65-F5344CB8AC3E}">
        <p14:creationId xmlns:p14="http://schemas.microsoft.com/office/powerpoint/2010/main" val="140268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6</a:t>
            </a:fld>
            <a:endParaRPr lang="en-US" dirty="0"/>
          </a:p>
        </p:txBody>
      </p:sp>
    </p:spTree>
    <p:extLst>
      <p:ext uri="{BB962C8B-B14F-4D97-AF65-F5344CB8AC3E}">
        <p14:creationId xmlns:p14="http://schemas.microsoft.com/office/powerpoint/2010/main" val="37471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7</a:t>
            </a:fld>
            <a:endParaRPr lang="en-US" dirty="0"/>
          </a:p>
        </p:txBody>
      </p:sp>
    </p:spTree>
    <p:extLst>
      <p:ext uri="{BB962C8B-B14F-4D97-AF65-F5344CB8AC3E}">
        <p14:creationId xmlns:p14="http://schemas.microsoft.com/office/powerpoint/2010/main" val="370226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8</a:t>
            </a:fld>
            <a:endParaRPr lang="en-US" dirty="0"/>
          </a:p>
        </p:txBody>
      </p:sp>
    </p:spTree>
    <p:extLst>
      <p:ext uri="{BB962C8B-B14F-4D97-AF65-F5344CB8AC3E}">
        <p14:creationId xmlns:p14="http://schemas.microsoft.com/office/powerpoint/2010/main" val="243348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9</a:t>
            </a:fld>
            <a:endParaRPr lang="en-US" dirty="0"/>
          </a:p>
        </p:txBody>
      </p:sp>
    </p:spTree>
    <p:extLst>
      <p:ext uri="{BB962C8B-B14F-4D97-AF65-F5344CB8AC3E}">
        <p14:creationId xmlns:p14="http://schemas.microsoft.com/office/powerpoint/2010/main" val="301436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10</a:t>
            </a:fld>
            <a:endParaRPr lang="en-US" dirty="0"/>
          </a:p>
        </p:txBody>
      </p:sp>
    </p:spTree>
    <p:extLst>
      <p:ext uri="{BB962C8B-B14F-4D97-AF65-F5344CB8AC3E}">
        <p14:creationId xmlns:p14="http://schemas.microsoft.com/office/powerpoint/2010/main" val="20327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333333"/>
              </a:solidFill>
              <a:effectLst/>
              <a:latin typeface="Myriad Pro"/>
            </a:endParaRPr>
          </a:p>
        </p:txBody>
      </p:sp>
      <p:sp>
        <p:nvSpPr>
          <p:cNvPr id="4" name="Slide Number Placeholder 3"/>
          <p:cNvSpPr>
            <a:spLocks noGrp="1"/>
          </p:cNvSpPr>
          <p:nvPr>
            <p:ph type="sldNum" sz="quarter" idx="5"/>
          </p:nvPr>
        </p:nvSpPr>
        <p:spPr/>
        <p:txBody>
          <a:bodyPr/>
          <a:lstStyle/>
          <a:p>
            <a:fld id="{3425450F-533C-46FB-955B-91641EB78E67}" type="slidenum">
              <a:rPr lang="en-US" smtClean="0"/>
              <a:pPr/>
              <a:t>12</a:t>
            </a:fld>
            <a:endParaRPr lang="en-US" dirty="0"/>
          </a:p>
        </p:txBody>
      </p:sp>
    </p:spTree>
    <p:extLst>
      <p:ext uri="{BB962C8B-B14F-4D97-AF65-F5344CB8AC3E}">
        <p14:creationId xmlns:p14="http://schemas.microsoft.com/office/powerpoint/2010/main" val="1271434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284D-135A-3C48-9265-4DB9D84B7FA3}"/>
              </a:ext>
            </a:extLst>
          </p:cNvPr>
          <p:cNvSpPr>
            <a:spLocks noGrp="1"/>
          </p:cNvSpPr>
          <p:nvPr>
            <p:ph type="ctrTitle" hasCustomPrompt="1"/>
          </p:nvPr>
        </p:nvSpPr>
        <p:spPr>
          <a:xfrm>
            <a:off x="1524000" y="1122363"/>
            <a:ext cx="8703733" cy="2387600"/>
          </a:xfrm>
        </p:spPr>
        <p:txBody>
          <a:bodyPr anchor="b">
            <a:normAutofit/>
          </a:bodyPr>
          <a:lstStyle>
            <a:lvl1pPr algn="l">
              <a:defRPr sz="5400" b="0">
                <a:solidFill>
                  <a:srgbClr val="374D62"/>
                </a:solidFill>
              </a:defRPr>
            </a:lvl1pPr>
          </a:lstStyle>
          <a:p>
            <a:r>
              <a:rPr lang="en-US" dirty="0"/>
              <a:t>Title Slide</a:t>
            </a:r>
          </a:p>
        </p:txBody>
      </p:sp>
      <p:sp>
        <p:nvSpPr>
          <p:cNvPr id="3" name="Subtitle 2">
            <a:extLst>
              <a:ext uri="{FF2B5EF4-FFF2-40B4-BE49-F238E27FC236}">
                <a16:creationId xmlns:a16="http://schemas.microsoft.com/office/drawing/2014/main" id="{10FBC306-B6C3-054E-B879-90EB78F0F331}"/>
              </a:ext>
            </a:extLst>
          </p:cNvPr>
          <p:cNvSpPr>
            <a:spLocks noGrp="1"/>
          </p:cNvSpPr>
          <p:nvPr>
            <p:ph type="subTitle" idx="1" hasCustomPrompt="1"/>
          </p:nvPr>
        </p:nvSpPr>
        <p:spPr>
          <a:xfrm>
            <a:off x="1524000" y="3602038"/>
            <a:ext cx="7782560" cy="1655762"/>
          </a:xfrm>
        </p:spPr>
        <p:txBody>
          <a:bodyPr>
            <a:normAutofit/>
          </a:bodyPr>
          <a:lstStyle>
            <a:lvl1pPr marL="0" indent="0" algn="l">
              <a:buNone/>
              <a:defRPr sz="2800" i="0">
                <a:latin typeface="Roboto" panose="02000000000000000000" pitchFamily="2" charset="0"/>
                <a:ea typeface="Roboto" panose="02000000000000000000" pitchFamily="2" charset="0"/>
                <a:cs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a:t>
            </a:r>
          </a:p>
          <a:p>
            <a:r>
              <a:rPr lang="en-US" dirty="0"/>
              <a:t>Chief Analyst, </a:t>
            </a:r>
            <a:r>
              <a:rPr lang="en-US" i="1" dirty="0"/>
              <a:t>Publication </a:t>
            </a:r>
            <a:endParaRPr lang="en-US" i="0" dirty="0"/>
          </a:p>
          <a:p>
            <a:r>
              <a:rPr lang="en-US" i="0" dirty="0"/>
              <a:t>Cabot Wealth Network</a:t>
            </a:r>
            <a:br>
              <a:rPr lang="en-US" i="1" dirty="0"/>
            </a:br>
            <a:endParaRPr lang="en-US" dirty="0"/>
          </a:p>
        </p:txBody>
      </p:sp>
      <p:sp>
        <p:nvSpPr>
          <p:cNvPr id="4" name="Date Placeholder 3">
            <a:extLst>
              <a:ext uri="{FF2B5EF4-FFF2-40B4-BE49-F238E27FC236}">
                <a16:creationId xmlns:a16="http://schemas.microsoft.com/office/drawing/2014/main" id="{91A228C9-B2DB-F341-850F-0C6C696E2503}"/>
              </a:ext>
            </a:extLst>
          </p:cNvPr>
          <p:cNvSpPr>
            <a:spLocks noGrp="1"/>
          </p:cNvSpPr>
          <p:nvPr>
            <p:ph type="dt" sz="half" idx="10"/>
          </p:nvPr>
        </p:nvSpPr>
        <p:spPr/>
        <p:txBody>
          <a:bodyPr/>
          <a:lstStyle/>
          <a:p>
            <a:fld id="{68361E3A-0A3E-EE4B-9949-81C479F1DFEC}" type="datetimeFigureOut">
              <a:rPr lang="en-US" smtClean="0"/>
              <a:t>8/18/22</a:t>
            </a:fld>
            <a:endParaRPr lang="en-US"/>
          </a:p>
        </p:txBody>
      </p:sp>
      <p:sp>
        <p:nvSpPr>
          <p:cNvPr id="5" name="Footer Placeholder 4">
            <a:extLst>
              <a:ext uri="{FF2B5EF4-FFF2-40B4-BE49-F238E27FC236}">
                <a16:creationId xmlns:a16="http://schemas.microsoft.com/office/drawing/2014/main" id="{8E021AD5-AF5C-E04C-8D64-92195E65F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B75B2-B09C-A94F-88C6-18636039B856}"/>
              </a:ext>
            </a:extLst>
          </p:cNvPr>
          <p:cNvSpPr>
            <a:spLocks noGrp="1"/>
          </p:cNvSpPr>
          <p:nvPr>
            <p:ph type="sldNum" sz="quarter" idx="12"/>
          </p:nvPr>
        </p:nvSpPr>
        <p:spPr/>
        <p:txBody>
          <a:bodyPr/>
          <a:lstStyle/>
          <a:p>
            <a:fld id="{CA11FB6F-B0BA-B944-AE4E-1D9E83F4C26A}" type="slidenum">
              <a:rPr lang="en-US" smtClean="0"/>
              <a:t>‹#›</a:t>
            </a:fld>
            <a:endParaRPr lang="en-US"/>
          </a:p>
        </p:txBody>
      </p:sp>
      <p:pic>
        <p:nvPicPr>
          <p:cNvPr id="9" name="Picture 8">
            <a:extLst>
              <a:ext uri="{FF2B5EF4-FFF2-40B4-BE49-F238E27FC236}">
                <a16:creationId xmlns:a16="http://schemas.microsoft.com/office/drawing/2014/main" id="{02B7D94A-16AA-3F48-BDA0-CF332CE11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1484"/>
            <a:ext cx="12192000" cy="696516"/>
          </a:xfrm>
          <a:prstGeom prst="rect">
            <a:avLst/>
          </a:prstGeom>
        </p:spPr>
      </p:pic>
      <p:pic>
        <p:nvPicPr>
          <p:cNvPr id="11" name="Picture 10">
            <a:extLst>
              <a:ext uri="{FF2B5EF4-FFF2-40B4-BE49-F238E27FC236}">
                <a16:creationId xmlns:a16="http://schemas.microsoft.com/office/drawing/2014/main" id="{849B4495-FAD9-DA44-BDDA-F0ED189D41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06560" y="0"/>
            <a:ext cx="2473609" cy="2473609"/>
          </a:xfrm>
          <a:prstGeom prst="rect">
            <a:avLst/>
          </a:prstGeom>
        </p:spPr>
      </p:pic>
    </p:spTree>
    <p:extLst>
      <p:ext uri="{BB962C8B-B14F-4D97-AF65-F5344CB8AC3E}">
        <p14:creationId xmlns:p14="http://schemas.microsoft.com/office/powerpoint/2010/main" val="213752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6088-44ED-A54F-8B8D-F90D3DEE6CA2}"/>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012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E59B-E0E0-7541-B626-6C4542D9D57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4B310ED-EC86-0C41-9A39-89C1D75E083F}"/>
              </a:ext>
            </a:extLst>
          </p:cNvPr>
          <p:cNvSpPr>
            <a:spLocks noGrp="1"/>
          </p:cNvSpPr>
          <p:nvPr>
            <p:ph idx="1"/>
          </p:nvPr>
        </p:nvSpPr>
        <p:spPr>
          <a:xfrm>
            <a:off x="5183188" y="987429"/>
            <a:ext cx="6172200" cy="4873625"/>
          </a:xfrm>
        </p:spPr>
        <p:txBody>
          <a:bodyPr/>
          <a:lstStyle>
            <a:lvl1pPr>
              <a:defRPr sz="2400"/>
            </a:lvl1pPr>
            <a:lvl2pPr>
              <a:defRPr sz="2100" b="0"/>
            </a:lvl2pPr>
            <a:lvl3pPr>
              <a:defRPr sz="1800" b="0"/>
            </a:lvl3pPr>
            <a:lvl4pPr>
              <a:defRPr sz="1500" b="0"/>
            </a:lvl4pPr>
            <a:lvl5pPr>
              <a:defRPr sz="1500" b="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B051151-4E0A-7E45-87CC-B00154DB526C}"/>
              </a:ext>
            </a:extLst>
          </p:cNvPr>
          <p:cNvSpPr>
            <a:spLocks noGrp="1"/>
          </p:cNvSpPr>
          <p:nvPr>
            <p:ph type="body" sz="half" idx="2"/>
          </p:nvPr>
        </p:nvSpPr>
        <p:spPr>
          <a:xfrm>
            <a:off x="839788" y="2057400"/>
            <a:ext cx="3932237" cy="3811588"/>
          </a:xfrm>
        </p:spPr>
        <p:txBody>
          <a:bodyPr/>
          <a:lstStyle>
            <a:lvl1pPr marL="0" indent="0">
              <a:buNone/>
              <a:defRPr sz="12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2861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29FB-88E5-B648-80AD-F5D297E3BE0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D5B7F9D-C432-1641-85FA-F7276159A077}"/>
              </a:ext>
            </a:extLst>
          </p:cNvPr>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DA6B377-654D-2040-845F-461955D38D7D}"/>
              </a:ext>
            </a:extLst>
          </p:cNvPr>
          <p:cNvSpPr>
            <a:spLocks noGrp="1"/>
          </p:cNvSpPr>
          <p:nvPr>
            <p:ph type="body" sz="half" idx="2"/>
          </p:nvPr>
        </p:nvSpPr>
        <p:spPr>
          <a:xfrm>
            <a:off x="839788" y="2057400"/>
            <a:ext cx="3932237" cy="3811588"/>
          </a:xfrm>
        </p:spPr>
        <p:txBody>
          <a:bodyPr/>
          <a:lstStyle>
            <a:lvl1pPr marL="0" indent="0">
              <a:buNone/>
              <a:defRPr sz="12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873526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636C-E17D-5D4F-981B-2F76D268B5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1E9F34-1ABD-A44E-BBCE-04A8265C09D1}"/>
              </a:ext>
            </a:extLst>
          </p:cNvPr>
          <p:cNvSpPr>
            <a:spLocks noGrp="1"/>
          </p:cNvSpPr>
          <p:nvPr>
            <p:ph type="body" orient="vert" idx="1"/>
          </p:nvPr>
        </p:nvSpPr>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5985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E989D-2011-694B-966A-F8CE1B3D7C8B}"/>
              </a:ext>
            </a:extLst>
          </p:cNvPr>
          <p:cNvSpPr>
            <a:spLocks noGrp="1"/>
          </p:cNvSpPr>
          <p:nvPr>
            <p:ph type="title" orient="vert"/>
          </p:nvPr>
        </p:nvSpPr>
        <p:spPr>
          <a:xfrm>
            <a:off x="8724902" y="365125"/>
            <a:ext cx="2628900" cy="5811838"/>
          </a:xfrm>
        </p:spPr>
        <p:txBody>
          <a:bodyPr vert="eaVert"/>
          <a:lstStyle>
            <a:lvl1pPr>
              <a:defRPr b="0"/>
            </a:lvl1pPr>
          </a:lstStyle>
          <a:p>
            <a:r>
              <a:rPr lang="en-US"/>
              <a:t>Click to edit Master title style</a:t>
            </a:r>
          </a:p>
        </p:txBody>
      </p:sp>
      <p:sp>
        <p:nvSpPr>
          <p:cNvPr id="3" name="Vertical Text Placeholder 2">
            <a:extLst>
              <a:ext uri="{FF2B5EF4-FFF2-40B4-BE49-F238E27FC236}">
                <a16:creationId xmlns:a16="http://schemas.microsoft.com/office/drawing/2014/main" id="{406B2813-98E8-954D-904F-3F224634C174}"/>
              </a:ext>
            </a:extLst>
          </p:cNvPr>
          <p:cNvSpPr>
            <a:spLocks noGrp="1"/>
          </p:cNvSpPr>
          <p:nvPr>
            <p:ph type="body" orient="vert" idx="1"/>
          </p:nvPr>
        </p:nvSpPr>
        <p:spPr>
          <a:xfrm>
            <a:off x="838202" y="365125"/>
            <a:ext cx="7734300" cy="5811838"/>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56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284D-135A-3C48-9265-4DB9D84B7FA3}"/>
              </a:ext>
            </a:extLst>
          </p:cNvPr>
          <p:cNvSpPr>
            <a:spLocks noGrp="1"/>
          </p:cNvSpPr>
          <p:nvPr>
            <p:ph type="ctrTitle" hasCustomPrompt="1"/>
          </p:nvPr>
        </p:nvSpPr>
        <p:spPr>
          <a:xfrm>
            <a:off x="1524000" y="1122363"/>
            <a:ext cx="8703733" cy="2387600"/>
          </a:xfrm>
        </p:spPr>
        <p:txBody>
          <a:bodyPr anchor="b">
            <a:normAutofit/>
          </a:bodyPr>
          <a:lstStyle>
            <a:lvl1pPr algn="l">
              <a:defRPr sz="5400" b="1">
                <a:solidFill>
                  <a:srgbClr val="374D62"/>
                </a:solidFill>
              </a:defRPr>
            </a:lvl1pPr>
          </a:lstStyle>
          <a:p>
            <a:r>
              <a:rPr lang="en-US" dirty="0"/>
              <a:t>New Section</a:t>
            </a:r>
          </a:p>
        </p:txBody>
      </p:sp>
      <p:sp>
        <p:nvSpPr>
          <p:cNvPr id="4" name="Date Placeholder 3">
            <a:extLst>
              <a:ext uri="{FF2B5EF4-FFF2-40B4-BE49-F238E27FC236}">
                <a16:creationId xmlns:a16="http://schemas.microsoft.com/office/drawing/2014/main" id="{91A228C9-B2DB-F341-850F-0C6C696E2503}"/>
              </a:ext>
            </a:extLst>
          </p:cNvPr>
          <p:cNvSpPr>
            <a:spLocks noGrp="1"/>
          </p:cNvSpPr>
          <p:nvPr>
            <p:ph type="dt" sz="half" idx="10"/>
          </p:nvPr>
        </p:nvSpPr>
        <p:spPr/>
        <p:txBody>
          <a:bodyPr/>
          <a:lstStyle/>
          <a:p>
            <a:fld id="{68361E3A-0A3E-EE4B-9949-81C479F1DFEC}" type="datetimeFigureOut">
              <a:rPr lang="en-US" smtClean="0"/>
              <a:t>8/18/22</a:t>
            </a:fld>
            <a:endParaRPr lang="en-US"/>
          </a:p>
        </p:txBody>
      </p:sp>
      <p:sp>
        <p:nvSpPr>
          <p:cNvPr id="6" name="Slide Number Placeholder 5">
            <a:extLst>
              <a:ext uri="{FF2B5EF4-FFF2-40B4-BE49-F238E27FC236}">
                <a16:creationId xmlns:a16="http://schemas.microsoft.com/office/drawing/2014/main" id="{A9BB75B2-B09C-A94F-88C6-18636039B856}"/>
              </a:ext>
            </a:extLst>
          </p:cNvPr>
          <p:cNvSpPr>
            <a:spLocks noGrp="1"/>
          </p:cNvSpPr>
          <p:nvPr>
            <p:ph type="sldNum" sz="quarter" idx="12"/>
          </p:nvPr>
        </p:nvSpPr>
        <p:spPr/>
        <p:txBody>
          <a:bodyPr/>
          <a:lstStyle/>
          <a:p>
            <a:fld id="{CA11FB6F-B0BA-B944-AE4E-1D9E83F4C26A}" type="slidenum">
              <a:rPr lang="en-US" smtClean="0"/>
              <a:t>‹#›</a:t>
            </a:fld>
            <a:endParaRPr lang="en-US"/>
          </a:p>
        </p:txBody>
      </p:sp>
      <p:pic>
        <p:nvPicPr>
          <p:cNvPr id="9" name="Picture 8">
            <a:extLst>
              <a:ext uri="{FF2B5EF4-FFF2-40B4-BE49-F238E27FC236}">
                <a16:creationId xmlns:a16="http://schemas.microsoft.com/office/drawing/2014/main" id="{02B7D94A-16AA-3F48-BDA0-CF332CE11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1484"/>
            <a:ext cx="12192000" cy="696516"/>
          </a:xfrm>
          <a:prstGeom prst="rect">
            <a:avLst/>
          </a:prstGeom>
        </p:spPr>
      </p:pic>
      <p:sp>
        <p:nvSpPr>
          <p:cNvPr id="12" name="Slide Number Placeholder 5">
            <a:extLst>
              <a:ext uri="{FF2B5EF4-FFF2-40B4-BE49-F238E27FC236}">
                <a16:creationId xmlns:a16="http://schemas.microsoft.com/office/drawing/2014/main" id="{71BF4C80-7020-A248-884F-2918338D779E}"/>
              </a:ext>
            </a:extLst>
          </p:cNvPr>
          <p:cNvSpPr txBox="1">
            <a:spLocks/>
          </p:cNvSpPr>
          <p:nvPr userDrawn="1"/>
        </p:nvSpPr>
        <p:spPr>
          <a:xfrm>
            <a:off x="5641125" y="6399319"/>
            <a:ext cx="95652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DF8A44-140B-4C2C-9178-B36AB3A7FF52}" type="slidenum">
              <a:rPr lang="en-US" sz="1600" b="0" i="0" smtClean="0">
                <a:solidFill>
                  <a:srgbClr val="374D62"/>
                </a:solidFill>
                <a:latin typeface="Arial Narrow" panose="020B0604020202020204" pitchFamily="34" charset="0"/>
                <a:cs typeface="Arial Narrow" panose="020B0604020202020204" pitchFamily="34" charset="0"/>
              </a:rPr>
              <a:pPr/>
              <a:t>‹#›</a:t>
            </a:fld>
            <a:endParaRPr lang="en-US" sz="1600" b="0" i="0" dirty="0">
              <a:solidFill>
                <a:srgbClr val="374D62"/>
              </a:solidFill>
              <a:latin typeface="Arial Narrow" panose="020B0604020202020204" pitchFamily="34" charset="0"/>
              <a:cs typeface="Arial Narrow" panose="020B0604020202020204" pitchFamily="34" charset="0"/>
            </a:endParaRPr>
          </a:p>
        </p:txBody>
      </p:sp>
      <p:pic>
        <p:nvPicPr>
          <p:cNvPr id="13" name="Picture 12" descr="A picture containing hydrant&#10;&#10;Description automatically generated">
            <a:extLst>
              <a:ext uri="{FF2B5EF4-FFF2-40B4-BE49-F238E27FC236}">
                <a16:creationId xmlns:a16="http://schemas.microsoft.com/office/drawing/2014/main" id="{0675C80F-6AFE-8645-A55F-86D50EDF63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6950" b="54383"/>
          <a:stretch/>
        </p:blipFill>
        <p:spPr>
          <a:xfrm>
            <a:off x="7992268" y="224692"/>
            <a:ext cx="3979863" cy="344934"/>
          </a:xfrm>
          <a:prstGeom prst="rect">
            <a:avLst/>
          </a:prstGeom>
        </p:spPr>
      </p:pic>
      <p:sp>
        <p:nvSpPr>
          <p:cNvPr id="8" name="Rectangle 7">
            <a:extLst>
              <a:ext uri="{FF2B5EF4-FFF2-40B4-BE49-F238E27FC236}">
                <a16:creationId xmlns:a16="http://schemas.microsoft.com/office/drawing/2014/main" id="{52BE6BC0-79E8-D545-B705-F95088BC3E89}"/>
              </a:ext>
            </a:extLst>
          </p:cNvPr>
          <p:cNvSpPr/>
          <p:nvPr userDrawn="1"/>
        </p:nvSpPr>
        <p:spPr>
          <a:xfrm>
            <a:off x="947589" y="412750"/>
            <a:ext cx="2145792" cy="119888"/>
          </a:xfrm>
          <a:prstGeom prst="rect">
            <a:avLst/>
          </a:prstGeom>
          <a:solidFill>
            <a:srgbClr val="37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Roboto Bold"/>
            </a:endParaRPr>
          </a:p>
        </p:txBody>
      </p:sp>
    </p:spTree>
    <p:extLst>
      <p:ext uri="{BB962C8B-B14F-4D97-AF65-F5344CB8AC3E}">
        <p14:creationId xmlns:p14="http://schemas.microsoft.com/office/powerpoint/2010/main" val="32975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9A7BE-88B4-FD4F-8887-4F9D52029802}"/>
              </a:ext>
            </a:extLst>
          </p:cNvPr>
          <p:cNvSpPr>
            <a:spLocks noGrp="1"/>
          </p:cNvSpPr>
          <p:nvPr>
            <p:ph idx="1"/>
          </p:nvPr>
        </p:nvSpPr>
        <p:spPr>
          <a:xfrm>
            <a:off x="838200" y="1554483"/>
            <a:ext cx="10515600" cy="4622483"/>
          </a:xfrm>
        </p:spPr>
        <p:txBody>
          <a:bodyPr/>
          <a:lstStyle>
            <a:lvl1pPr marL="293688" indent="-293688">
              <a:tabLst/>
              <a:defRPr sz="2800" b="0">
                <a:latin typeface="Roboto" panose="02000000000000000000" pitchFamily="2" charset="0"/>
                <a:ea typeface="Roboto" panose="02000000000000000000" pitchFamily="2" charset="0"/>
                <a:cs typeface="Roboto" panose="02000000000000000000" pitchFamily="2" charset="0"/>
              </a:defRPr>
            </a:lvl1pPr>
            <a:lvl2pPr marL="628650" indent="-285750">
              <a:tabLst/>
              <a:defRPr sz="2500" b="0">
                <a:latin typeface="Roboto" panose="02000000000000000000" pitchFamily="2" charset="0"/>
                <a:ea typeface="Roboto" panose="02000000000000000000" pitchFamily="2" charset="0"/>
                <a:cs typeface="Roboto" panose="02000000000000000000" pitchFamily="2" charset="0"/>
              </a:defRPr>
            </a:lvl2pPr>
            <a:lvl3pPr marL="923925" indent="-238125">
              <a:tabLst/>
              <a:defRPr sz="2400" b="0">
                <a:latin typeface="Roboto" panose="02000000000000000000" pitchFamily="2" charset="0"/>
                <a:ea typeface="Roboto" panose="02000000000000000000" pitchFamily="2" charset="0"/>
                <a:cs typeface="Roboto" panose="02000000000000000000" pitchFamily="2" charset="0"/>
              </a:defRPr>
            </a:lvl3pPr>
            <a:lvl4pPr>
              <a:defRPr sz="2000" b="0">
                <a:latin typeface="Roboto" panose="02000000000000000000" pitchFamily="2" charset="0"/>
                <a:ea typeface="Roboto" panose="02000000000000000000" pitchFamily="2" charset="0"/>
                <a:cs typeface="Roboto" panose="02000000000000000000" pitchFamily="2" charset="0"/>
              </a:defRPr>
            </a:lvl4pPr>
            <a:lvl5pPr>
              <a:defRPr sz="1800" b="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F431E0B4-7EA6-EB42-A276-BEDC5DE22933}"/>
              </a:ext>
            </a:extLst>
          </p:cNvPr>
          <p:cNvSpPr/>
          <p:nvPr userDrawn="1"/>
        </p:nvSpPr>
        <p:spPr>
          <a:xfrm>
            <a:off x="947589" y="412750"/>
            <a:ext cx="2145792" cy="119888"/>
          </a:xfrm>
          <a:prstGeom prst="rect">
            <a:avLst/>
          </a:prstGeom>
          <a:solidFill>
            <a:srgbClr val="37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Roboto Bold"/>
            </a:endParaRPr>
          </a:p>
        </p:txBody>
      </p:sp>
      <p:sp>
        <p:nvSpPr>
          <p:cNvPr id="12" name="Title 1">
            <a:extLst>
              <a:ext uri="{FF2B5EF4-FFF2-40B4-BE49-F238E27FC236}">
                <a16:creationId xmlns:a16="http://schemas.microsoft.com/office/drawing/2014/main" id="{FD3040AE-D6C4-2340-B3BF-8906BF699B43}"/>
              </a:ext>
            </a:extLst>
          </p:cNvPr>
          <p:cNvSpPr>
            <a:spLocks noGrp="1"/>
          </p:cNvSpPr>
          <p:nvPr>
            <p:ph type="title" hasCustomPrompt="1"/>
          </p:nvPr>
        </p:nvSpPr>
        <p:spPr>
          <a:xfrm>
            <a:off x="838200" y="365127"/>
            <a:ext cx="10515600" cy="1036954"/>
          </a:xfrm>
        </p:spPr>
        <p:txBody>
          <a:bodyPr>
            <a:normAutofit/>
          </a:bodyPr>
          <a:lstStyle>
            <a:lvl1pPr marL="0" marR="0" indent="0" algn="l" defTabSz="685800" rtl="0" eaLnBrk="1" fontAlgn="auto" latinLnBrk="0" hangingPunct="1">
              <a:lnSpc>
                <a:spcPct val="90000"/>
              </a:lnSpc>
              <a:spcBef>
                <a:spcPct val="0"/>
              </a:spcBef>
              <a:spcAft>
                <a:spcPts val="0"/>
              </a:spcAft>
              <a:buClrTx/>
              <a:buSzTx/>
              <a:buFontTx/>
              <a:buNone/>
              <a:tabLst/>
              <a:defRPr sz="3600" b="1">
                <a:solidFill>
                  <a:srgbClr val="374D62"/>
                </a:solidFill>
              </a:defRPr>
            </a:lvl1pPr>
          </a:lstStyle>
          <a:p>
            <a:r>
              <a:rPr lang="en-US" dirty="0"/>
              <a:t>Lorem ipsum dolor sit</a:t>
            </a:r>
          </a:p>
        </p:txBody>
      </p:sp>
      <p:pic>
        <p:nvPicPr>
          <p:cNvPr id="5" name="Picture 4">
            <a:extLst>
              <a:ext uri="{FF2B5EF4-FFF2-40B4-BE49-F238E27FC236}">
                <a16:creationId xmlns:a16="http://schemas.microsoft.com/office/drawing/2014/main" id="{21D92322-E3E1-134A-83E5-7CA11A6140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11449" y="12358"/>
            <a:ext cx="1465924" cy="1465924"/>
          </a:xfrm>
          <a:prstGeom prst="rect">
            <a:avLst/>
          </a:prstGeom>
        </p:spPr>
      </p:pic>
    </p:spTree>
    <p:extLst>
      <p:ext uri="{BB962C8B-B14F-4D97-AF65-F5344CB8AC3E}">
        <p14:creationId xmlns:p14="http://schemas.microsoft.com/office/powerpoint/2010/main" val="266986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0F5EDBCF-4253-324B-86B6-CC4E0DB76EBD}"/>
              </a:ext>
            </a:extLst>
          </p:cNvPr>
          <p:cNvSpPr txBox="1">
            <a:spLocks/>
          </p:cNvSpPr>
          <p:nvPr userDrawn="1"/>
        </p:nvSpPr>
        <p:spPr>
          <a:xfrm>
            <a:off x="5617736" y="6424989"/>
            <a:ext cx="95652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DF8A44-140B-4C2C-9178-B36AB3A7FF52}" type="slidenum">
              <a:rPr lang="en-US" sz="1400" b="0" smtClean="0">
                <a:latin typeface="Roboto" panose="02000000000000000000" pitchFamily="2" charset="0"/>
                <a:ea typeface="Roboto" panose="02000000000000000000" pitchFamily="2" charset="0"/>
                <a:cs typeface="Roboto" panose="02000000000000000000" pitchFamily="2" charset="0"/>
              </a:rPr>
              <a:pPr/>
              <a:t>‹#›</a:t>
            </a:fld>
            <a:endParaRPr lang="en-US" sz="1600" b="0" dirty="0">
              <a:latin typeface="Roboto" panose="02000000000000000000" pitchFamily="2" charset="0"/>
              <a:ea typeface="Roboto" panose="02000000000000000000" pitchFamily="2" charset="0"/>
              <a:cs typeface="Roboto" panose="02000000000000000000" pitchFamily="2" charset="0"/>
            </a:endParaRPr>
          </a:p>
        </p:txBody>
      </p:sp>
      <p:sp>
        <p:nvSpPr>
          <p:cNvPr id="14" name="Slide Number Placeholder 5">
            <a:extLst>
              <a:ext uri="{FF2B5EF4-FFF2-40B4-BE49-F238E27FC236}">
                <a16:creationId xmlns:a16="http://schemas.microsoft.com/office/drawing/2014/main" id="{69B208BA-AABC-CA44-AE31-3CE9292A3B11}"/>
              </a:ext>
            </a:extLst>
          </p:cNvPr>
          <p:cNvSpPr txBox="1">
            <a:spLocks/>
          </p:cNvSpPr>
          <p:nvPr userDrawn="1"/>
        </p:nvSpPr>
        <p:spPr>
          <a:xfrm>
            <a:off x="9431945" y="6424989"/>
            <a:ext cx="2256312"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0" spc="40" baseline="0" dirty="0" err="1">
                <a:latin typeface="Roboto" panose="02000000000000000000" pitchFamily="2" charset="0"/>
                <a:ea typeface="Roboto" panose="02000000000000000000" pitchFamily="2" charset="0"/>
                <a:cs typeface="Roboto" panose="02000000000000000000" pitchFamily="2" charset="0"/>
              </a:rPr>
              <a:t>Cabotwealth.</a:t>
            </a:r>
            <a:r>
              <a:rPr lang="en-US" sz="2000" b="0" spc="40" baseline="0" dirty="0" err="1">
                <a:solidFill>
                  <a:schemeClr val="bg1"/>
                </a:solidFill>
                <a:latin typeface="Roboto" panose="02000000000000000000" pitchFamily="2" charset="0"/>
                <a:ea typeface="Roboto" panose="02000000000000000000" pitchFamily="2" charset="0"/>
                <a:cs typeface="Roboto" panose="02000000000000000000" pitchFamily="2" charset="0"/>
              </a:rPr>
              <a:t>com</a:t>
            </a:r>
            <a:endParaRPr lang="en-US" sz="2000" b="0" spc="40" baseline="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CFCABD2E-C7ED-C948-9ECE-17567B8B3B33}"/>
              </a:ext>
            </a:extLst>
          </p:cNvPr>
          <p:cNvSpPr/>
          <p:nvPr userDrawn="1"/>
        </p:nvSpPr>
        <p:spPr>
          <a:xfrm>
            <a:off x="947589" y="412750"/>
            <a:ext cx="2145792" cy="119888"/>
          </a:xfrm>
          <a:prstGeom prst="rect">
            <a:avLst/>
          </a:prstGeom>
          <a:solidFill>
            <a:srgbClr val="37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Roboto Bold"/>
            </a:endParaRPr>
          </a:p>
        </p:txBody>
      </p:sp>
    </p:spTree>
    <p:extLst>
      <p:ext uri="{BB962C8B-B14F-4D97-AF65-F5344CB8AC3E}">
        <p14:creationId xmlns:p14="http://schemas.microsoft.com/office/powerpoint/2010/main" val="42481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6276CC-6DAF-054B-AA8F-47A5F7113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62700"/>
          </a:xfrm>
          <a:prstGeom prst="rect">
            <a:avLst/>
          </a:prstGeom>
        </p:spPr>
      </p:pic>
      <p:sp>
        <p:nvSpPr>
          <p:cNvPr id="12" name="TextBox 11">
            <a:extLst>
              <a:ext uri="{FF2B5EF4-FFF2-40B4-BE49-F238E27FC236}">
                <a16:creationId xmlns:a16="http://schemas.microsoft.com/office/drawing/2014/main" id="{A43C8082-71AF-F64C-81C7-6A04587E991E}"/>
              </a:ext>
            </a:extLst>
          </p:cNvPr>
          <p:cNvSpPr txBox="1"/>
          <p:nvPr userDrawn="1"/>
        </p:nvSpPr>
        <p:spPr>
          <a:xfrm>
            <a:off x="1933300" y="2659562"/>
            <a:ext cx="8325397" cy="769441"/>
          </a:xfrm>
          <a:prstGeom prst="rect">
            <a:avLst/>
          </a:prstGeom>
          <a:noFill/>
        </p:spPr>
        <p:txBody>
          <a:bodyPr wrap="square" rtlCol="0">
            <a:spAutoFit/>
          </a:bodyPr>
          <a:lstStyle/>
          <a:p>
            <a:pPr algn="ctr"/>
            <a:r>
              <a:rPr lang="en-US" sz="4400" dirty="0">
                <a:solidFill>
                  <a:srgbClr val="374D62"/>
                </a:solidFill>
                <a:latin typeface="Roboto" panose="02000000000000000000" pitchFamily="2" charset="0"/>
                <a:ea typeface="Roboto" panose="02000000000000000000" pitchFamily="2" charset="0"/>
              </a:rPr>
              <a:t>Lorem ipsum dolor sit</a:t>
            </a:r>
          </a:p>
        </p:txBody>
      </p:sp>
    </p:spTree>
    <p:extLst>
      <p:ext uri="{BB962C8B-B14F-4D97-AF65-F5344CB8AC3E}">
        <p14:creationId xmlns:p14="http://schemas.microsoft.com/office/powerpoint/2010/main" val="153504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8605D6-BC4C-4549-A2F2-09BC547EF3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5"/>
          <a:stretch/>
        </p:blipFill>
        <p:spPr>
          <a:xfrm>
            <a:off x="0" y="4424365"/>
            <a:ext cx="12192000" cy="2433637"/>
          </a:xfrm>
          <a:prstGeom prst="rect">
            <a:avLst/>
          </a:prstGeom>
        </p:spPr>
      </p:pic>
      <p:pic>
        <p:nvPicPr>
          <p:cNvPr id="6" name="Picture 5" descr="A picture containing hydrant&#10;&#10;Description automatically generated">
            <a:extLst>
              <a:ext uri="{FF2B5EF4-FFF2-40B4-BE49-F238E27FC236}">
                <a16:creationId xmlns:a16="http://schemas.microsoft.com/office/drawing/2014/main" id="{C04F910F-ECFD-FE4E-90B8-5F16B4411C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6950" b="43925"/>
          <a:stretch/>
        </p:blipFill>
        <p:spPr>
          <a:xfrm>
            <a:off x="4106068" y="581880"/>
            <a:ext cx="3979863" cy="761150"/>
          </a:xfrm>
          <a:prstGeom prst="rect">
            <a:avLst/>
          </a:prstGeom>
        </p:spPr>
      </p:pic>
    </p:spTree>
    <p:extLst>
      <p:ext uri="{BB962C8B-B14F-4D97-AF65-F5344CB8AC3E}">
        <p14:creationId xmlns:p14="http://schemas.microsoft.com/office/powerpoint/2010/main" val="102440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76F0-ADCA-634E-B509-570C79A81E94}"/>
              </a:ext>
            </a:extLst>
          </p:cNvPr>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C8A972-0F11-1644-B0BB-0DC83F0587EC}"/>
              </a:ext>
            </a:extLst>
          </p:cNvPr>
          <p:cNvSpPr>
            <a:spLocks noGrp="1"/>
          </p:cNvSpPr>
          <p:nvPr>
            <p:ph type="body" idx="1"/>
          </p:nvPr>
        </p:nvSpPr>
        <p:spPr>
          <a:xfrm>
            <a:off x="831851" y="4589467"/>
            <a:ext cx="10515600" cy="1500187"/>
          </a:xfrm>
        </p:spPr>
        <p:txBody>
          <a:bodyPr/>
          <a:lstStyle>
            <a:lvl1pPr marL="0" indent="0">
              <a:buNone/>
              <a:defRPr sz="1800" b="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4" name="Picture 3" descr="A close up of a sign&#10;&#10;Description automatically generated">
            <a:extLst>
              <a:ext uri="{FF2B5EF4-FFF2-40B4-BE49-F238E27FC236}">
                <a16:creationId xmlns:a16="http://schemas.microsoft.com/office/drawing/2014/main" id="{62464720-84F6-3544-A7C6-28F4D0DA3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2808" y="-4763"/>
            <a:ext cx="1365756" cy="1365756"/>
          </a:xfrm>
          <a:prstGeom prst="rect">
            <a:avLst/>
          </a:prstGeom>
        </p:spPr>
      </p:pic>
      <p:pic>
        <p:nvPicPr>
          <p:cNvPr id="5" name="Picture 4">
            <a:extLst>
              <a:ext uri="{FF2B5EF4-FFF2-40B4-BE49-F238E27FC236}">
                <a16:creationId xmlns:a16="http://schemas.microsoft.com/office/drawing/2014/main" id="{C9EE709E-9F2F-C249-9355-21CC9D76CF5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11449" y="12358"/>
            <a:ext cx="1465924" cy="1465924"/>
          </a:xfrm>
          <a:prstGeom prst="rect">
            <a:avLst/>
          </a:prstGeom>
        </p:spPr>
      </p:pic>
    </p:spTree>
    <p:extLst>
      <p:ext uri="{BB962C8B-B14F-4D97-AF65-F5344CB8AC3E}">
        <p14:creationId xmlns:p14="http://schemas.microsoft.com/office/powerpoint/2010/main" val="89620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93B2-53BB-F242-8434-1403ACD3A1FA}"/>
              </a:ext>
            </a:extLst>
          </p:cNvPr>
          <p:cNvSpPr>
            <a:spLocks noGrp="1"/>
          </p:cNvSpPr>
          <p:nvPr>
            <p:ph type="title" hasCustomPrompt="1"/>
          </p:nvPr>
        </p:nvSpPr>
        <p:spPr/>
        <p:txBody>
          <a:bodyPr>
            <a:normAutofit/>
          </a:bodyPr>
          <a:lstStyle>
            <a:lvl1pPr marL="0" marR="0" indent="0" algn="l" defTabSz="685800" rtl="0" eaLnBrk="1" fontAlgn="auto" latinLnBrk="0" hangingPunct="1">
              <a:lnSpc>
                <a:spcPct val="90000"/>
              </a:lnSpc>
              <a:spcBef>
                <a:spcPct val="0"/>
              </a:spcBef>
              <a:spcAft>
                <a:spcPts val="0"/>
              </a:spcAft>
              <a:buClrTx/>
              <a:buSzTx/>
              <a:buFontTx/>
              <a:buNone/>
              <a:tabLst/>
              <a:defRPr sz="3600" b="1">
                <a:solidFill>
                  <a:srgbClr val="374D62"/>
                </a:solidFill>
              </a:defRPr>
            </a:lvl1pPr>
          </a:lstStyle>
          <a:p>
            <a:r>
              <a:rPr lang="en-US" dirty="0"/>
              <a:t>Lorem ipsum dolor sit</a:t>
            </a:r>
          </a:p>
        </p:txBody>
      </p:sp>
      <p:sp>
        <p:nvSpPr>
          <p:cNvPr id="3" name="Content Placeholder 2">
            <a:extLst>
              <a:ext uri="{FF2B5EF4-FFF2-40B4-BE49-F238E27FC236}">
                <a16:creationId xmlns:a16="http://schemas.microsoft.com/office/drawing/2014/main" id="{455BAAF2-8C01-0A43-855E-BFE8EE2548E5}"/>
              </a:ext>
            </a:extLst>
          </p:cNvPr>
          <p:cNvSpPr>
            <a:spLocks noGrp="1"/>
          </p:cNvSpPr>
          <p:nvPr>
            <p:ph sz="half" idx="1"/>
          </p:nvPr>
        </p:nvSpPr>
        <p:spPr>
          <a:xfrm>
            <a:off x="838200" y="1825625"/>
            <a:ext cx="5181600" cy="4351338"/>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171466E-DB29-3744-9C8E-6A14F4B01683}"/>
              </a:ext>
            </a:extLst>
          </p:cNvPr>
          <p:cNvSpPr>
            <a:spLocks noGrp="1"/>
          </p:cNvSpPr>
          <p:nvPr>
            <p:ph sz="half" idx="2"/>
          </p:nvPr>
        </p:nvSpPr>
        <p:spPr>
          <a:xfrm>
            <a:off x="6172200" y="1825625"/>
            <a:ext cx="5181600" cy="4351338"/>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779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1B07-5BE5-214C-8BC4-E3DD1FC26F1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7C0FC5-9FDC-6640-8FD8-0DBF3B6F13E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8A5978E-5968-3E45-922B-DA2B60BBFB8A}"/>
              </a:ext>
            </a:extLst>
          </p:cNvPr>
          <p:cNvSpPr>
            <a:spLocks noGrp="1"/>
          </p:cNvSpPr>
          <p:nvPr>
            <p:ph sz="half" idx="2"/>
          </p:nvPr>
        </p:nvSpPr>
        <p:spPr>
          <a:xfrm>
            <a:off x="839789" y="2505075"/>
            <a:ext cx="5157787" cy="3684588"/>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54F5E52-9C55-D547-A98A-467C1747C68F}"/>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3F7FB-C129-9144-A690-9243324978DE}"/>
              </a:ext>
            </a:extLst>
          </p:cNvPr>
          <p:cNvSpPr>
            <a:spLocks noGrp="1"/>
          </p:cNvSpPr>
          <p:nvPr>
            <p:ph sz="quarter" idx="4"/>
          </p:nvPr>
        </p:nvSpPr>
        <p:spPr>
          <a:xfrm>
            <a:off x="6172202" y="2505075"/>
            <a:ext cx="5183188" cy="3684588"/>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884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FB536-2800-CE46-8ADB-0A3BA8DCCAFF}"/>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39FCBC-180A-FB46-BC3D-890E33234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Roboto Bold"/>
                <a:ea typeface="+mn-ea"/>
                <a:cs typeface="+mn-cs"/>
              </a:rPr>
              <a:t>Click to edit Master text styles</a:t>
            </a:r>
          </a:p>
          <a:p>
            <a:pPr marL="171450" marR="0" lvl="1"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Roboto Bold"/>
                <a:ea typeface="+mn-ea"/>
                <a:cs typeface="+mn-cs"/>
              </a:rPr>
              <a:t>Second level</a:t>
            </a:r>
          </a:p>
          <a:p>
            <a:pPr marL="171450" marR="0" lvl="2"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Roboto Bold"/>
                <a:ea typeface="+mn-ea"/>
                <a:cs typeface="+mn-cs"/>
              </a:rPr>
              <a:t>Third level</a:t>
            </a:r>
          </a:p>
          <a:p>
            <a:pPr marL="171450" marR="0" lvl="3"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Roboto Bold"/>
                <a:ea typeface="+mn-ea"/>
                <a:cs typeface="+mn-cs"/>
              </a:rPr>
              <a:t>Fourth level</a:t>
            </a:r>
          </a:p>
          <a:p>
            <a:pPr marL="171450" marR="0" lvl="4"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Roboto Bold"/>
                <a:ea typeface="+mn-ea"/>
                <a:cs typeface="+mn-cs"/>
              </a:rPr>
              <a:t>Fifth level</a:t>
            </a:r>
            <a:endParaRPr kumimoji="0" lang="en-US" sz="1350" b="0" i="0" u="none" strike="noStrike" kern="1200" cap="none" spc="0" normalizeH="0" baseline="0" noProof="0" dirty="0">
              <a:ln>
                <a:noFill/>
              </a:ln>
              <a:solidFill>
                <a:prstClr val="black"/>
              </a:solidFill>
              <a:effectLst/>
              <a:uLnTx/>
              <a:uFillTx/>
              <a:latin typeface="Roboto Bold"/>
              <a:ea typeface="+mn-ea"/>
              <a:cs typeface="+mn-cs"/>
            </a:endParaRPr>
          </a:p>
        </p:txBody>
      </p:sp>
      <p:sp>
        <p:nvSpPr>
          <p:cNvPr id="4" name="Date Placeholder 3">
            <a:extLst>
              <a:ext uri="{FF2B5EF4-FFF2-40B4-BE49-F238E27FC236}">
                <a16:creationId xmlns:a16="http://schemas.microsoft.com/office/drawing/2014/main" id="{1E9EF659-07BD-A54A-A939-FFE3D6C18709}"/>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b="1" i="0">
                <a:solidFill>
                  <a:schemeClr val="tx1">
                    <a:tint val="75000"/>
                  </a:schemeClr>
                </a:solidFill>
                <a:latin typeface="Roboto Bold"/>
              </a:defRPr>
            </a:lvl1pPr>
          </a:lstStyle>
          <a:p>
            <a:fld id="{68361E3A-0A3E-EE4B-9949-81C479F1DFEC}" type="datetimeFigureOut">
              <a:rPr lang="en-US" smtClean="0"/>
              <a:pPr/>
              <a:t>8/18/22</a:t>
            </a:fld>
            <a:endParaRPr lang="en-US" dirty="0"/>
          </a:p>
        </p:txBody>
      </p:sp>
      <p:sp>
        <p:nvSpPr>
          <p:cNvPr id="5" name="Footer Placeholder 4">
            <a:extLst>
              <a:ext uri="{FF2B5EF4-FFF2-40B4-BE49-F238E27FC236}">
                <a16:creationId xmlns:a16="http://schemas.microsoft.com/office/drawing/2014/main" id="{3F6A9B6D-F93F-E743-B178-AAE7A6989CA0}"/>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b="1" i="0">
                <a:solidFill>
                  <a:schemeClr val="tx1">
                    <a:tint val="75000"/>
                  </a:schemeClr>
                </a:solidFill>
                <a:latin typeface="Roboto Bold"/>
              </a:defRPr>
            </a:lvl1pPr>
          </a:lstStyle>
          <a:p>
            <a:endParaRPr lang="en-US" dirty="0"/>
          </a:p>
        </p:txBody>
      </p:sp>
      <p:sp>
        <p:nvSpPr>
          <p:cNvPr id="6" name="Slide Number Placeholder 5">
            <a:extLst>
              <a:ext uri="{FF2B5EF4-FFF2-40B4-BE49-F238E27FC236}">
                <a16:creationId xmlns:a16="http://schemas.microsoft.com/office/drawing/2014/main" id="{9B3C6D1E-BB2B-CA4F-9217-C86A72F097E2}"/>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b="1" i="0">
                <a:solidFill>
                  <a:schemeClr val="tx1">
                    <a:tint val="75000"/>
                  </a:schemeClr>
                </a:solidFill>
                <a:latin typeface="Roboto Bold"/>
              </a:defRPr>
            </a:lvl1pPr>
          </a:lstStyle>
          <a:p>
            <a:fld id="{CA11FB6F-B0BA-B944-AE4E-1D9E83F4C26A}" type="slidenum">
              <a:rPr lang="en-US" smtClean="0"/>
              <a:pPr/>
              <a:t>‹#›</a:t>
            </a:fld>
            <a:endParaRPr lang="en-US" dirty="0"/>
          </a:p>
        </p:txBody>
      </p:sp>
      <p:pic>
        <p:nvPicPr>
          <p:cNvPr id="19" name="Graphic 18">
            <a:extLst>
              <a:ext uri="{FF2B5EF4-FFF2-40B4-BE49-F238E27FC236}">
                <a16:creationId xmlns:a16="http://schemas.microsoft.com/office/drawing/2014/main" id="{9EA45064-E956-3045-B474-49DE3A19A23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0" y="6356354"/>
            <a:ext cx="12192000" cy="505837"/>
          </a:xfrm>
          <a:prstGeom prst="rect">
            <a:avLst/>
          </a:prstGeom>
        </p:spPr>
      </p:pic>
      <p:pic>
        <p:nvPicPr>
          <p:cNvPr id="18" name="Graphic 19">
            <a:extLst>
              <a:ext uri="{FF2B5EF4-FFF2-40B4-BE49-F238E27FC236}">
                <a16:creationId xmlns:a16="http://schemas.microsoft.com/office/drawing/2014/main" id="{EFBB689D-36B9-F049-8E1A-C97368CAC9B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503743" y="6450660"/>
            <a:ext cx="2990553" cy="313784"/>
          </a:xfrm>
          <a:prstGeom prst="rect">
            <a:avLst/>
          </a:prstGeom>
        </p:spPr>
      </p:pic>
      <p:sp>
        <p:nvSpPr>
          <p:cNvPr id="23" name="Slide Number Placeholder 5">
            <a:extLst>
              <a:ext uri="{FF2B5EF4-FFF2-40B4-BE49-F238E27FC236}">
                <a16:creationId xmlns:a16="http://schemas.microsoft.com/office/drawing/2014/main" id="{D6BC83F7-1427-B745-A499-8BEBFADA8D61}"/>
              </a:ext>
            </a:extLst>
          </p:cNvPr>
          <p:cNvSpPr txBox="1">
            <a:spLocks/>
          </p:cNvSpPr>
          <p:nvPr userDrawn="1"/>
        </p:nvSpPr>
        <p:spPr>
          <a:xfrm>
            <a:off x="5617736" y="6424989"/>
            <a:ext cx="95652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DF8A44-140B-4C2C-9178-B36AB3A7FF52}" type="slidenum">
              <a:rPr lang="en-US" sz="1400" b="0" smtClean="0">
                <a:latin typeface="Roboto" panose="02000000000000000000" pitchFamily="2" charset="0"/>
                <a:ea typeface="Roboto" panose="02000000000000000000" pitchFamily="2" charset="0"/>
                <a:cs typeface="Roboto" panose="02000000000000000000" pitchFamily="2" charset="0"/>
              </a:rPr>
              <a:pPr/>
              <a:t>‹#›</a:t>
            </a:fld>
            <a:endParaRPr lang="en-US" sz="1600" b="0" dirty="0">
              <a:latin typeface="Roboto" panose="02000000000000000000" pitchFamily="2" charset="0"/>
              <a:ea typeface="Roboto" panose="02000000000000000000" pitchFamily="2" charset="0"/>
              <a:cs typeface="Roboto" panose="02000000000000000000" pitchFamily="2" charset="0"/>
            </a:endParaRPr>
          </a:p>
        </p:txBody>
      </p:sp>
      <p:sp>
        <p:nvSpPr>
          <p:cNvPr id="24" name="Slide Number Placeholder 5">
            <a:extLst>
              <a:ext uri="{FF2B5EF4-FFF2-40B4-BE49-F238E27FC236}">
                <a16:creationId xmlns:a16="http://schemas.microsoft.com/office/drawing/2014/main" id="{96B01CBD-59D5-5C45-992A-13FC0BF43D1B}"/>
              </a:ext>
            </a:extLst>
          </p:cNvPr>
          <p:cNvSpPr txBox="1">
            <a:spLocks/>
          </p:cNvSpPr>
          <p:nvPr userDrawn="1"/>
        </p:nvSpPr>
        <p:spPr>
          <a:xfrm>
            <a:off x="9357360" y="6424989"/>
            <a:ext cx="233089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0" spc="40" baseline="0" dirty="0" err="1">
                <a:latin typeface="Roboto" panose="02000000000000000000" pitchFamily="2" charset="0"/>
                <a:ea typeface="Roboto" panose="02000000000000000000" pitchFamily="2" charset="0"/>
                <a:cs typeface="Roboto" panose="02000000000000000000" pitchFamily="2" charset="0"/>
              </a:rPr>
              <a:t>CabotWealth.</a:t>
            </a:r>
            <a:r>
              <a:rPr lang="en-US" sz="2000" b="0" spc="40" baseline="0" dirty="0" err="1">
                <a:solidFill>
                  <a:schemeClr val="bg1"/>
                </a:solidFill>
                <a:latin typeface="Roboto" panose="02000000000000000000" pitchFamily="2" charset="0"/>
                <a:ea typeface="Roboto" panose="02000000000000000000" pitchFamily="2" charset="0"/>
                <a:cs typeface="Roboto" panose="02000000000000000000" pitchFamily="2" charset="0"/>
              </a:rPr>
              <a:t>com</a:t>
            </a:r>
            <a:endParaRPr lang="en-US" sz="2000" b="0" spc="40" baseline="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723667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l" defTabSz="685800" rtl="0" eaLnBrk="1" latinLnBrk="0" hangingPunct="1">
        <a:lnSpc>
          <a:spcPct val="90000"/>
        </a:lnSpc>
        <a:spcBef>
          <a:spcPct val="0"/>
        </a:spcBef>
        <a:buNone/>
        <a:defRPr sz="3600" b="1" i="0" kern="1200">
          <a:solidFill>
            <a:srgbClr val="374D62"/>
          </a:solidFill>
          <a:latin typeface="Roboto Regular"/>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Bold"/>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500" b="0" i="0" kern="1200">
          <a:solidFill>
            <a:schemeClr val="tx1"/>
          </a:solidFill>
          <a:latin typeface="Roboto Bold"/>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50" b="0" i="0" kern="1200">
          <a:solidFill>
            <a:schemeClr val="tx1"/>
          </a:solidFill>
          <a:latin typeface="Roboto Bold"/>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50" b="0" i="0" kern="1200">
          <a:solidFill>
            <a:schemeClr val="tx1"/>
          </a:solidFill>
          <a:latin typeface="Roboto Bold"/>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seekingalpha.com/symbol/IWN?source=content_type%3Aall%7Cfirst_level_url%3Aetfs-and-funds%7Csection%3Aetf_tables%7Csection_asset%3Agrowth_vs_value%7Csymbol%3AIWN%7Cline%3A6" TargetMode="External"/><Relationship Id="rId3" Type="http://schemas.openxmlformats.org/officeDocument/2006/relationships/hyperlink" Target="https://seekingalpha.com/symbol/IWF?source=content_type%3Aall%7Cfirst_level_url%3Aetfs-and-funds%7Csection%3Aetf_tables%7Csection_asset%3Agrowth_vs_value%7Csymbol%3AIWF%7Cline%3A1" TargetMode="External"/><Relationship Id="rId7" Type="http://schemas.openxmlformats.org/officeDocument/2006/relationships/hyperlink" Target="https://seekingalpha.com/symbol/IWO?source=content_type%3Aall%7Cfirst_level_url%3Aetfs-and-funds%7Csection%3Aetf_tables%7Csection_asset%3Agrowth_vs_value%7Csymbol%3AIWO%7Cline%3A5"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seekingalpha.com/symbol/IWS?source=content_type%3Aall%7Cfirst_level_url%3Aetfs-and-funds%7Csection%3Aetf_tables%7Csection_asset%3Agrowth_vs_value%7Csymbol%3AIWS%7Cline%3A4" TargetMode="External"/><Relationship Id="rId5" Type="http://schemas.openxmlformats.org/officeDocument/2006/relationships/hyperlink" Target="https://seekingalpha.com/symbol/IWP?source=content_type%3Aall%7Cfirst_level_url%3Aetfs-and-funds%7Csection%3Aetf_tables%7Csection_asset%3Agrowth_vs_value%7Csymbol%3AIWP%7Cline%3A3" TargetMode="External"/><Relationship Id="rId4" Type="http://schemas.openxmlformats.org/officeDocument/2006/relationships/hyperlink" Target="https://seekingalpha.com/symbol/IWD?source=content_type%3Aall%7Cfirst_level_url%3Aetfs-and-funds%7Csection%3Aetf_tables%7Csection_asset%3Agrowth_vs_value%7Csymbol%3AIWD%7Cline%3A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eekingalpha.com/symbol/XLF?source=content_type%3Aall%7Cfirst_level_url%3Aetfs-and-funds%7Csection%3Aetf_tables%7Csection_asset%3Asectors%7Csymbol%3AXLF%7Cline%3A6" TargetMode="External"/><Relationship Id="rId13" Type="http://schemas.openxmlformats.org/officeDocument/2006/relationships/hyperlink" Target="https://seekingalpha.com/symbol/XLRE?source=content_type%3Aall%7Cfirst_level_url%3Aetfs-and-funds%7Csection%3Aetf_tables%7Csection_asset%3Asectors%7Csymbol%3AXLRE%7Cline%3A11" TargetMode="External"/><Relationship Id="rId3" Type="http://schemas.openxmlformats.org/officeDocument/2006/relationships/hyperlink" Target="https://seekingalpha.com/symbol/XLB?source=content_type%3Aall%7Cfirst_level_url%3Aetfs-and-funds%7Csection%3Aetf_tables%7Csection_asset%3Asectors%7Csymbol%3AXLB%7Cline%3A1" TargetMode="External"/><Relationship Id="rId7" Type="http://schemas.openxmlformats.org/officeDocument/2006/relationships/hyperlink" Target="https://seekingalpha.com/symbol/XLE?source=content_type%3Aall%7Cfirst_level_url%3Aetfs-and-funds%7Csection%3Aetf_tables%7Csection_asset%3Asectors%7Csymbol%3AXLE%7Cline%3A5" TargetMode="External"/><Relationship Id="rId12" Type="http://schemas.openxmlformats.org/officeDocument/2006/relationships/hyperlink" Target="https://seekingalpha.com/symbol/XLU?source=content_type%3Aall%7Cfirst_level_url%3Aetfs-and-funds%7Csection%3Aetf_tables%7Csection_asset%3Asectors%7Csymbol%3AXLU%7Cline%3A1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seekingalpha.com/symbol/XLP?source=content_type%3Aall%7Cfirst_level_url%3Aetfs-and-funds%7Csection%3Aetf_tables%7Csection_asset%3Asectors%7Csymbol%3AXLP%7Cline%3A4" TargetMode="External"/><Relationship Id="rId11" Type="http://schemas.openxmlformats.org/officeDocument/2006/relationships/hyperlink" Target="https://seekingalpha.com/symbol/XLK?source=content_type%3Aall%7Cfirst_level_url%3Aetfs-and-funds%7Csection%3Aetf_tables%7Csection_asset%3Asectors%7Csymbol%3AXLK%7Cline%3A9" TargetMode="External"/><Relationship Id="rId5" Type="http://schemas.openxmlformats.org/officeDocument/2006/relationships/hyperlink" Target="https://seekingalpha.com/symbol/XLY?source=content_type%3Aall%7Cfirst_level_url%3Aetfs-and-funds%7Csection%3Aetf_tables%7Csection_asset%3Asectors%7Csymbol%3AXLY%7Cline%3A3" TargetMode="External"/><Relationship Id="rId10" Type="http://schemas.openxmlformats.org/officeDocument/2006/relationships/hyperlink" Target="https://seekingalpha.com/symbol/XLI?source=content_type%3Aall%7Cfirst_level_url%3Aetfs-and-funds%7Csection%3Aetf_tables%7Csection_asset%3Asectors%7Csymbol%3AXLI%7Cline%3A8" TargetMode="External"/><Relationship Id="rId4" Type="http://schemas.openxmlformats.org/officeDocument/2006/relationships/hyperlink" Target="https://seekingalpha.com/symbol/XLC?source=content_type%3Aall%7Cfirst_level_url%3Aetfs-and-funds%7Csection%3Aetf_tables%7Csection_asset%3Asectors%7Csymbol%3AXLC%7Cline%3A2" TargetMode="External"/><Relationship Id="rId9" Type="http://schemas.openxmlformats.org/officeDocument/2006/relationships/hyperlink" Target="https://seekingalpha.com/symbol/XLV?source=content_type%3Aall%7Cfirst_level_url%3Aetfs-and-funds%7Csection%3Aetf_tables%7Csection_asset%3Asectors%7Csymbol%3AXLV%7Cline%3A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gif"/><Relationship Id="rId4"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nerdwallet.com/article/insurance/new-york-life-insurance-review/" TargetMode="External"/><Relationship Id="rId13" Type="http://schemas.openxmlformats.org/officeDocument/2006/relationships/hyperlink" Target="https://www.nerdwallet.com/article/insurance/usaa-life-insurance-review/" TargetMode="External"/><Relationship Id="rId3" Type="http://schemas.openxmlformats.org/officeDocument/2006/relationships/hyperlink" Target="https://www.nerdwallet.com/article/insurance/haven-life-insurance-review/" TargetMode="External"/><Relationship Id="rId7" Type="http://schemas.openxmlformats.org/officeDocument/2006/relationships/hyperlink" Target="https://www.nerdwallet.com/article/insurance/massmutual-life-insurance-review/" TargetMode="External"/><Relationship Id="rId12" Type="http://schemas.openxmlformats.org/officeDocument/2006/relationships/hyperlink" Target="https://www.nerdwallet.com/article/insurance/northwestern-mutual-life-insurance-review/"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nerdwallet.com/article/insurance/fabric-life-insurance-review/" TargetMode="External"/><Relationship Id="rId11" Type="http://schemas.openxmlformats.org/officeDocument/2006/relationships/hyperlink" Target="https://www.nerdwallet.com/article/insurance/lincoln-financial-life-insurance-review/" TargetMode="External"/><Relationship Id="rId5" Type="http://schemas.openxmlformats.org/officeDocument/2006/relationships/hyperlink" Target="https://www.nerdwallet.com/article/insurance/aarp-life-insurance-review/" TargetMode="External"/><Relationship Id="rId10" Type="http://schemas.openxmlformats.org/officeDocument/2006/relationships/hyperlink" Target="https://www.nerdwallet.com/article/insurance/state-farm-life-insurance-review/" TargetMode="External"/><Relationship Id="rId4" Type="http://schemas.openxmlformats.org/officeDocument/2006/relationships/hyperlink" Target="https://www.nerdwallet.com/article/insurance/guardian-life-insurance-review/" TargetMode="External"/><Relationship Id="rId9" Type="http://schemas.openxmlformats.org/officeDocument/2006/relationships/hyperlink" Target="https://www.nerdwallet.com/article/insurance/pacific-life-insurance-review/"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mpmaterials.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845505-83A7-1C40-ABD8-364843266D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57085" y="817405"/>
            <a:ext cx="8027682" cy="7468177"/>
          </a:xfrm>
          <a:prstGeom prst="rect">
            <a:avLst/>
          </a:prstGeom>
        </p:spPr>
      </p:pic>
      <p:sp>
        <p:nvSpPr>
          <p:cNvPr id="2" name="Title 1">
            <a:extLst>
              <a:ext uri="{FF2B5EF4-FFF2-40B4-BE49-F238E27FC236}">
                <a16:creationId xmlns:a16="http://schemas.microsoft.com/office/drawing/2014/main" id="{EB9BAC2B-3E40-6D4B-BDDC-7ED152E8D7E8}"/>
              </a:ext>
            </a:extLst>
          </p:cNvPr>
          <p:cNvSpPr>
            <a:spLocks noGrp="1"/>
          </p:cNvSpPr>
          <p:nvPr>
            <p:ph type="ctrTitle"/>
          </p:nvPr>
        </p:nvSpPr>
        <p:spPr>
          <a:xfrm>
            <a:off x="965199" y="2468050"/>
            <a:ext cx="8251953" cy="1227209"/>
          </a:xfrm>
        </p:spPr>
        <p:txBody>
          <a:bodyPr>
            <a:noAutofit/>
          </a:bodyPr>
          <a:lstStyle/>
          <a:p>
            <a:r>
              <a:rPr lang="en-US" b="1" i="1" dirty="0"/>
              <a:t>Growth &amp; Income-Producing Stocks for an Inflationary Environment</a:t>
            </a:r>
          </a:p>
        </p:txBody>
      </p:sp>
      <p:sp>
        <p:nvSpPr>
          <p:cNvPr id="3" name="Subtitle 2">
            <a:extLst>
              <a:ext uri="{FF2B5EF4-FFF2-40B4-BE49-F238E27FC236}">
                <a16:creationId xmlns:a16="http://schemas.microsoft.com/office/drawing/2014/main" id="{9E0330A9-948A-1D49-875E-57B9DBD73B53}"/>
              </a:ext>
            </a:extLst>
          </p:cNvPr>
          <p:cNvSpPr>
            <a:spLocks noGrp="1"/>
          </p:cNvSpPr>
          <p:nvPr>
            <p:ph type="subTitle" idx="1"/>
          </p:nvPr>
        </p:nvSpPr>
        <p:spPr>
          <a:xfrm>
            <a:off x="965199" y="4027428"/>
            <a:ext cx="7428993" cy="2311746"/>
          </a:xfrm>
        </p:spPr>
        <p:txBody>
          <a:bodyPr>
            <a:normAutofit lnSpcReduction="10000"/>
          </a:bodyPr>
          <a:lstStyle/>
          <a:p>
            <a:pPr>
              <a:lnSpc>
                <a:spcPct val="120000"/>
              </a:lnSpc>
            </a:pPr>
            <a:r>
              <a:rPr lang="en-US" sz="3000" dirty="0"/>
              <a:t>Nancy Zambell, </a:t>
            </a:r>
            <a:r>
              <a:rPr lang="en-US" dirty="0"/>
              <a:t>Editor-in-Chief </a:t>
            </a:r>
            <a:br>
              <a:rPr lang="en-US" sz="3000" dirty="0"/>
            </a:br>
            <a:r>
              <a:rPr lang="en-US" i="1" dirty="0"/>
              <a:t>Cabot Money Club</a:t>
            </a:r>
          </a:p>
          <a:p>
            <a:pPr>
              <a:lnSpc>
                <a:spcPct val="120000"/>
              </a:lnSpc>
            </a:pPr>
            <a:br>
              <a:rPr lang="en-US" sz="3000" i="1" dirty="0"/>
            </a:br>
            <a:endParaRPr lang="en-US" sz="3000" dirty="0"/>
          </a:p>
          <a:p>
            <a:pPr>
              <a:lnSpc>
                <a:spcPct val="120000"/>
              </a:lnSpc>
            </a:pPr>
            <a:endParaRPr lang="en-US" dirty="0"/>
          </a:p>
        </p:txBody>
      </p:sp>
    </p:spTree>
    <p:extLst>
      <p:ext uri="{BB962C8B-B14F-4D97-AF65-F5344CB8AC3E}">
        <p14:creationId xmlns:p14="http://schemas.microsoft.com/office/powerpoint/2010/main" val="40178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i="1" dirty="0">
                <a:solidFill>
                  <a:srgbClr val="374D62"/>
                </a:solidFill>
                <a:latin typeface="Roboto" panose="02000000000000000000" pitchFamily="2" charset="0"/>
                <a:ea typeface="Roboto" panose="02000000000000000000" pitchFamily="2" charset="0"/>
              </a:rPr>
              <a:t>Cabot ETF Strategies</a:t>
            </a:r>
            <a:endParaRPr lang="en-US" sz="4200" i="1" dirty="0"/>
          </a:p>
        </p:txBody>
      </p:sp>
      <p:sp>
        <p:nvSpPr>
          <p:cNvPr id="5" name="Text Placeholder 1">
            <a:extLst>
              <a:ext uri="{FF2B5EF4-FFF2-40B4-BE49-F238E27FC236}">
                <a16:creationId xmlns:a16="http://schemas.microsoft.com/office/drawing/2014/main" id="{1E2D0063-E98D-4746-B1A2-AA98C312EFC0}"/>
              </a:ext>
            </a:extLst>
          </p:cNvPr>
          <p:cNvSpPr txBox="1">
            <a:spLocks/>
          </p:cNvSpPr>
          <p:nvPr/>
        </p:nvSpPr>
        <p:spPr>
          <a:xfrm>
            <a:off x="913074" y="1517161"/>
            <a:ext cx="10515600" cy="4622483"/>
          </a:xfrm>
          <a:prstGeom prst="rect">
            <a:avLst/>
          </a:prstGeom>
        </p:spPr>
        <p:txBody>
          <a:bodyPr vert="horz" lIns="91440" tIns="45720" rIns="91440" bIns="45720" rtlCol="0">
            <a:normAutofit/>
          </a:bodyPr>
          <a:lstStyle>
            <a:lvl1pPr marL="293688" marR="0" indent="-2936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5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3925" marR="0" indent="-23812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i="1" dirty="0"/>
              <a:t>Portfolio Going Forward</a:t>
            </a:r>
          </a:p>
          <a:p>
            <a:pPr marL="0" indent="0">
              <a:buFont typeface="Arial" panose="020B0604020202020204" pitchFamily="34" charset="0"/>
              <a:buNone/>
            </a:pPr>
            <a:endParaRPr lang="en-US" b="1" i="1" dirty="0"/>
          </a:p>
          <a:p>
            <a:r>
              <a:rPr lang="en-US" dirty="0"/>
              <a:t>iShares Core S&amp;P 500 (IVV)</a:t>
            </a:r>
          </a:p>
          <a:p>
            <a:r>
              <a:rPr lang="en-US" dirty="0"/>
              <a:t>iShares US Energy (IYE)</a:t>
            </a:r>
          </a:p>
          <a:p>
            <a:r>
              <a:rPr lang="en-US" dirty="0"/>
              <a:t>iShares Global Financial (IXG)</a:t>
            </a:r>
          </a:p>
          <a:p>
            <a:r>
              <a:rPr lang="en-US" dirty="0"/>
              <a:t>iShares TIPS Bond (TIP)</a:t>
            </a:r>
          </a:p>
          <a:p>
            <a:r>
              <a:rPr lang="en-US" dirty="0"/>
              <a:t>iShares 10-20 </a:t>
            </a:r>
            <a:r>
              <a:rPr lang="en-US" dirty="0" err="1"/>
              <a:t>Yr</a:t>
            </a:r>
            <a:r>
              <a:rPr lang="en-US" dirty="0"/>
              <a:t> Treasury Bond (TLH)</a:t>
            </a:r>
          </a:p>
          <a:p>
            <a:r>
              <a:rPr lang="en-US" dirty="0"/>
              <a:t>iShares Core US Treasury Bond (GOVT)</a:t>
            </a:r>
          </a:p>
          <a:p>
            <a:r>
              <a:rPr lang="en-US" dirty="0"/>
              <a:t>iShares J.P. Morgan USD Emerging Markets Bond (EMB)</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5013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97C46D-6863-6A9B-08F3-7DC0BE556A07}"/>
              </a:ext>
            </a:extLst>
          </p:cNvPr>
          <p:cNvSpPr>
            <a:spLocks noGrp="1"/>
          </p:cNvSpPr>
          <p:nvPr>
            <p:ph idx="1"/>
          </p:nvPr>
        </p:nvSpPr>
        <p:spPr/>
        <p:txBody>
          <a:bodyPr/>
          <a:lstStyle/>
          <a:p>
            <a:r>
              <a:rPr lang="en-US" dirty="0"/>
              <a:t>Invesco Dow Jones Industrial Average Dividend ETF  (DJD)</a:t>
            </a:r>
          </a:p>
          <a:p>
            <a:r>
              <a:rPr lang="en-US" dirty="0" err="1"/>
              <a:t>AGFiQ</a:t>
            </a:r>
            <a:r>
              <a:rPr lang="en-US" dirty="0"/>
              <a:t> US Market Neutral Anti-Beta Fund (BTAL)</a:t>
            </a:r>
          </a:p>
          <a:p>
            <a:r>
              <a:rPr lang="en-US" dirty="0"/>
              <a:t>ALPS Medical Breakthroughs ETF (SBIO)</a:t>
            </a:r>
          </a:p>
          <a:p>
            <a:r>
              <a:rPr lang="en-US" dirty="0"/>
              <a:t>Renaissance IPO ETF	(IPO)</a:t>
            </a:r>
          </a:p>
          <a:p>
            <a:endParaRPr lang="en-US" dirty="0"/>
          </a:p>
        </p:txBody>
      </p:sp>
      <p:sp>
        <p:nvSpPr>
          <p:cNvPr id="3" name="Title 2">
            <a:extLst>
              <a:ext uri="{FF2B5EF4-FFF2-40B4-BE49-F238E27FC236}">
                <a16:creationId xmlns:a16="http://schemas.microsoft.com/office/drawing/2014/main" id="{A2527678-D6C3-C7AC-E389-8D0A6246697D}"/>
              </a:ext>
            </a:extLst>
          </p:cNvPr>
          <p:cNvSpPr>
            <a:spLocks noGrp="1"/>
          </p:cNvSpPr>
          <p:nvPr>
            <p:ph type="title"/>
          </p:nvPr>
        </p:nvSpPr>
        <p:spPr/>
        <p:txBody>
          <a:bodyPr>
            <a:normAutofit fontScale="90000"/>
          </a:bodyPr>
          <a:lstStyle/>
          <a:p>
            <a:br>
              <a:rPr lang="en-US" b="1" i="1" dirty="0"/>
            </a:br>
            <a:r>
              <a:rPr lang="en-US" b="1" i="1" dirty="0"/>
              <a:t>Portfolio Going Forward</a:t>
            </a:r>
            <a:br>
              <a:rPr lang="en-US" b="1" i="1" dirty="0"/>
            </a:br>
            <a:endParaRPr lang="en-US" dirty="0"/>
          </a:p>
        </p:txBody>
      </p:sp>
    </p:spTree>
    <p:extLst>
      <p:ext uri="{BB962C8B-B14F-4D97-AF65-F5344CB8AC3E}">
        <p14:creationId xmlns:p14="http://schemas.microsoft.com/office/powerpoint/2010/main" val="364768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U.S. Equities – Russell Indexes</a:t>
            </a:r>
            <a:endParaRPr lang="en-US" sz="4200" dirty="0"/>
          </a:p>
        </p:txBody>
      </p:sp>
      <p:graphicFrame>
        <p:nvGraphicFramePr>
          <p:cNvPr id="3" name="Table 2">
            <a:extLst>
              <a:ext uri="{FF2B5EF4-FFF2-40B4-BE49-F238E27FC236}">
                <a16:creationId xmlns:a16="http://schemas.microsoft.com/office/drawing/2014/main" id="{825A59A2-DD5B-32DF-D791-6FBE326B06FC}"/>
              </a:ext>
            </a:extLst>
          </p:cNvPr>
          <p:cNvGraphicFramePr>
            <a:graphicFrameLocks noGrp="1"/>
          </p:cNvGraphicFramePr>
          <p:nvPr>
            <p:extLst>
              <p:ext uri="{D42A27DB-BD31-4B8C-83A1-F6EECF244321}">
                <p14:modId xmlns:p14="http://schemas.microsoft.com/office/powerpoint/2010/main" val="3034138771"/>
              </p:ext>
            </p:extLst>
          </p:nvPr>
        </p:nvGraphicFramePr>
        <p:xfrm>
          <a:off x="1808226" y="1668781"/>
          <a:ext cx="7968235" cy="3879373"/>
        </p:xfrm>
        <a:graphic>
          <a:graphicData uri="http://schemas.openxmlformats.org/drawingml/2006/table">
            <a:tbl>
              <a:tblPr/>
              <a:tblGrid>
                <a:gridCol w="1567434">
                  <a:extLst>
                    <a:ext uri="{9D8B030D-6E8A-4147-A177-3AD203B41FA5}">
                      <a16:colId xmlns:a16="http://schemas.microsoft.com/office/drawing/2014/main" val="1894169474"/>
                    </a:ext>
                  </a:extLst>
                </a:gridCol>
                <a:gridCol w="518160">
                  <a:extLst>
                    <a:ext uri="{9D8B030D-6E8A-4147-A177-3AD203B41FA5}">
                      <a16:colId xmlns:a16="http://schemas.microsoft.com/office/drawing/2014/main" val="4170554853"/>
                    </a:ext>
                  </a:extLst>
                </a:gridCol>
                <a:gridCol w="723900">
                  <a:extLst>
                    <a:ext uri="{9D8B030D-6E8A-4147-A177-3AD203B41FA5}">
                      <a16:colId xmlns:a16="http://schemas.microsoft.com/office/drawing/2014/main" val="351953262"/>
                    </a:ext>
                  </a:extLst>
                </a:gridCol>
                <a:gridCol w="746760">
                  <a:extLst>
                    <a:ext uri="{9D8B030D-6E8A-4147-A177-3AD203B41FA5}">
                      <a16:colId xmlns:a16="http://schemas.microsoft.com/office/drawing/2014/main" val="572685481"/>
                    </a:ext>
                  </a:extLst>
                </a:gridCol>
                <a:gridCol w="784860">
                  <a:extLst>
                    <a:ext uri="{9D8B030D-6E8A-4147-A177-3AD203B41FA5}">
                      <a16:colId xmlns:a16="http://schemas.microsoft.com/office/drawing/2014/main" val="1384404091"/>
                    </a:ext>
                  </a:extLst>
                </a:gridCol>
                <a:gridCol w="807720">
                  <a:extLst>
                    <a:ext uri="{9D8B030D-6E8A-4147-A177-3AD203B41FA5}">
                      <a16:colId xmlns:a16="http://schemas.microsoft.com/office/drawing/2014/main" val="2539871840"/>
                    </a:ext>
                  </a:extLst>
                </a:gridCol>
                <a:gridCol w="739140">
                  <a:extLst>
                    <a:ext uri="{9D8B030D-6E8A-4147-A177-3AD203B41FA5}">
                      <a16:colId xmlns:a16="http://schemas.microsoft.com/office/drawing/2014/main" val="969762882"/>
                    </a:ext>
                  </a:extLst>
                </a:gridCol>
                <a:gridCol w="822082">
                  <a:extLst>
                    <a:ext uri="{9D8B030D-6E8A-4147-A177-3AD203B41FA5}">
                      <a16:colId xmlns:a16="http://schemas.microsoft.com/office/drawing/2014/main" val="2275313773"/>
                    </a:ext>
                  </a:extLst>
                </a:gridCol>
                <a:gridCol w="1258179">
                  <a:extLst>
                    <a:ext uri="{9D8B030D-6E8A-4147-A177-3AD203B41FA5}">
                      <a16:colId xmlns:a16="http://schemas.microsoft.com/office/drawing/2014/main" val="2221351594"/>
                    </a:ext>
                  </a:extLst>
                </a:gridCol>
              </a:tblGrid>
              <a:tr h="353539">
                <a:tc>
                  <a:txBody>
                    <a:bodyPr/>
                    <a:lstStyle/>
                    <a:p>
                      <a:pPr algn="l" fontAlgn="ctr"/>
                      <a:r>
                        <a:rPr lang="en-US" b="1">
                          <a:effectLst/>
                        </a:rPr>
                        <a:t>Index</a:t>
                      </a:r>
                    </a:p>
                  </a:txBody>
                  <a:tcPr marR="76200" marT="30480" anchor="ctr">
                    <a:lnL>
                      <a:noFill/>
                    </a:lnL>
                    <a:lnR>
                      <a:noFill/>
                    </a:lnR>
                    <a:lnT>
                      <a:noFill/>
                    </a:lnT>
                    <a:lnB>
                      <a:noFill/>
                    </a:lnB>
                  </a:tcPr>
                </a:tc>
                <a:tc>
                  <a:txBody>
                    <a:bodyPr/>
                    <a:lstStyle/>
                    <a:p>
                      <a:pPr algn="l" fontAlgn="ctr"/>
                      <a:r>
                        <a:rPr lang="en-US" b="1">
                          <a:effectLst/>
                        </a:rPr>
                        <a:t>ETF</a:t>
                      </a:r>
                    </a:p>
                  </a:txBody>
                  <a:tcPr marL="60960" marR="76200" marT="30480" anchor="ctr">
                    <a:lnL>
                      <a:noFill/>
                    </a:lnL>
                    <a:lnR>
                      <a:noFill/>
                    </a:lnR>
                    <a:lnT>
                      <a:noFill/>
                    </a:lnT>
                    <a:lnB>
                      <a:noFill/>
                    </a:lnB>
                  </a:tcPr>
                </a:tc>
                <a:tc>
                  <a:txBody>
                    <a:bodyPr/>
                    <a:lstStyle/>
                    <a:p>
                      <a:pPr algn="l" fontAlgn="ctr"/>
                      <a:r>
                        <a:rPr lang="en-US" b="1">
                          <a:effectLst/>
                        </a:rPr>
                        <a:t>Today</a:t>
                      </a:r>
                    </a:p>
                  </a:txBody>
                  <a:tcPr marL="60960" marR="76200" marT="30480" anchor="ctr">
                    <a:lnL>
                      <a:noFill/>
                    </a:lnL>
                    <a:lnR>
                      <a:noFill/>
                    </a:lnR>
                    <a:lnT>
                      <a:noFill/>
                    </a:lnT>
                    <a:lnB>
                      <a:noFill/>
                    </a:lnB>
                  </a:tcPr>
                </a:tc>
                <a:tc>
                  <a:txBody>
                    <a:bodyPr/>
                    <a:lstStyle/>
                    <a:p>
                      <a:pPr algn="l" fontAlgn="ctr"/>
                      <a:r>
                        <a:rPr lang="en-US" b="1">
                          <a:effectLst/>
                        </a:rPr>
                        <a:t>1 Month</a:t>
                      </a:r>
                    </a:p>
                  </a:txBody>
                  <a:tcPr marL="60960" marR="76200" marT="30480" anchor="ctr">
                    <a:lnL>
                      <a:noFill/>
                    </a:lnL>
                    <a:lnR>
                      <a:noFill/>
                    </a:lnR>
                    <a:lnT>
                      <a:noFill/>
                    </a:lnT>
                    <a:lnB>
                      <a:noFill/>
                    </a:lnB>
                  </a:tcPr>
                </a:tc>
                <a:tc>
                  <a:txBody>
                    <a:bodyPr/>
                    <a:lstStyle/>
                    <a:p>
                      <a:pPr algn="l" fontAlgn="ctr"/>
                      <a:r>
                        <a:rPr lang="en-US" b="1">
                          <a:effectLst/>
                        </a:rPr>
                        <a:t>YTD</a:t>
                      </a:r>
                    </a:p>
                  </a:txBody>
                  <a:tcPr marL="60960" marR="76200" marT="30480" anchor="ctr">
                    <a:lnL>
                      <a:noFill/>
                    </a:lnL>
                    <a:lnR>
                      <a:noFill/>
                    </a:lnR>
                    <a:lnT>
                      <a:noFill/>
                    </a:lnT>
                    <a:lnB>
                      <a:noFill/>
                    </a:lnB>
                  </a:tcPr>
                </a:tc>
                <a:tc>
                  <a:txBody>
                    <a:bodyPr/>
                    <a:lstStyle/>
                    <a:p>
                      <a:pPr algn="l" fontAlgn="ctr"/>
                      <a:r>
                        <a:rPr lang="en-US" b="1">
                          <a:effectLst/>
                        </a:rPr>
                        <a:t>1 Year</a:t>
                      </a:r>
                    </a:p>
                  </a:txBody>
                  <a:tcPr marL="60960" marR="76200" marT="30480" anchor="ctr">
                    <a:lnL>
                      <a:noFill/>
                    </a:lnL>
                    <a:lnR>
                      <a:noFill/>
                    </a:lnR>
                    <a:lnT>
                      <a:noFill/>
                    </a:lnT>
                    <a:lnB>
                      <a:noFill/>
                    </a:lnB>
                  </a:tcPr>
                </a:tc>
                <a:tc>
                  <a:txBody>
                    <a:bodyPr/>
                    <a:lstStyle/>
                    <a:p>
                      <a:pPr algn="l" fontAlgn="ctr"/>
                      <a:r>
                        <a:rPr lang="en-US" b="1">
                          <a:effectLst/>
                        </a:rPr>
                        <a:t>3 Years</a:t>
                      </a:r>
                    </a:p>
                  </a:txBody>
                  <a:tcPr marL="60960" marR="76200" marT="30480" anchor="ctr">
                    <a:lnL>
                      <a:noFill/>
                    </a:lnL>
                    <a:lnR>
                      <a:noFill/>
                    </a:lnR>
                    <a:lnT>
                      <a:noFill/>
                    </a:lnT>
                    <a:lnB>
                      <a:noFill/>
                    </a:lnB>
                  </a:tcPr>
                </a:tc>
                <a:tc>
                  <a:txBody>
                    <a:bodyPr/>
                    <a:lstStyle/>
                    <a:p>
                      <a:pPr algn="ctr" fontAlgn="ctr"/>
                      <a:endParaRPr lang="en-US" b="1" dirty="0">
                        <a:effectLst/>
                      </a:endParaRPr>
                    </a:p>
                  </a:txBody>
                  <a:tcPr marL="60960" marR="76200" marT="30480" anchor="ctr">
                    <a:lnL>
                      <a:noFill/>
                    </a:lnL>
                    <a:lnR>
                      <a:noFill/>
                    </a:lnR>
                    <a:lnT>
                      <a:noFill/>
                    </a:lnT>
                    <a:lnB>
                      <a:noFill/>
                    </a:lnB>
                  </a:tcPr>
                </a:tc>
                <a:tc>
                  <a:txBody>
                    <a:bodyPr/>
                    <a:lstStyle/>
                    <a:p>
                      <a:pPr algn="ctr" fontAlgn="ctr"/>
                      <a:endParaRPr lang="en-US" b="1">
                        <a:effectLst/>
                      </a:endParaRPr>
                    </a:p>
                  </a:txBody>
                  <a:tcPr marL="60960" marR="76200" marT="30480" anchor="ctr">
                    <a:lnL>
                      <a:noFill/>
                    </a:lnL>
                    <a:lnR>
                      <a:noFill/>
                    </a:lnR>
                    <a:lnT>
                      <a:noFill/>
                    </a:lnT>
                    <a:lnB>
                      <a:noFill/>
                    </a:lnB>
                  </a:tcPr>
                </a:tc>
                <a:extLst>
                  <a:ext uri="{0D108BD9-81ED-4DB2-BD59-A6C34878D82A}">
                    <a16:rowId xmlns:a16="http://schemas.microsoft.com/office/drawing/2014/main" val="2041142378"/>
                  </a:ext>
                </a:extLst>
              </a:tr>
              <a:tr h="630637">
                <a:tc>
                  <a:txBody>
                    <a:bodyPr/>
                    <a:lstStyle/>
                    <a:p>
                      <a:pPr algn="l" fontAlgn="ctr"/>
                      <a:r>
                        <a:rPr lang="en-US" b="0" dirty="0">
                          <a:effectLst/>
                        </a:rPr>
                        <a:t>Large Cap Growth</a:t>
                      </a:r>
                    </a:p>
                  </a:txBody>
                  <a:tcPr marR="76200" anchor="ctr">
                    <a:lnL>
                      <a:noFill/>
                    </a:lnL>
                    <a:lnR>
                      <a:noFill/>
                    </a:lnR>
                    <a:lnT>
                      <a:noFill/>
                    </a:lnT>
                    <a:lnB>
                      <a:noFill/>
                    </a:lnB>
                  </a:tcPr>
                </a:tc>
                <a:tc>
                  <a:txBody>
                    <a:bodyPr/>
                    <a:lstStyle/>
                    <a:p>
                      <a:pPr algn="l" fontAlgn="ctr"/>
                      <a:r>
                        <a:rPr lang="en-US" b="1" u="none" strike="noStrike">
                          <a:effectLst/>
                          <a:hlinkClick r:id="rId3"/>
                        </a:rPr>
                        <a:t>IWF</a:t>
                      </a:r>
                      <a:endParaRPr lang="en-US" b="0" u="none" strike="noStrike">
                        <a:effectLst/>
                        <a:hlinkClick r:id="rId3"/>
                      </a:endParaRPr>
                    </a:p>
                  </a:txBody>
                  <a:tcPr marL="60960" marR="76200" anchor="ctr">
                    <a:lnL>
                      <a:noFill/>
                    </a:lnL>
                    <a:lnR>
                      <a:noFill/>
                    </a:lnR>
                    <a:lnT>
                      <a:noFill/>
                    </a:lnT>
                    <a:lnB>
                      <a:noFill/>
                    </a:lnB>
                  </a:tcPr>
                </a:tc>
                <a:tc>
                  <a:txBody>
                    <a:bodyPr/>
                    <a:lstStyle/>
                    <a:p>
                      <a:pPr algn="l" fontAlgn="ctr"/>
                      <a:r>
                        <a:rPr lang="en-US" b="0">
                          <a:effectLst/>
                        </a:rPr>
                        <a:t>-0.78%</a:t>
                      </a:r>
                    </a:p>
                  </a:txBody>
                  <a:tcPr marL="60960" marR="76200" anchor="ctr">
                    <a:lnL>
                      <a:noFill/>
                    </a:lnL>
                    <a:lnR>
                      <a:noFill/>
                    </a:lnR>
                    <a:lnT>
                      <a:noFill/>
                    </a:lnT>
                    <a:lnB>
                      <a:noFill/>
                    </a:lnB>
                  </a:tcPr>
                </a:tc>
                <a:tc>
                  <a:txBody>
                    <a:bodyPr/>
                    <a:lstStyle/>
                    <a:p>
                      <a:pPr algn="l" fontAlgn="ctr"/>
                      <a:r>
                        <a:rPr lang="en-US" b="0">
                          <a:effectLst/>
                        </a:rPr>
                        <a:t>13.76%</a:t>
                      </a:r>
                    </a:p>
                  </a:txBody>
                  <a:tcPr marL="60960" marR="76200" anchor="ctr">
                    <a:lnL>
                      <a:noFill/>
                    </a:lnL>
                    <a:lnR>
                      <a:noFill/>
                    </a:lnR>
                    <a:lnT>
                      <a:noFill/>
                    </a:lnT>
                    <a:lnB>
                      <a:noFill/>
                    </a:lnB>
                  </a:tcPr>
                </a:tc>
                <a:tc>
                  <a:txBody>
                    <a:bodyPr/>
                    <a:lstStyle/>
                    <a:p>
                      <a:pPr algn="l" fontAlgn="ctr"/>
                      <a:r>
                        <a:rPr lang="en-US" b="0">
                          <a:effectLst/>
                        </a:rPr>
                        <a:t>-15.75%</a:t>
                      </a:r>
                    </a:p>
                  </a:txBody>
                  <a:tcPr marL="60960" marR="76200" anchor="ctr">
                    <a:lnL>
                      <a:noFill/>
                    </a:lnL>
                    <a:lnR>
                      <a:noFill/>
                    </a:lnR>
                    <a:lnT>
                      <a:noFill/>
                    </a:lnT>
                    <a:lnB>
                      <a:noFill/>
                    </a:lnB>
                  </a:tcPr>
                </a:tc>
                <a:tc>
                  <a:txBody>
                    <a:bodyPr/>
                    <a:lstStyle/>
                    <a:p>
                      <a:pPr algn="l" fontAlgn="ctr"/>
                      <a:r>
                        <a:rPr lang="en-US" b="0">
                          <a:effectLst/>
                        </a:rPr>
                        <a:t>-9.42%</a:t>
                      </a:r>
                    </a:p>
                  </a:txBody>
                  <a:tcPr marL="60960" marR="76200" anchor="ctr">
                    <a:lnL>
                      <a:noFill/>
                    </a:lnL>
                    <a:lnR>
                      <a:noFill/>
                    </a:lnR>
                    <a:lnT>
                      <a:noFill/>
                    </a:lnT>
                    <a:lnB>
                      <a:noFill/>
                    </a:lnB>
                  </a:tcPr>
                </a:tc>
                <a:tc>
                  <a:txBody>
                    <a:bodyPr/>
                    <a:lstStyle/>
                    <a:p>
                      <a:pPr algn="l" fontAlgn="ctr"/>
                      <a:r>
                        <a:rPr lang="en-US" b="0">
                          <a:effectLst/>
                        </a:rPr>
                        <a:t>63.12%</a:t>
                      </a:r>
                    </a:p>
                  </a:txBody>
                  <a:tcPr marL="60960" marR="76200" anchor="ctr">
                    <a:lnL>
                      <a:noFill/>
                    </a:lnL>
                    <a:lnR>
                      <a:noFill/>
                    </a:lnR>
                    <a:lnT>
                      <a:noFill/>
                    </a:lnT>
                    <a:lnB>
                      <a:noFill/>
                    </a:lnB>
                  </a:tcPr>
                </a:tc>
                <a:tc>
                  <a:txBody>
                    <a:bodyPr/>
                    <a:lstStyle/>
                    <a:p>
                      <a:pPr algn="ctr" fontAlgn="ctr"/>
                      <a:endParaRPr lang="en-US" b="0" dirty="0">
                        <a:effectLst/>
                      </a:endParaRPr>
                    </a:p>
                  </a:txBody>
                  <a:tcPr marL="60960" marR="76200" anchor="ctr">
                    <a:lnL>
                      <a:noFill/>
                    </a:lnL>
                    <a:lnR>
                      <a:noFill/>
                    </a:lnR>
                    <a:lnT>
                      <a:noFill/>
                    </a:lnT>
                    <a:lnB>
                      <a:noFill/>
                    </a:lnB>
                  </a:tcPr>
                </a:tc>
                <a:tc>
                  <a:txBody>
                    <a:bodyPr/>
                    <a:lstStyle/>
                    <a:p>
                      <a:pPr algn="ctr" fontAlgn="ctr"/>
                      <a:endParaRPr lang="en-US" b="0">
                        <a:effectLst/>
                      </a:endParaRPr>
                    </a:p>
                  </a:txBody>
                  <a:tcPr marL="60960" marR="76200" anchor="ctr">
                    <a:lnL>
                      <a:noFill/>
                    </a:lnL>
                    <a:lnR>
                      <a:noFill/>
                    </a:lnR>
                    <a:lnT>
                      <a:noFill/>
                    </a:lnT>
                    <a:lnB>
                      <a:noFill/>
                    </a:lnB>
                  </a:tcPr>
                </a:tc>
                <a:extLst>
                  <a:ext uri="{0D108BD9-81ED-4DB2-BD59-A6C34878D82A}">
                    <a16:rowId xmlns:a16="http://schemas.microsoft.com/office/drawing/2014/main" val="3452220285"/>
                  </a:ext>
                </a:extLst>
              </a:tr>
              <a:tr h="630637">
                <a:tc>
                  <a:txBody>
                    <a:bodyPr/>
                    <a:lstStyle/>
                    <a:p>
                      <a:pPr algn="l" fontAlgn="ctr"/>
                      <a:r>
                        <a:rPr lang="en-US" b="0">
                          <a:effectLst/>
                        </a:rPr>
                        <a:t>Large Cap Value</a:t>
                      </a:r>
                    </a:p>
                  </a:txBody>
                  <a:tcPr marR="76200" anchor="ctr">
                    <a:lnL>
                      <a:noFill/>
                    </a:lnL>
                    <a:lnR>
                      <a:noFill/>
                    </a:lnR>
                    <a:lnT>
                      <a:noFill/>
                    </a:lnT>
                    <a:lnB>
                      <a:noFill/>
                    </a:lnB>
                  </a:tcPr>
                </a:tc>
                <a:tc>
                  <a:txBody>
                    <a:bodyPr/>
                    <a:lstStyle/>
                    <a:p>
                      <a:pPr algn="l" fontAlgn="ctr"/>
                      <a:r>
                        <a:rPr lang="en-US" b="1" u="none" strike="noStrike">
                          <a:effectLst/>
                          <a:hlinkClick r:id="rId4"/>
                        </a:rPr>
                        <a:t>IWD</a:t>
                      </a:r>
                      <a:endParaRPr lang="en-US" b="0" u="none" strike="noStrike">
                        <a:effectLst/>
                        <a:hlinkClick r:id="rId4"/>
                      </a:endParaRPr>
                    </a:p>
                  </a:txBody>
                  <a:tcPr marL="60960" marR="76200" anchor="ctr">
                    <a:lnL>
                      <a:noFill/>
                    </a:lnL>
                    <a:lnR>
                      <a:noFill/>
                    </a:lnR>
                    <a:lnT>
                      <a:noFill/>
                    </a:lnT>
                    <a:lnB>
                      <a:noFill/>
                    </a:lnB>
                  </a:tcPr>
                </a:tc>
                <a:tc>
                  <a:txBody>
                    <a:bodyPr/>
                    <a:lstStyle/>
                    <a:p>
                      <a:pPr algn="l" fontAlgn="ctr"/>
                      <a:r>
                        <a:rPr lang="en-US" b="0">
                          <a:effectLst/>
                        </a:rPr>
                        <a:t>-0.87%</a:t>
                      </a:r>
                    </a:p>
                  </a:txBody>
                  <a:tcPr marL="60960" marR="76200" anchor="ctr">
                    <a:lnL>
                      <a:noFill/>
                    </a:lnL>
                    <a:lnR>
                      <a:noFill/>
                    </a:lnR>
                    <a:lnT>
                      <a:noFill/>
                    </a:lnT>
                    <a:lnB>
                      <a:noFill/>
                    </a:lnB>
                  </a:tcPr>
                </a:tc>
                <a:tc>
                  <a:txBody>
                    <a:bodyPr/>
                    <a:lstStyle/>
                    <a:p>
                      <a:pPr algn="l" fontAlgn="ctr"/>
                      <a:r>
                        <a:rPr lang="en-US" b="0">
                          <a:effectLst/>
                        </a:rPr>
                        <a:t>10.35%</a:t>
                      </a:r>
                    </a:p>
                  </a:txBody>
                  <a:tcPr marL="60960" marR="76200" anchor="ctr">
                    <a:lnL>
                      <a:noFill/>
                    </a:lnL>
                    <a:lnR>
                      <a:noFill/>
                    </a:lnR>
                    <a:lnT>
                      <a:noFill/>
                    </a:lnT>
                    <a:lnB>
                      <a:noFill/>
                    </a:lnB>
                  </a:tcPr>
                </a:tc>
                <a:tc>
                  <a:txBody>
                    <a:bodyPr/>
                    <a:lstStyle/>
                    <a:p>
                      <a:pPr algn="l" fontAlgn="ctr"/>
                      <a:r>
                        <a:rPr lang="en-US" b="0">
                          <a:effectLst/>
                        </a:rPr>
                        <a:t>-4.04%</a:t>
                      </a:r>
                    </a:p>
                  </a:txBody>
                  <a:tcPr marL="60960" marR="76200" anchor="ctr">
                    <a:lnL>
                      <a:noFill/>
                    </a:lnL>
                    <a:lnR>
                      <a:noFill/>
                    </a:lnR>
                    <a:lnT>
                      <a:noFill/>
                    </a:lnT>
                    <a:lnB>
                      <a:noFill/>
                    </a:lnB>
                  </a:tcPr>
                </a:tc>
                <a:tc>
                  <a:txBody>
                    <a:bodyPr/>
                    <a:lstStyle/>
                    <a:p>
                      <a:pPr algn="l" fontAlgn="ctr"/>
                      <a:r>
                        <a:rPr lang="en-US" b="0">
                          <a:effectLst/>
                        </a:rPr>
                        <a:t>-1.27%</a:t>
                      </a:r>
                    </a:p>
                  </a:txBody>
                  <a:tcPr marL="60960" marR="76200" anchor="ctr">
                    <a:lnL>
                      <a:noFill/>
                    </a:lnL>
                    <a:lnR>
                      <a:noFill/>
                    </a:lnR>
                    <a:lnT>
                      <a:noFill/>
                    </a:lnT>
                    <a:lnB>
                      <a:noFill/>
                    </a:lnB>
                  </a:tcPr>
                </a:tc>
                <a:tc>
                  <a:txBody>
                    <a:bodyPr/>
                    <a:lstStyle/>
                    <a:p>
                      <a:pPr algn="l" fontAlgn="ctr"/>
                      <a:r>
                        <a:rPr lang="en-US" b="0">
                          <a:effectLst/>
                        </a:rPr>
                        <a:t>30.83%</a:t>
                      </a:r>
                    </a:p>
                  </a:txBody>
                  <a:tcPr marL="60960" marR="76200" anchor="ctr">
                    <a:lnL>
                      <a:noFill/>
                    </a:lnL>
                    <a:lnR>
                      <a:noFill/>
                    </a:lnR>
                    <a:lnT>
                      <a:noFill/>
                    </a:lnT>
                    <a:lnB>
                      <a:noFill/>
                    </a:lnB>
                  </a:tcPr>
                </a:tc>
                <a:tc>
                  <a:txBody>
                    <a:bodyPr/>
                    <a:lstStyle/>
                    <a:p>
                      <a:pPr algn="ctr" fontAlgn="ctr"/>
                      <a:endParaRPr lang="en-US" b="0" dirty="0">
                        <a:effectLst/>
                      </a:endParaRPr>
                    </a:p>
                  </a:txBody>
                  <a:tcPr marL="60960" marR="76200" anchor="ctr">
                    <a:lnL>
                      <a:noFill/>
                    </a:lnL>
                    <a:lnR>
                      <a:noFill/>
                    </a:lnR>
                    <a:lnT>
                      <a:noFill/>
                    </a:lnT>
                    <a:lnB>
                      <a:noFill/>
                    </a:lnB>
                  </a:tcPr>
                </a:tc>
                <a:tc>
                  <a:txBody>
                    <a:bodyPr/>
                    <a:lstStyle/>
                    <a:p>
                      <a:pPr algn="ctr" fontAlgn="ctr"/>
                      <a:endParaRPr lang="en-US" b="0">
                        <a:effectLst/>
                      </a:endParaRPr>
                    </a:p>
                  </a:txBody>
                  <a:tcPr marL="60960" marR="76200" anchor="ctr">
                    <a:lnL>
                      <a:noFill/>
                    </a:lnL>
                    <a:lnR>
                      <a:noFill/>
                    </a:lnR>
                    <a:lnT>
                      <a:noFill/>
                    </a:lnT>
                    <a:lnB>
                      <a:noFill/>
                    </a:lnB>
                  </a:tcPr>
                </a:tc>
                <a:extLst>
                  <a:ext uri="{0D108BD9-81ED-4DB2-BD59-A6C34878D82A}">
                    <a16:rowId xmlns:a16="http://schemas.microsoft.com/office/drawing/2014/main" val="2520806531"/>
                  </a:ext>
                </a:extLst>
              </a:tr>
              <a:tr h="630637">
                <a:tc>
                  <a:txBody>
                    <a:bodyPr/>
                    <a:lstStyle/>
                    <a:p>
                      <a:pPr algn="l" fontAlgn="ctr"/>
                      <a:r>
                        <a:rPr lang="en-US" b="0">
                          <a:effectLst/>
                        </a:rPr>
                        <a:t>Mid Cap Growth</a:t>
                      </a:r>
                    </a:p>
                  </a:txBody>
                  <a:tcPr marR="76200" anchor="ctr">
                    <a:lnL>
                      <a:noFill/>
                    </a:lnL>
                    <a:lnR>
                      <a:noFill/>
                    </a:lnR>
                    <a:lnT>
                      <a:noFill/>
                    </a:lnT>
                    <a:lnB>
                      <a:noFill/>
                    </a:lnB>
                  </a:tcPr>
                </a:tc>
                <a:tc>
                  <a:txBody>
                    <a:bodyPr/>
                    <a:lstStyle/>
                    <a:p>
                      <a:pPr algn="l" fontAlgn="ctr"/>
                      <a:r>
                        <a:rPr lang="en-US" b="1" u="none" strike="noStrike">
                          <a:effectLst/>
                          <a:hlinkClick r:id="rId5"/>
                        </a:rPr>
                        <a:t>IWP</a:t>
                      </a:r>
                      <a:endParaRPr lang="en-US" b="0" u="none" strike="noStrike">
                        <a:effectLst/>
                        <a:hlinkClick r:id="rId5"/>
                      </a:endParaRPr>
                    </a:p>
                  </a:txBody>
                  <a:tcPr marL="60960" marR="76200" anchor="ctr">
                    <a:lnL>
                      <a:noFill/>
                    </a:lnL>
                    <a:lnR>
                      <a:noFill/>
                    </a:lnR>
                    <a:lnT>
                      <a:noFill/>
                    </a:lnT>
                    <a:lnB>
                      <a:noFill/>
                    </a:lnB>
                  </a:tcPr>
                </a:tc>
                <a:tc>
                  <a:txBody>
                    <a:bodyPr/>
                    <a:lstStyle/>
                    <a:p>
                      <a:pPr algn="l" fontAlgn="ctr"/>
                      <a:r>
                        <a:rPr lang="en-US" b="0">
                          <a:effectLst/>
                        </a:rPr>
                        <a:t>-1.31%</a:t>
                      </a:r>
                    </a:p>
                  </a:txBody>
                  <a:tcPr marL="60960" marR="76200" anchor="ctr">
                    <a:lnL>
                      <a:noFill/>
                    </a:lnL>
                    <a:lnR>
                      <a:noFill/>
                    </a:lnR>
                    <a:lnT>
                      <a:noFill/>
                    </a:lnT>
                    <a:lnB>
                      <a:noFill/>
                    </a:lnB>
                  </a:tcPr>
                </a:tc>
                <a:tc>
                  <a:txBody>
                    <a:bodyPr/>
                    <a:lstStyle/>
                    <a:p>
                      <a:pPr algn="l" fontAlgn="ctr"/>
                      <a:r>
                        <a:rPr lang="en-US" b="0">
                          <a:effectLst/>
                        </a:rPr>
                        <a:t>16.16%</a:t>
                      </a:r>
                    </a:p>
                  </a:txBody>
                  <a:tcPr marL="60960" marR="76200" anchor="ctr">
                    <a:lnL>
                      <a:noFill/>
                    </a:lnL>
                    <a:lnR>
                      <a:noFill/>
                    </a:lnR>
                    <a:lnT>
                      <a:noFill/>
                    </a:lnT>
                    <a:lnB>
                      <a:noFill/>
                    </a:lnB>
                  </a:tcPr>
                </a:tc>
                <a:tc>
                  <a:txBody>
                    <a:bodyPr/>
                    <a:lstStyle/>
                    <a:p>
                      <a:pPr algn="l" fontAlgn="ctr"/>
                      <a:r>
                        <a:rPr lang="en-US" b="0">
                          <a:effectLst/>
                        </a:rPr>
                        <a:t>-18.16%</a:t>
                      </a:r>
                    </a:p>
                  </a:txBody>
                  <a:tcPr marL="60960" marR="76200" anchor="ctr">
                    <a:lnL>
                      <a:noFill/>
                    </a:lnL>
                    <a:lnR>
                      <a:noFill/>
                    </a:lnR>
                    <a:lnT>
                      <a:noFill/>
                    </a:lnT>
                    <a:lnB>
                      <a:noFill/>
                    </a:lnB>
                  </a:tcPr>
                </a:tc>
                <a:tc>
                  <a:txBody>
                    <a:bodyPr/>
                    <a:lstStyle/>
                    <a:p>
                      <a:pPr algn="l" fontAlgn="ctr"/>
                      <a:r>
                        <a:rPr lang="en-US" b="0">
                          <a:effectLst/>
                        </a:rPr>
                        <a:t>-17.57%</a:t>
                      </a:r>
                    </a:p>
                  </a:txBody>
                  <a:tcPr marL="60960" marR="76200" anchor="ctr">
                    <a:lnL>
                      <a:noFill/>
                    </a:lnL>
                    <a:lnR>
                      <a:noFill/>
                    </a:lnR>
                    <a:lnT>
                      <a:noFill/>
                    </a:lnT>
                    <a:lnB>
                      <a:noFill/>
                    </a:lnB>
                  </a:tcPr>
                </a:tc>
                <a:tc>
                  <a:txBody>
                    <a:bodyPr/>
                    <a:lstStyle/>
                    <a:p>
                      <a:pPr algn="l" fontAlgn="ctr"/>
                      <a:r>
                        <a:rPr lang="en-US" b="0">
                          <a:effectLst/>
                        </a:rPr>
                        <a:t>33.14%</a:t>
                      </a:r>
                    </a:p>
                  </a:txBody>
                  <a:tcPr marL="60960" marR="76200" anchor="ctr">
                    <a:lnL>
                      <a:noFill/>
                    </a:lnL>
                    <a:lnR>
                      <a:noFill/>
                    </a:lnR>
                    <a:lnT>
                      <a:noFill/>
                    </a:lnT>
                    <a:lnB>
                      <a:noFill/>
                    </a:lnB>
                  </a:tcPr>
                </a:tc>
                <a:tc>
                  <a:txBody>
                    <a:bodyPr/>
                    <a:lstStyle/>
                    <a:p>
                      <a:pPr algn="ctr" fontAlgn="ctr"/>
                      <a:endParaRPr lang="en-US" b="0" dirty="0">
                        <a:effectLst/>
                      </a:endParaRPr>
                    </a:p>
                  </a:txBody>
                  <a:tcPr marL="60960" marR="76200" anchor="ctr">
                    <a:lnL>
                      <a:noFill/>
                    </a:lnL>
                    <a:lnR>
                      <a:noFill/>
                    </a:lnR>
                    <a:lnT>
                      <a:noFill/>
                    </a:lnT>
                    <a:lnB>
                      <a:noFill/>
                    </a:lnB>
                  </a:tcPr>
                </a:tc>
                <a:tc>
                  <a:txBody>
                    <a:bodyPr/>
                    <a:lstStyle/>
                    <a:p>
                      <a:pPr algn="ctr" fontAlgn="ctr"/>
                      <a:endParaRPr lang="en-US" b="0">
                        <a:effectLst/>
                      </a:endParaRPr>
                    </a:p>
                  </a:txBody>
                  <a:tcPr marL="60960" marR="76200" anchor="ctr">
                    <a:lnL>
                      <a:noFill/>
                    </a:lnL>
                    <a:lnR>
                      <a:noFill/>
                    </a:lnR>
                    <a:lnT>
                      <a:noFill/>
                    </a:lnT>
                    <a:lnB>
                      <a:noFill/>
                    </a:lnB>
                  </a:tcPr>
                </a:tc>
                <a:extLst>
                  <a:ext uri="{0D108BD9-81ED-4DB2-BD59-A6C34878D82A}">
                    <a16:rowId xmlns:a16="http://schemas.microsoft.com/office/drawing/2014/main" val="996709476"/>
                  </a:ext>
                </a:extLst>
              </a:tr>
              <a:tr h="630637">
                <a:tc>
                  <a:txBody>
                    <a:bodyPr/>
                    <a:lstStyle/>
                    <a:p>
                      <a:pPr algn="l" fontAlgn="ctr"/>
                      <a:r>
                        <a:rPr lang="en-US" b="0">
                          <a:effectLst/>
                        </a:rPr>
                        <a:t>Mid Cap Value</a:t>
                      </a:r>
                    </a:p>
                  </a:txBody>
                  <a:tcPr marR="76200" anchor="ctr">
                    <a:lnL>
                      <a:noFill/>
                    </a:lnL>
                    <a:lnR>
                      <a:noFill/>
                    </a:lnR>
                    <a:lnT>
                      <a:noFill/>
                    </a:lnT>
                    <a:lnB>
                      <a:noFill/>
                    </a:lnB>
                  </a:tcPr>
                </a:tc>
                <a:tc>
                  <a:txBody>
                    <a:bodyPr/>
                    <a:lstStyle/>
                    <a:p>
                      <a:pPr algn="l" fontAlgn="ctr"/>
                      <a:r>
                        <a:rPr lang="en-US" b="1" u="none" strike="noStrike">
                          <a:effectLst/>
                          <a:hlinkClick r:id="rId6"/>
                        </a:rPr>
                        <a:t>IWS</a:t>
                      </a:r>
                      <a:endParaRPr lang="en-US" b="0" u="none" strike="noStrike">
                        <a:effectLst/>
                        <a:hlinkClick r:id="rId6"/>
                      </a:endParaRPr>
                    </a:p>
                  </a:txBody>
                  <a:tcPr marL="60960" marR="76200" anchor="ctr">
                    <a:lnL>
                      <a:noFill/>
                    </a:lnL>
                    <a:lnR>
                      <a:noFill/>
                    </a:lnR>
                    <a:lnT>
                      <a:noFill/>
                    </a:lnT>
                    <a:lnB>
                      <a:noFill/>
                    </a:lnB>
                  </a:tcPr>
                </a:tc>
                <a:tc>
                  <a:txBody>
                    <a:bodyPr/>
                    <a:lstStyle/>
                    <a:p>
                      <a:pPr algn="l" fontAlgn="ctr"/>
                      <a:r>
                        <a:rPr lang="en-US" b="0">
                          <a:effectLst/>
                        </a:rPr>
                        <a:t>-1.10%</a:t>
                      </a:r>
                    </a:p>
                  </a:txBody>
                  <a:tcPr marL="60960" marR="76200" anchor="ctr">
                    <a:lnL>
                      <a:noFill/>
                    </a:lnL>
                    <a:lnR>
                      <a:noFill/>
                    </a:lnR>
                    <a:lnT>
                      <a:noFill/>
                    </a:lnT>
                    <a:lnB>
                      <a:noFill/>
                    </a:lnB>
                  </a:tcPr>
                </a:tc>
                <a:tc>
                  <a:txBody>
                    <a:bodyPr/>
                    <a:lstStyle/>
                    <a:p>
                      <a:pPr algn="l" fontAlgn="ctr"/>
                      <a:r>
                        <a:rPr lang="en-US" b="0">
                          <a:effectLst/>
                        </a:rPr>
                        <a:t>12.70%</a:t>
                      </a:r>
                    </a:p>
                  </a:txBody>
                  <a:tcPr marL="60960" marR="76200" anchor="ctr">
                    <a:lnL>
                      <a:noFill/>
                    </a:lnL>
                    <a:lnR>
                      <a:noFill/>
                    </a:lnR>
                    <a:lnT>
                      <a:noFill/>
                    </a:lnT>
                    <a:lnB>
                      <a:noFill/>
                    </a:lnB>
                  </a:tcPr>
                </a:tc>
                <a:tc>
                  <a:txBody>
                    <a:bodyPr/>
                    <a:lstStyle/>
                    <a:p>
                      <a:pPr algn="l" fontAlgn="ctr"/>
                      <a:r>
                        <a:rPr lang="en-US" b="0">
                          <a:effectLst/>
                        </a:rPr>
                        <a:t>-5.43%</a:t>
                      </a:r>
                    </a:p>
                  </a:txBody>
                  <a:tcPr marL="60960" marR="76200" anchor="ctr">
                    <a:lnL>
                      <a:noFill/>
                    </a:lnL>
                    <a:lnR>
                      <a:noFill/>
                    </a:lnR>
                    <a:lnT>
                      <a:noFill/>
                    </a:lnT>
                    <a:lnB>
                      <a:noFill/>
                    </a:lnB>
                  </a:tcPr>
                </a:tc>
                <a:tc>
                  <a:txBody>
                    <a:bodyPr/>
                    <a:lstStyle/>
                    <a:p>
                      <a:pPr algn="l" fontAlgn="ctr"/>
                      <a:r>
                        <a:rPr lang="en-US" b="0">
                          <a:effectLst/>
                        </a:rPr>
                        <a:t>-1.44%</a:t>
                      </a:r>
                    </a:p>
                  </a:txBody>
                  <a:tcPr marL="60960" marR="76200" anchor="ctr">
                    <a:lnL>
                      <a:noFill/>
                    </a:lnL>
                    <a:lnR>
                      <a:noFill/>
                    </a:lnR>
                    <a:lnT>
                      <a:noFill/>
                    </a:lnT>
                    <a:lnB>
                      <a:noFill/>
                    </a:lnB>
                  </a:tcPr>
                </a:tc>
                <a:tc>
                  <a:txBody>
                    <a:bodyPr/>
                    <a:lstStyle/>
                    <a:p>
                      <a:pPr algn="l" fontAlgn="ctr"/>
                      <a:r>
                        <a:rPr lang="en-US" b="0">
                          <a:effectLst/>
                        </a:rPr>
                        <a:t>34.75%</a:t>
                      </a:r>
                    </a:p>
                  </a:txBody>
                  <a:tcPr marL="60960" marR="76200" anchor="ctr">
                    <a:lnL>
                      <a:noFill/>
                    </a:lnL>
                    <a:lnR>
                      <a:noFill/>
                    </a:lnR>
                    <a:lnT>
                      <a:noFill/>
                    </a:lnT>
                    <a:lnB>
                      <a:noFill/>
                    </a:lnB>
                  </a:tcPr>
                </a:tc>
                <a:tc>
                  <a:txBody>
                    <a:bodyPr/>
                    <a:lstStyle/>
                    <a:p>
                      <a:pPr algn="ctr" fontAlgn="ctr"/>
                      <a:endParaRPr lang="en-US" b="0" dirty="0">
                        <a:effectLst/>
                      </a:endParaRPr>
                    </a:p>
                  </a:txBody>
                  <a:tcPr marL="60960" marR="76200" anchor="ctr">
                    <a:lnL>
                      <a:noFill/>
                    </a:lnL>
                    <a:lnR>
                      <a:noFill/>
                    </a:lnR>
                    <a:lnT>
                      <a:noFill/>
                    </a:lnT>
                    <a:lnB>
                      <a:noFill/>
                    </a:lnB>
                  </a:tcPr>
                </a:tc>
                <a:tc>
                  <a:txBody>
                    <a:bodyPr/>
                    <a:lstStyle/>
                    <a:p>
                      <a:pPr algn="ctr" fontAlgn="ctr"/>
                      <a:endParaRPr lang="en-US" b="0">
                        <a:effectLst/>
                      </a:endParaRPr>
                    </a:p>
                  </a:txBody>
                  <a:tcPr marL="60960" marR="76200" anchor="ctr">
                    <a:lnL>
                      <a:noFill/>
                    </a:lnL>
                    <a:lnR>
                      <a:noFill/>
                    </a:lnR>
                    <a:lnT>
                      <a:noFill/>
                    </a:lnT>
                    <a:lnB>
                      <a:noFill/>
                    </a:lnB>
                  </a:tcPr>
                </a:tc>
                <a:extLst>
                  <a:ext uri="{0D108BD9-81ED-4DB2-BD59-A6C34878D82A}">
                    <a16:rowId xmlns:a16="http://schemas.microsoft.com/office/drawing/2014/main" val="3984079337"/>
                  </a:ext>
                </a:extLst>
              </a:tr>
              <a:tr h="630637">
                <a:tc>
                  <a:txBody>
                    <a:bodyPr/>
                    <a:lstStyle/>
                    <a:p>
                      <a:pPr algn="l" fontAlgn="ctr"/>
                      <a:r>
                        <a:rPr lang="en-US" b="0">
                          <a:effectLst/>
                        </a:rPr>
                        <a:t>Small Cap Growth</a:t>
                      </a:r>
                    </a:p>
                  </a:txBody>
                  <a:tcPr marR="76200" anchor="ctr">
                    <a:lnL>
                      <a:noFill/>
                    </a:lnL>
                    <a:lnR>
                      <a:noFill/>
                    </a:lnR>
                    <a:lnT>
                      <a:noFill/>
                    </a:lnT>
                    <a:lnB>
                      <a:noFill/>
                    </a:lnB>
                  </a:tcPr>
                </a:tc>
                <a:tc>
                  <a:txBody>
                    <a:bodyPr/>
                    <a:lstStyle/>
                    <a:p>
                      <a:pPr algn="l" fontAlgn="ctr"/>
                      <a:r>
                        <a:rPr lang="en-US" b="1" u="none" strike="noStrike">
                          <a:effectLst/>
                          <a:hlinkClick r:id="rId7"/>
                        </a:rPr>
                        <a:t>IWO</a:t>
                      </a:r>
                      <a:endParaRPr lang="en-US" b="0" u="none" strike="noStrike">
                        <a:effectLst/>
                        <a:hlinkClick r:id="rId7"/>
                      </a:endParaRPr>
                    </a:p>
                  </a:txBody>
                  <a:tcPr marL="60960" marR="76200" anchor="ctr">
                    <a:lnL>
                      <a:noFill/>
                    </a:lnL>
                    <a:lnR>
                      <a:noFill/>
                    </a:lnR>
                    <a:lnT>
                      <a:noFill/>
                    </a:lnT>
                    <a:lnB>
                      <a:noFill/>
                    </a:lnB>
                  </a:tcPr>
                </a:tc>
                <a:tc>
                  <a:txBody>
                    <a:bodyPr/>
                    <a:lstStyle/>
                    <a:p>
                      <a:pPr algn="l" fontAlgn="ctr"/>
                      <a:r>
                        <a:rPr lang="en-US" b="0">
                          <a:effectLst/>
                        </a:rPr>
                        <a:t>-1.66%</a:t>
                      </a:r>
                    </a:p>
                  </a:txBody>
                  <a:tcPr marL="60960" marR="76200" anchor="ctr">
                    <a:lnL>
                      <a:noFill/>
                    </a:lnL>
                    <a:lnR>
                      <a:noFill/>
                    </a:lnR>
                    <a:lnT>
                      <a:noFill/>
                    </a:lnT>
                    <a:lnB>
                      <a:noFill/>
                    </a:lnB>
                  </a:tcPr>
                </a:tc>
                <a:tc>
                  <a:txBody>
                    <a:bodyPr/>
                    <a:lstStyle/>
                    <a:p>
                      <a:pPr algn="l" fontAlgn="ctr"/>
                      <a:r>
                        <a:rPr lang="en-US" b="0">
                          <a:effectLst/>
                        </a:rPr>
                        <a:t>16.90%</a:t>
                      </a:r>
                    </a:p>
                  </a:txBody>
                  <a:tcPr marL="60960" marR="76200" anchor="ctr">
                    <a:lnL>
                      <a:noFill/>
                    </a:lnL>
                    <a:lnR>
                      <a:noFill/>
                    </a:lnR>
                    <a:lnT>
                      <a:noFill/>
                    </a:lnT>
                    <a:lnB>
                      <a:noFill/>
                    </a:lnB>
                  </a:tcPr>
                </a:tc>
                <a:tc>
                  <a:txBody>
                    <a:bodyPr/>
                    <a:lstStyle/>
                    <a:p>
                      <a:pPr algn="l" fontAlgn="ctr"/>
                      <a:r>
                        <a:rPr lang="en-US" b="0">
                          <a:effectLst/>
                        </a:rPr>
                        <a:t>-15.47%</a:t>
                      </a:r>
                    </a:p>
                  </a:txBody>
                  <a:tcPr marL="60960" marR="76200" anchor="ctr">
                    <a:lnL>
                      <a:noFill/>
                    </a:lnL>
                    <a:lnR>
                      <a:noFill/>
                    </a:lnR>
                    <a:lnT>
                      <a:noFill/>
                    </a:lnT>
                    <a:lnB>
                      <a:noFill/>
                    </a:lnB>
                  </a:tcPr>
                </a:tc>
                <a:tc>
                  <a:txBody>
                    <a:bodyPr/>
                    <a:lstStyle/>
                    <a:p>
                      <a:pPr algn="l" fontAlgn="ctr"/>
                      <a:r>
                        <a:rPr lang="en-US" b="0">
                          <a:effectLst/>
                        </a:rPr>
                        <a:t>-15.75%</a:t>
                      </a:r>
                    </a:p>
                  </a:txBody>
                  <a:tcPr marL="60960" marR="76200" anchor="ctr">
                    <a:lnL>
                      <a:noFill/>
                    </a:lnL>
                    <a:lnR>
                      <a:noFill/>
                    </a:lnR>
                    <a:lnT>
                      <a:noFill/>
                    </a:lnT>
                    <a:lnB>
                      <a:noFill/>
                    </a:lnB>
                  </a:tcPr>
                </a:tc>
                <a:tc>
                  <a:txBody>
                    <a:bodyPr/>
                    <a:lstStyle/>
                    <a:p>
                      <a:pPr algn="l" fontAlgn="ctr"/>
                      <a:r>
                        <a:rPr lang="en-US" b="0">
                          <a:effectLst/>
                        </a:rPr>
                        <a:t>27.12%</a:t>
                      </a:r>
                    </a:p>
                  </a:txBody>
                  <a:tcPr marL="60960" marR="76200" anchor="ctr">
                    <a:lnL>
                      <a:noFill/>
                    </a:lnL>
                    <a:lnR>
                      <a:noFill/>
                    </a:lnR>
                    <a:lnT>
                      <a:noFill/>
                    </a:lnT>
                    <a:lnB>
                      <a:noFill/>
                    </a:lnB>
                  </a:tcPr>
                </a:tc>
                <a:tc>
                  <a:txBody>
                    <a:bodyPr/>
                    <a:lstStyle/>
                    <a:p>
                      <a:pPr algn="ctr" fontAlgn="ctr"/>
                      <a:endParaRPr lang="en-US" b="0">
                        <a:effectLst/>
                      </a:endParaRPr>
                    </a:p>
                  </a:txBody>
                  <a:tcPr marL="60960" marR="76200" anchor="ctr">
                    <a:lnL>
                      <a:noFill/>
                    </a:lnL>
                    <a:lnR>
                      <a:noFill/>
                    </a:lnR>
                    <a:lnT>
                      <a:noFill/>
                    </a:lnT>
                    <a:lnB>
                      <a:noFill/>
                    </a:lnB>
                  </a:tcPr>
                </a:tc>
                <a:tc>
                  <a:txBody>
                    <a:bodyPr/>
                    <a:lstStyle/>
                    <a:p>
                      <a:pPr algn="ctr" fontAlgn="ctr"/>
                      <a:endParaRPr lang="en-US" b="0" dirty="0">
                        <a:effectLst/>
                      </a:endParaRPr>
                    </a:p>
                  </a:txBody>
                  <a:tcPr marL="60960" marR="76200" anchor="ctr">
                    <a:lnL>
                      <a:noFill/>
                    </a:lnL>
                    <a:lnR>
                      <a:noFill/>
                    </a:lnR>
                    <a:lnT>
                      <a:noFill/>
                    </a:lnT>
                    <a:lnB>
                      <a:noFill/>
                    </a:lnB>
                  </a:tcPr>
                </a:tc>
                <a:extLst>
                  <a:ext uri="{0D108BD9-81ED-4DB2-BD59-A6C34878D82A}">
                    <a16:rowId xmlns:a16="http://schemas.microsoft.com/office/drawing/2014/main" val="3350201377"/>
                  </a:ext>
                </a:extLst>
              </a:tr>
              <a:tr h="372649">
                <a:tc>
                  <a:txBody>
                    <a:bodyPr/>
                    <a:lstStyle/>
                    <a:p>
                      <a:pPr algn="l" fontAlgn="ctr"/>
                      <a:r>
                        <a:rPr lang="en-US" b="0">
                          <a:effectLst/>
                        </a:rPr>
                        <a:t>Small Cap Value</a:t>
                      </a:r>
                    </a:p>
                  </a:txBody>
                  <a:tcPr marR="76200" anchor="ctr">
                    <a:lnL>
                      <a:noFill/>
                    </a:lnL>
                    <a:lnR>
                      <a:noFill/>
                    </a:lnR>
                    <a:lnT>
                      <a:noFill/>
                    </a:lnT>
                    <a:lnB>
                      <a:noFill/>
                    </a:lnB>
                  </a:tcPr>
                </a:tc>
                <a:tc>
                  <a:txBody>
                    <a:bodyPr/>
                    <a:lstStyle/>
                    <a:p>
                      <a:pPr algn="l" fontAlgn="ctr"/>
                      <a:r>
                        <a:rPr lang="en-US" b="1" u="none" strike="noStrike">
                          <a:effectLst/>
                          <a:hlinkClick r:id="rId8"/>
                        </a:rPr>
                        <a:t>IWN</a:t>
                      </a:r>
                      <a:endParaRPr lang="en-US" b="0" u="none" strike="noStrike">
                        <a:effectLst/>
                        <a:hlinkClick r:id="rId8"/>
                      </a:endParaRPr>
                    </a:p>
                  </a:txBody>
                  <a:tcPr marL="60960" marR="76200" anchor="ctr">
                    <a:lnL>
                      <a:noFill/>
                    </a:lnL>
                    <a:lnR>
                      <a:noFill/>
                    </a:lnR>
                    <a:lnT>
                      <a:noFill/>
                    </a:lnT>
                    <a:lnB>
                      <a:noFill/>
                    </a:lnB>
                  </a:tcPr>
                </a:tc>
                <a:tc>
                  <a:txBody>
                    <a:bodyPr/>
                    <a:lstStyle/>
                    <a:p>
                      <a:pPr algn="l" fontAlgn="ctr"/>
                      <a:r>
                        <a:rPr lang="en-US" b="0">
                          <a:effectLst/>
                        </a:rPr>
                        <a:t>-1.64%</a:t>
                      </a:r>
                    </a:p>
                  </a:txBody>
                  <a:tcPr marL="60960" marR="76200" anchor="ctr">
                    <a:lnL>
                      <a:noFill/>
                    </a:lnL>
                    <a:lnR>
                      <a:noFill/>
                    </a:lnR>
                    <a:lnT>
                      <a:noFill/>
                    </a:lnT>
                    <a:lnB>
                      <a:noFill/>
                    </a:lnB>
                  </a:tcPr>
                </a:tc>
                <a:tc>
                  <a:txBody>
                    <a:bodyPr/>
                    <a:lstStyle/>
                    <a:p>
                      <a:pPr algn="l" fontAlgn="ctr"/>
                      <a:r>
                        <a:rPr lang="en-US" b="0">
                          <a:effectLst/>
                        </a:rPr>
                        <a:t>15.26%</a:t>
                      </a:r>
                    </a:p>
                  </a:txBody>
                  <a:tcPr marL="60960" marR="76200" anchor="ctr">
                    <a:lnL>
                      <a:noFill/>
                    </a:lnL>
                    <a:lnR>
                      <a:noFill/>
                    </a:lnR>
                    <a:lnT>
                      <a:noFill/>
                    </a:lnT>
                    <a:lnB>
                      <a:noFill/>
                    </a:lnB>
                  </a:tcPr>
                </a:tc>
                <a:tc>
                  <a:txBody>
                    <a:bodyPr/>
                    <a:lstStyle/>
                    <a:p>
                      <a:pPr algn="l" fontAlgn="ctr"/>
                      <a:r>
                        <a:rPr lang="en-US" b="0">
                          <a:effectLst/>
                        </a:rPr>
                        <a:t>-4.02%</a:t>
                      </a:r>
                    </a:p>
                  </a:txBody>
                  <a:tcPr marL="60960" marR="76200" anchor="ctr">
                    <a:lnL>
                      <a:noFill/>
                    </a:lnL>
                    <a:lnR>
                      <a:noFill/>
                    </a:lnR>
                    <a:lnT>
                      <a:noFill/>
                    </a:lnT>
                    <a:lnB>
                      <a:noFill/>
                    </a:lnB>
                  </a:tcPr>
                </a:tc>
                <a:tc>
                  <a:txBody>
                    <a:bodyPr/>
                    <a:lstStyle/>
                    <a:p>
                      <a:pPr algn="l" fontAlgn="ctr"/>
                      <a:r>
                        <a:rPr lang="en-US" b="0">
                          <a:effectLst/>
                        </a:rPr>
                        <a:t>-0.55%</a:t>
                      </a:r>
                    </a:p>
                  </a:txBody>
                  <a:tcPr marL="60960" marR="76200" anchor="ctr">
                    <a:lnL>
                      <a:noFill/>
                    </a:lnL>
                    <a:lnR>
                      <a:noFill/>
                    </a:lnR>
                    <a:lnT>
                      <a:noFill/>
                    </a:lnT>
                    <a:lnB>
                      <a:noFill/>
                    </a:lnB>
                  </a:tcPr>
                </a:tc>
                <a:tc>
                  <a:txBody>
                    <a:bodyPr/>
                    <a:lstStyle/>
                    <a:p>
                      <a:pPr algn="l" fontAlgn="ctr"/>
                      <a:r>
                        <a:rPr lang="en-US" b="0">
                          <a:effectLst/>
                        </a:rPr>
                        <a:t>40.03%</a:t>
                      </a:r>
                    </a:p>
                  </a:txBody>
                  <a:tcPr marL="60960" marR="76200" anchor="ctr">
                    <a:lnL>
                      <a:noFill/>
                    </a:lnL>
                    <a:lnR>
                      <a:noFill/>
                    </a:lnR>
                    <a:lnT>
                      <a:noFill/>
                    </a:lnT>
                    <a:lnB>
                      <a:noFill/>
                    </a:lnB>
                  </a:tcPr>
                </a:tc>
                <a:tc>
                  <a:txBody>
                    <a:bodyPr/>
                    <a:lstStyle/>
                    <a:p>
                      <a:pPr algn="ctr" fontAlgn="ctr"/>
                      <a:endParaRPr lang="en-US" b="0">
                        <a:effectLst/>
                      </a:endParaRPr>
                    </a:p>
                  </a:txBody>
                  <a:tcPr marL="60960" marR="76200" anchor="ctr">
                    <a:lnL>
                      <a:noFill/>
                    </a:lnL>
                    <a:lnR>
                      <a:noFill/>
                    </a:lnR>
                    <a:lnT>
                      <a:noFill/>
                    </a:lnT>
                    <a:lnB>
                      <a:noFill/>
                    </a:lnB>
                  </a:tcPr>
                </a:tc>
                <a:tc>
                  <a:txBody>
                    <a:bodyPr/>
                    <a:lstStyle/>
                    <a:p>
                      <a:endParaRPr lang="en-US" dirty="0"/>
                    </a:p>
                  </a:txBody>
                  <a:tcPr>
                    <a:lnL>
                      <a:noFill/>
                    </a:lnL>
                    <a:lnT>
                      <a:noFill/>
                    </a:lnT>
                  </a:tcPr>
                </a:tc>
                <a:extLst>
                  <a:ext uri="{0D108BD9-81ED-4DB2-BD59-A6C34878D82A}">
                    <a16:rowId xmlns:a16="http://schemas.microsoft.com/office/drawing/2014/main" val="3524246477"/>
                  </a:ext>
                </a:extLst>
              </a:tr>
            </a:tbl>
          </a:graphicData>
        </a:graphic>
      </p:graphicFrame>
    </p:spTree>
    <p:extLst>
      <p:ext uri="{BB962C8B-B14F-4D97-AF65-F5344CB8AC3E}">
        <p14:creationId xmlns:p14="http://schemas.microsoft.com/office/powerpoint/2010/main" val="10827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1240734" y="438816"/>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U.S. Sectors</a:t>
            </a:r>
            <a:endParaRPr lang="en-US" sz="4200" dirty="0"/>
          </a:p>
        </p:txBody>
      </p:sp>
      <p:graphicFrame>
        <p:nvGraphicFramePr>
          <p:cNvPr id="3" name="Table 2">
            <a:extLst>
              <a:ext uri="{FF2B5EF4-FFF2-40B4-BE49-F238E27FC236}">
                <a16:creationId xmlns:a16="http://schemas.microsoft.com/office/drawing/2014/main" id="{4D3353C5-A064-8DCE-B0CD-2409D8E975FC}"/>
              </a:ext>
            </a:extLst>
          </p:cNvPr>
          <p:cNvGraphicFramePr>
            <a:graphicFrameLocks noGrp="1"/>
          </p:cNvGraphicFramePr>
          <p:nvPr>
            <p:extLst>
              <p:ext uri="{D42A27DB-BD31-4B8C-83A1-F6EECF244321}">
                <p14:modId xmlns:p14="http://schemas.microsoft.com/office/powerpoint/2010/main" val="3773190060"/>
              </p:ext>
            </p:extLst>
          </p:nvPr>
        </p:nvGraphicFramePr>
        <p:xfrm>
          <a:off x="2886960" y="1112520"/>
          <a:ext cx="6418079" cy="5064447"/>
        </p:xfrm>
        <a:graphic>
          <a:graphicData uri="http://schemas.openxmlformats.org/drawingml/2006/table">
            <a:tbl>
              <a:tblPr/>
              <a:tblGrid>
                <a:gridCol w="1319280">
                  <a:extLst>
                    <a:ext uri="{9D8B030D-6E8A-4147-A177-3AD203B41FA5}">
                      <a16:colId xmlns:a16="http://schemas.microsoft.com/office/drawing/2014/main" val="2868785516"/>
                    </a:ext>
                  </a:extLst>
                </a:gridCol>
                <a:gridCol w="419100">
                  <a:extLst>
                    <a:ext uri="{9D8B030D-6E8A-4147-A177-3AD203B41FA5}">
                      <a16:colId xmlns:a16="http://schemas.microsoft.com/office/drawing/2014/main" val="2425566058"/>
                    </a:ext>
                  </a:extLst>
                </a:gridCol>
                <a:gridCol w="701040">
                  <a:extLst>
                    <a:ext uri="{9D8B030D-6E8A-4147-A177-3AD203B41FA5}">
                      <a16:colId xmlns:a16="http://schemas.microsoft.com/office/drawing/2014/main" val="1517900018"/>
                    </a:ext>
                  </a:extLst>
                </a:gridCol>
                <a:gridCol w="685800">
                  <a:extLst>
                    <a:ext uri="{9D8B030D-6E8A-4147-A177-3AD203B41FA5}">
                      <a16:colId xmlns:a16="http://schemas.microsoft.com/office/drawing/2014/main" val="3101936750"/>
                    </a:ext>
                  </a:extLst>
                </a:gridCol>
                <a:gridCol w="647700">
                  <a:extLst>
                    <a:ext uri="{9D8B030D-6E8A-4147-A177-3AD203B41FA5}">
                      <a16:colId xmlns:a16="http://schemas.microsoft.com/office/drawing/2014/main" val="2926604013"/>
                    </a:ext>
                  </a:extLst>
                </a:gridCol>
                <a:gridCol w="617220">
                  <a:extLst>
                    <a:ext uri="{9D8B030D-6E8A-4147-A177-3AD203B41FA5}">
                      <a16:colId xmlns:a16="http://schemas.microsoft.com/office/drawing/2014/main" val="1296462450"/>
                    </a:ext>
                  </a:extLst>
                </a:gridCol>
                <a:gridCol w="609600">
                  <a:extLst>
                    <a:ext uri="{9D8B030D-6E8A-4147-A177-3AD203B41FA5}">
                      <a16:colId xmlns:a16="http://schemas.microsoft.com/office/drawing/2014/main" val="399030057"/>
                    </a:ext>
                  </a:extLst>
                </a:gridCol>
                <a:gridCol w="404928">
                  <a:extLst>
                    <a:ext uri="{9D8B030D-6E8A-4147-A177-3AD203B41FA5}">
                      <a16:colId xmlns:a16="http://schemas.microsoft.com/office/drawing/2014/main" val="2688928777"/>
                    </a:ext>
                  </a:extLst>
                </a:gridCol>
                <a:gridCol w="1013411">
                  <a:extLst>
                    <a:ext uri="{9D8B030D-6E8A-4147-A177-3AD203B41FA5}">
                      <a16:colId xmlns:a16="http://schemas.microsoft.com/office/drawing/2014/main" val="3452379128"/>
                    </a:ext>
                  </a:extLst>
                </a:gridCol>
              </a:tblGrid>
              <a:tr h="245589">
                <a:tc>
                  <a:txBody>
                    <a:bodyPr/>
                    <a:lstStyle/>
                    <a:p>
                      <a:pPr algn="l" fontAlgn="ctr"/>
                      <a:r>
                        <a:rPr lang="en-US" sz="1000" b="1">
                          <a:effectLst/>
                        </a:rPr>
                        <a:t>Index</a:t>
                      </a:r>
                    </a:p>
                  </a:txBody>
                  <a:tcPr marL="68435" marR="57029" marT="22812" marB="34218" anchor="ctr">
                    <a:lnL>
                      <a:noFill/>
                    </a:lnL>
                    <a:lnR>
                      <a:noFill/>
                    </a:lnR>
                    <a:lnT>
                      <a:noFill/>
                    </a:lnT>
                    <a:lnB>
                      <a:noFill/>
                    </a:lnB>
                  </a:tcPr>
                </a:tc>
                <a:tc>
                  <a:txBody>
                    <a:bodyPr/>
                    <a:lstStyle/>
                    <a:p>
                      <a:pPr algn="l" fontAlgn="ctr"/>
                      <a:r>
                        <a:rPr lang="en-US" sz="1000" b="1">
                          <a:effectLst/>
                        </a:rPr>
                        <a:t>ETF</a:t>
                      </a:r>
                    </a:p>
                  </a:txBody>
                  <a:tcPr marL="45623" marR="57029" marT="22812" marB="34218" anchor="ctr">
                    <a:lnL>
                      <a:noFill/>
                    </a:lnL>
                    <a:lnR>
                      <a:noFill/>
                    </a:lnR>
                    <a:lnT>
                      <a:noFill/>
                    </a:lnT>
                    <a:lnB>
                      <a:noFill/>
                    </a:lnB>
                  </a:tcPr>
                </a:tc>
                <a:tc>
                  <a:txBody>
                    <a:bodyPr/>
                    <a:lstStyle/>
                    <a:p>
                      <a:pPr algn="l" fontAlgn="ctr"/>
                      <a:r>
                        <a:rPr lang="en-US" sz="1000" b="1">
                          <a:effectLst/>
                        </a:rPr>
                        <a:t>Today</a:t>
                      </a:r>
                    </a:p>
                  </a:txBody>
                  <a:tcPr marL="45623" marR="57029" marT="22812" marB="34218" anchor="ctr">
                    <a:lnL>
                      <a:noFill/>
                    </a:lnL>
                    <a:lnR>
                      <a:noFill/>
                    </a:lnR>
                    <a:lnT>
                      <a:noFill/>
                    </a:lnT>
                    <a:lnB>
                      <a:noFill/>
                    </a:lnB>
                  </a:tcPr>
                </a:tc>
                <a:tc>
                  <a:txBody>
                    <a:bodyPr/>
                    <a:lstStyle/>
                    <a:p>
                      <a:pPr algn="l" fontAlgn="ctr"/>
                      <a:r>
                        <a:rPr lang="en-US" sz="1000" b="1">
                          <a:effectLst/>
                        </a:rPr>
                        <a:t>1 Month</a:t>
                      </a:r>
                    </a:p>
                  </a:txBody>
                  <a:tcPr marL="45623" marR="57029" marT="22812" marB="34218" anchor="ctr">
                    <a:lnL>
                      <a:noFill/>
                    </a:lnL>
                    <a:lnR>
                      <a:noFill/>
                    </a:lnR>
                    <a:lnT>
                      <a:noFill/>
                    </a:lnT>
                    <a:lnB>
                      <a:noFill/>
                    </a:lnB>
                  </a:tcPr>
                </a:tc>
                <a:tc>
                  <a:txBody>
                    <a:bodyPr/>
                    <a:lstStyle/>
                    <a:p>
                      <a:pPr algn="l" fontAlgn="ctr"/>
                      <a:r>
                        <a:rPr lang="en-US" sz="1000" b="1">
                          <a:effectLst/>
                        </a:rPr>
                        <a:t>YTD</a:t>
                      </a:r>
                    </a:p>
                  </a:txBody>
                  <a:tcPr marL="45623" marR="57029" marT="22812" marB="34218" anchor="ctr">
                    <a:lnL>
                      <a:noFill/>
                    </a:lnL>
                    <a:lnR>
                      <a:noFill/>
                    </a:lnR>
                    <a:lnT>
                      <a:noFill/>
                    </a:lnT>
                    <a:lnB>
                      <a:noFill/>
                    </a:lnB>
                  </a:tcPr>
                </a:tc>
                <a:tc>
                  <a:txBody>
                    <a:bodyPr/>
                    <a:lstStyle/>
                    <a:p>
                      <a:pPr algn="l" fontAlgn="ctr"/>
                      <a:r>
                        <a:rPr lang="en-US" sz="1000" b="1">
                          <a:effectLst/>
                        </a:rPr>
                        <a:t>1 Year</a:t>
                      </a:r>
                    </a:p>
                  </a:txBody>
                  <a:tcPr marL="45623" marR="57029" marT="22812" marB="34218" anchor="ctr">
                    <a:lnL>
                      <a:noFill/>
                    </a:lnL>
                    <a:lnR>
                      <a:noFill/>
                    </a:lnR>
                    <a:lnT>
                      <a:noFill/>
                    </a:lnT>
                    <a:lnB>
                      <a:noFill/>
                    </a:lnB>
                  </a:tcPr>
                </a:tc>
                <a:tc>
                  <a:txBody>
                    <a:bodyPr/>
                    <a:lstStyle/>
                    <a:p>
                      <a:pPr algn="l" fontAlgn="ctr"/>
                      <a:r>
                        <a:rPr lang="en-US" sz="1000" b="1">
                          <a:effectLst/>
                        </a:rPr>
                        <a:t>3 Years</a:t>
                      </a:r>
                    </a:p>
                  </a:txBody>
                  <a:tcPr marL="45623" marR="57029" marT="22812" marB="34218" anchor="ctr">
                    <a:lnL>
                      <a:noFill/>
                    </a:lnL>
                    <a:lnR>
                      <a:noFill/>
                    </a:lnR>
                    <a:lnT>
                      <a:noFill/>
                    </a:lnT>
                    <a:lnB>
                      <a:noFill/>
                    </a:lnB>
                  </a:tcPr>
                </a:tc>
                <a:tc>
                  <a:txBody>
                    <a:bodyPr/>
                    <a:lstStyle/>
                    <a:p>
                      <a:pPr algn="ctr" fontAlgn="ctr"/>
                      <a:endParaRPr lang="en-US" sz="1000" b="1" dirty="0">
                        <a:effectLst/>
                      </a:endParaRPr>
                    </a:p>
                  </a:txBody>
                  <a:tcPr marL="45623" marR="57029" marT="22812" marB="34218" anchor="ctr">
                    <a:lnL>
                      <a:noFill/>
                    </a:lnL>
                    <a:lnR>
                      <a:noFill/>
                    </a:lnR>
                    <a:lnT>
                      <a:noFill/>
                    </a:lnT>
                    <a:lnB>
                      <a:noFill/>
                    </a:lnB>
                  </a:tcPr>
                </a:tc>
                <a:tc>
                  <a:txBody>
                    <a:bodyPr/>
                    <a:lstStyle/>
                    <a:p>
                      <a:pPr algn="ctr" fontAlgn="ctr"/>
                      <a:endParaRPr lang="en-US" sz="1000" b="1">
                        <a:effectLst/>
                      </a:endParaRPr>
                    </a:p>
                  </a:txBody>
                  <a:tcPr marL="45623" marR="57029" marT="22812" marB="34218" anchor="ctr">
                    <a:lnL>
                      <a:noFill/>
                    </a:lnL>
                    <a:lnR>
                      <a:noFill/>
                    </a:lnR>
                    <a:lnT>
                      <a:noFill/>
                    </a:lnT>
                    <a:lnB>
                      <a:noFill/>
                    </a:lnB>
                  </a:tcPr>
                </a:tc>
                <a:extLst>
                  <a:ext uri="{0D108BD9-81ED-4DB2-BD59-A6C34878D82A}">
                    <a16:rowId xmlns:a16="http://schemas.microsoft.com/office/drawing/2014/main" val="1366575831"/>
                  </a:ext>
                </a:extLst>
              </a:tr>
              <a:tr h="438078">
                <a:tc>
                  <a:txBody>
                    <a:bodyPr/>
                    <a:lstStyle/>
                    <a:p>
                      <a:pPr algn="l" fontAlgn="ctr"/>
                      <a:r>
                        <a:rPr lang="en-US" sz="1000" b="0">
                          <a:effectLst/>
                        </a:rPr>
                        <a:t>Basic Materials</a:t>
                      </a:r>
                    </a:p>
                  </a:txBody>
                  <a:tcPr marL="68435" marR="57029" marT="34218" marB="34218" anchor="ctr">
                    <a:lnL>
                      <a:noFill/>
                    </a:lnL>
                    <a:lnR>
                      <a:noFill/>
                    </a:lnR>
                    <a:lnT>
                      <a:noFill/>
                    </a:lnT>
                    <a:lnB>
                      <a:noFill/>
                    </a:lnB>
                  </a:tcPr>
                </a:tc>
                <a:tc>
                  <a:txBody>
                    <a:bodyPr/>
                    <a:lstStyle/>
                    <a:p>
                      <a:pPr algn="l" fontAlgn="ctr"/>
                      <a:r>
                        <a:rPr lang="en-US" sz="1000" b="1" u="none" strike="noStrike">
                          <a:effectLst/>
                          <a:hlinkClick r:id="rId3"/>
                        </a:rPr>
                        <a:t>XLB</a:t>
                      </a:r>
                      <a:endParaRPr lang="en-US" sz="1000" b="0" u="none" strike="noStrike">
                        <a:effectLst/>
                        <a:hlinkClick r:id="rId3"/>
                      </a:endParaRPr>
                    </a:p>
                  </a:txBody>
                  <a:tcPr marL="45623" marR="57029" marT="34218" marB="34218" anchor="ctr">
                    <a:lnL>
                      <a:noFill/>
                    </a:lnL>
                    <a:lnR>
                      <a:noFill/>
                    </a:lnR>
                    <a:lnT>
                      <a:noFill/>
                    </a:lnT>
                    <a:lnB>
                      <a:noFill/>
                    </a:lnB>
                  </a:tcPr>
                </a:tc>
                <a:tc>
                  <a:txBody>
                    <a:bodyPr/>
                    <a:lstStyle/>
                    <a:p>
                      <a:pPr algn="l" fontAlgn="ctr"/>
                      <a:r>
                        <a:rPr lang="en-US" sz="1000" b="0">
                          <a:effectLst/>
                        </a:rPr>
                        <a:t>-1.37%</a:t>
                      </a:r>
                    </a:p>
                  </a:txBody>
                  <a:tcPr marL="45623" marR="57029" marT="34218" marB="34218" anchor="ctr">
                    <a:lnL>
                      <a:noFill/>
                    </a:lnL>
                    <a:lnR>
                      <a:noFill/>
                    </a:lnR>
                    <a:lnT>
                      <a:noFill/>
                    </a:lnT>
                    <a:lnB>
                      <a:noFill/>
                    </a:lnB>
                  </a:tcPr>
                </a:tc>
                <a:tc>
                  <a:txBody>
                    <a:bodyPr/>
                    <a:lstStyle/>
                    <a:p>
                      <a:pPr algn="l" fontAlgn="ctr"/>
                      <a:r>
                        <a:rPr lang="en-US" sz="1000" b="0" dirty="0">
                          <a:effectLst/>
                        </a:rPr>
                        <a:t>13.16%</a:t>
                      </a:r>
                    </a:p>
                  </a:txBody>
                  <a:tcPr marL="45623" marR="57029" marT="34218" marB="34218" anchor="ctr">
                    <a:lnL>
                      <a:noFill/>
                    </a:lnL>
                    <a:lnR>
                      <a:noFill/>
                    </a:lnR>
                    <a:lnT>
                      <a:noFill/>
                    </a:lnT>
                    <a:lnB>
                      <a:noFill/>
                    </a:lnB>
                  </a:tcPr>
                </a:tc>
                <a:tc>
                  <a:txBody>
                    <a:bodyPr/>
                    <a:lstStyle/>
                    <a:p>
                      <a:pPr algn="l" fontAlgn="ctr"/>
                      <a:r>
                        <a:rPr lang="en-US" sz="1000" b="0" dirty="0">
                          <a:effectLst/>
                        </a:rPr>
                        <a:t>-10.03%</a:t>
                      </a:r>
                    </a:p>
                  </a:txBody>
                  <a:tcPr marL="45623" marR="57029" marT="34218" marB="34218" anchor="ctr">
                    <a:lnL>
                      <a:noFill/>
                    </a:lnL>
                    <a:lnR>
                      <a:noFill/>
                    </a:lnR>
                    <a:lnT>
                      <a:noFill/>
                    </a:lnT>
                    <a:lnB>
                      <a:noFill/>
                    </a:lnB>
                  </a:tcPr>
                </a:tc>
                <a:tc>
                  <a:txBody>
                    <a:bodyPr/>
                    <a:lstStyle/>
                    <a:p>
                      <a:pPr algn="l" fontAlgn="ctr"/>
                      <a:r>
                        <a:rPr lang="en-US" sz="1000" b="0">
                          <a:effectLst/>
                        </a:rPr>
                        <a:t>-5.23%</a:t>
                      </a:r>
                    </a:p>
                  </a:txBody>
                  <a:tcPr marL="45623" marR="57029" marT="34218" marB="34218" anchor="ctr">
                    <a:lnL>
                      <a:noFill/>
                    </a:lnL>
                    <a:lnR>
                      <a:noFill/>
                    </a:lnR>
                    <a:lnT>
                      <a:noFill/>
                    </a:lnT>
                    <a:lnB>
                      <a:noFill/>
                    </a:lnB>
                  </a:tcPr>
                </a:tc>
                <a:tc>
                  <a:txBody>
                    <a:bodyPr/>
                    <a:lstStyle/>
                    <a:p>
                      <a:pPr algn="l" fontAlgn="ctr"/>
                      <a:r>
                        <a:rPr lang="en-US" sz="1000" b="0">
                          <a:effectLst/>
                        </a:rPr>
                        <a:t>43.98%</a:t>
                      </a:r>
                    </a:p>
                  </a:txBody>
                  <a:tcPr marL="45623" marR="57029" marT="34218" marB="34218" anchor="ctr">
                    <a:lnL>
                      <a:noFill/>
                    </a:lnL>
                    <a:lnR>
                      <a:noFill/>
                    </a:lnR>
                    <a:lnT>
                      <a:noFill/>
                    </a:lnT>
                    <a:lnB>
                      <a:noFill/>
                    </a:lnB>
                  </a:tcPr>
                </a:tc>
                <a:tc>
                  <a:txBody>
                    <a:bodyPr/>
                    <a:lstStyle/>
                    <a:p>
                      <a:pPr algn="ctr" fontAlgn="ctr"/>
                      <a:endParaRPr lang="en-US" sz="1000" b="0" dirty="0">
                        <a:effectLst/>
                      </a:endParaRP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extLst>
                  <a:ext uri="{0D108BD9-81ED-4DB2-BD59-A6C34878D82A}">
                    <a16:rowId xmlns:a16="http://schemas.microsoft.com/office/drawing/2014/main" val="757652864"/>
                  </a:ext>
                </a:extLst>
              </a:tr>
              <a:tr h="438078">
                <a:tc>
                  <a:txBody>
                    <a:bodyPr/>
                    <a:lstStyle/>
                    <a:p>
                      <a:pPr algn="l" fontAlgn="ctr"/>
                      <a:r>
                        <a:rPr lang="en-US" sz="1000" b="0">
                          <a:effectLst/>
                        </a:rPr>
                        <a:t>Communication Services</a:t>
                      </a:r>
                    </a:p>
                  </a:txBody>
                  <a:tcPr marL="68435" marR="57029" marT="34218" marB="34218" anchor="ctr">
                    <a:lnL>
                      <a:noFill/>
                    </a:lnL>
                    <a:lnR>
                      <a:noFill/>
                    </a:lnR>
                    <a:lnT>
                      <a:noFill/>
                    </a:lnT>
                    <a:lnB>
                      <a:noFill/>
                    </a:lnB>
                  </a:tcPr>
                </a:tc>
                <a:tc>
                  <a:txBody>
                    <a:bodyPr/>
                    <a:lstStyle/>
                    <a:p>
                      <a:pPr algn="l" fontAlgn="ctr"/>
                      <a:r>
                        <a:rPr lang="en-US" sz="1000" b="1" u="none" strike="noStrike">
                          <a:effectLst/>
                          <a:hlinkClick r:id="rId4"/>
                        </a:rPr>
                        <a:t>XLC</a:t>
                      </a:r>
                      <a:endParaRPr lang="en-US" sz="1000" b="0" u="none" strike="noStrike">
                        <a:effectLst/>
                        <a:hlinkClick r:id="rId4"/>
                      </a:endParaRPr>
                    </a:p>
                  </a:txBody>
                  <a:tcPr marL="45623" marR="57029" marT="34218" marB="34218" anchor="ctr">
                    <a:lnL>
                      <a:noFill/>
                    </a:lnL>
                    <a:lnR>
                      <a:noFill/>
                    </a:lnR>
                    <a:lnT>
                      <a:noFill/>
                    </a:lnT>
                    <a:lnB>
                      <a:noFill/>
                    </a:lnB>
                  </a:tcPr>
                </a:tc>
                <a:tc>
                  <a:txBody>
                    <a:bodyPr/>
                    <a:lstStyle/>
                    <a:p>
                      <a:pPr algn="l" fontAlgn="ctr"/>
                      <a:r>
                        <a:rPr lang="en-US" sz="1000" b="0">
                          <a:effectLst/>
                        </a:rPr>
                        <a:t>-1.94%</a:t>
                      </a:r>
                    </a:p>
                  </a:txBody>
                  <a:tcPr marL="45623" marR="57029" marT="34218" marB="34218" anchor="ctr">
                    <a:lnL>
                      <a:noFill/>
                    </a:lnL>
                    <a:lnR>
                      <a:noFill/>
                    </a:lnR>
                    <a:lnT>
                      <a:noFill/>
                    </a:lnT>
                    <a:lnB>
                      <a:noFill/>
                    </a:lnB>
                  </a:tcPr>
                </a:tc>
                <a:tc>
                  <a:txBody>
                    <a:bodyPr/>
                    <a:lstStyle/>
                    <a:p>
                      <a:pPr algn="l" fontAlgn="ctr"/>
                      <a:r>
                        <a:rPr lang="en-US" sz="1000" b="0">
                          <a:effectLst/>
                        </a:rPr>
                        <a:t>8.09%</a:t>
                      </a:r>
                    </a:p>
                  </a:txBody>
                  <a:tcPr marL="45623" marR="57029" marT="34218" marB="34218" anchor="ctr">
                    <a:lnL>
                      <a:noFill/>
                    </a:lnL>
                    <a:lnR>
                      <a:noFill/>
                    </a:lnR>
                    <a:lnT>
                      <a:noFill/>
                    </a:lnT>
                    <a:lnB>
                      <a:noFill/>
                    </a:lnB>
                  </a:tcPr>
                </a:tc>
                <a:tc>
                  <a:txBody>
                    <a:bodyPr/>
                    <a:lstStyle/>
                    <a:p>
                      <a:pPr algn="l" fontAlgn="ctr"/>
                      <a:r>
                        <a:rPr lang="en-US" sz="1000" b="0">
                          <a:effectLst/>
                        </a:rPr>
                        <a:t>-22.90%</a:t>
                      </a:r>
                    </a:p>
                  </a:txBody>
                  <a:tcPr marL="45623" marR="57029" marT="34218" marB="34218" anchor="ctr">
                    <a:lnL>
                      <a:noFill/>
                    </a:lnL>
                    <a:lnR>
                      <a:noFill/>
                    </a:lnR>
                    <a:lnT>
                      <a:noFill/>
                    </a:lnT>
                    <a:lnB>
                      <a:noFill/>
                    </a:lnB>
                  </a:tcPr>
                </a:tc>
                <a:tc>
                  <a:txBody>
                    <a:bodyPr/>
                    <a:lstStyle/>
                    <a:p>
                      <a:pPr algn="l" fontAlgn="ctr"/>
                      <a:r>
                        <a:rPr lang="en-US" sz="1000" b="0">
                          <a:effectLst/>
                        </a:rPr>
                        <a:t>-28.13%</a:t>
                      </a:r>
                    </a:p>
                  </a:txBody>
                  <a:tcPr marL="45623" marR="57029" marT="34218" marB="34218" anchor="ctr">
                    <a:lnL>
                      <a:noFill/>
                    </a:lnL>
                    <a:lnR>
                      <a:noFill/>
                    </a:lnR>
                    <a:lnT>
                      <a:noFill/>
                    </a:lnT>
                    <a:lnB>
                      <a:noFill/>
                    </a:lnB>
                  </a:tcPr>
                </a:tc>
                <a:tc>
                  <a:txBody>
                    <a:bodyPr/>
                    <a:lstStyle/>
                    <a:p>
                      <a:pPr algn="l" fontAlgn="ctr"/>
                      <a:r>
                        <a:rPr lang="en-US" sz="1000" b="0">
                          <a:effectLst/>
                        </a:rPr>
                        <a:t>22.88%</a:t>
                      </a:r>
                    </a:p>
                  </a:txBody>
                  <a:tcPr marL="45623" marR="57029" marT="34218" marB="34218" anchor="ctr">
                    <a:lnL>
                      <a:noFill/>
                    </a:lnL>
                    <a:lnR>
                      <a:noFill/>
                    </a:lnR>
                    <a:lnT>
                      <a:noFill/>
                    </a:lnT>
                    <a:lnB>
                      <a:noFill/>
                    </a:lnB>
                  </a:tcPr>
                </a:tc>
                <a:tc>
                  <a:txBody>
                    <a:bodyPr/>
                    <a:lstStyle/>
                    <a:p>
                      <a:pPr algn="ctr" fontAlgn="ctr"/>
                      <a:endParaRPr lang="en-US" sz="1000" b="0" dirty="0">
                        <a:effectLst/>
                      </a:endParaRP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extLst>
                  <a:ext uri="{0D108BD9-81ED-4DB2-BD59-A6C34878D82A}">
                    <a16:rowId xmlns:a16="http://schemas.microsoft.com/office/drawing/2014/main" val="1771402082"/>
                  </a:ext>
                </a:extLst>
              </a:tr>
              <a:tr h="438078">
                <a:tc>
                  <a:txBody>
                    <a:bodyPr/>
                    <a:lstStyle/>
                    <a:p>
                      <a:pPr algn="l" fontAlgn="ctr"/>
                      <a:r>
                        <a:rPr lang="en-US" sz="1000" b="0">
                          <a:effectLst/>
                        </a:rPr>
                        <a:t>Consumer Discretionary</a:t>
                      </a:r>
                    </a:p>
                  </a:txBody>
                  <a:tcPr marL="68435" marR="57029" marT="34218" marB="34218" anchor="ctr">
                    <a:lnL>
                      <a:noFill/>
                    </a:lnL>
                    <a:lnR>
                      <a:noFill/>
                    </a:lnR>
                    <a:lnT>
                      <a:noFill/>
                    </a:lnT>
                    <a:lnB>
                      <a:noFill/>
                    </a:lnB>
                  </a:tcPr>
                </a:tc>
                <a:tc>
                  <a:txBody>
                    <a:bodyPr/>
                    <a:lstStyle/>
                    <a:p>
                      <a:pPr algn="l" fontAlgn="ctr"/>
                      <a:r>
                        <a:rPr lang="en-US" sz="1000" b="1" u="none" strike="noStrike">
                          <a:effectLst/>
                          <a:hlinkClick r:id="rId5"/>
                        </a:rPr>
                        <a:t>XLY</a:t>
                      </a:r>
                      <a:endParaRPr lang="en-US" sz="1000" b="0" u="none" strike="noStrike">
                        <a:effectLst/>
                        <a:hlinkClick r:id="rId5"/>
                      </a:endParaRPr>
                    </a:p>
                  </a:txBody>
                  <a:tcPr marL="45623" marR="57029" marT="34218" marB="34218" anchor="ctr">
                    <a:lnL>
                      <a:noFill/>
                    </a:lnL>
                    <a:lnR>
                      <a:noFill/>
                    </a:lnR>
                    <a:lnT>
                      <a:noFill/>
                    </a:lnT>
                    <a:lnB>
                      <a:noFill/>
                    </a:lnB>
                  </a:tcPr>
                </a:tc>
                <a:tc>
                  <a:txBody>
                    <a:bodyPr/>
                    <a:lstStyle/>
                    <a:p>
                      <a:pPr algn="l" fontAlgn="ctr"/>
                      <a:r>
                        <a:rPr lang="en-US" sz="1000" b="0">
                          <a:effectLst/>
                        </a:rPr>
                        <a:t>-1.08%</a:t>
                      </a:r>
                    </a:p>
                  </a:txBody>
                  <a:tcPr marL="45623" marR="57029" marT="34218" marB="34218" anchor="ctr">
                    <a:lnL>
                      <a:noFill/>
                    </a:lnL>
                    <a:lnR>
                      <a:noFill/>
                    </a:lnR>
                    <a:lnT>
                      <a:noFill/>
                    </a:lnT>
                    <a:lnB>
                      <a:noFill/>
                    </a:lnB>
                  </a:tcPr>
                </a:tc>
                <a:tc>
                  <a:txBody>
                    <a:bodyPr/>
                    <a:lstStyle/>
                    <a:p>
                      <a:pPr algn="l" fontAlgn="ctr"/>
                      <a:r>
                        <a:rPr lang="en-US" sz="1000" b="0">
                          <a:effectLst/>
                        </a:rPr>
                        <a:t>19.42%</a:t>
                      </a:r>
                    </a:p>
                  </a:txBody>
                  <a:tcPr marL="45623" marR="57029" marT="34218" marB="34218" anchor="ctr">
                    <a:lnL>
                      <a:noFill/>
                    </a:lnL>
                    <a:lnR>
                      <a:noFill/>
                    </a:lnR>
                    <a:lnT>
                      <a:noFill/>
                    </a:lnT>
                    <a:lnB>
                      <a:noFill/>
                    </a:lnB>
                  </a:tcPr>
                </a:tc>
                <a:tc>
                  <a:txBody>
                    <a:bodyPr/>
                    <a:lstStyle/>
                    <a:p>
                      <a:pPr algn="l" fontAlgn="ctr"/>
                      <a:r>
                        <a:rPr lang="en-US" sz="1000" b="0">
                          <a:effectLst/>
                        </a:rPr>
                        <a:t>-15.39%</a:t>
                      </a:r>
                    </a:p>
                  </a:txBody>
                  <a:tcPr marL="45623" marR="57029" marT="34218" marB="34218" anchor="ctr">
                    <a:lnL>
                      <a:noFill/>
                    </a:lnL>
                    <a:lnR>
                      <a:noFill/>
                    </a:lnR>
                    <a:lnT>
                      <a:noFill/>
                    </a:lnT>
                    <a:lnB>
                      <a:noFill/>
                    </a:lnB>
                  </a:tcPr>
                </a:tc>
                <a:tc>
                  <a:txBody>
                    <a:bodyPr/>
                    <a:lstStyle/>
                    <a:p>
                      <a:pPr algn="l" fontAlgn="ctr"/>
                      <a:r>
                        <a:rPr lang="en-US" sz="1000" b="0">
                          <a:effectLst/>
                        </a:rPr>
                        <a:t>-4.29%</a:t>
                      </a:r>
                    </a:p>
                  </a:txBody>
                  <a:tcPr marL="45623" marR="57029" marT="34218" marB="34218" anchor="ctr">
                    <a:lnL>
                      <a:noFill/>
                    </a:lnL>
                    <a:lnR>
                      <a:noFill/>
                    </a:lnR>
                    <a:lnT>
                      <a:noFill/>
                    </a:lnT>
                    <a:lnB>
                      <a:noFill/>
                    </a:lnB>
                  </a:tcPr>
                </a:tc>
                <a:tc>
                  <a:txBody>
                    <a:bodyPr/>
                    <a:lstStyle/>
                    <a:p>
                      <a:pPr algn="l" fontAlgn="ctr"/>
                      <a:r>
                        <a:rPr lang="en-US" sz="1000" b="0">
                          <a:effectLst/>
                        </a:rPr>
                        <a:t>49.25%</a:t>
                      </a:r>
                    </a:p>
                  </a:txBody>
                  <a:tcPr marL="45623" marR="57029" marT="34218" marB="34218" anchor="ctr">
                    <a:lnL>
                      <a:noFill/>
                    </a:lnL>
                    <a:lnR>
                      <a:noFill/>
                    </a:lnR>
                    <a:lnT>
                      <a:noFill/>
                    </a:lnT>
                    <a:lnB>
                      <a:noFill/>
                    </a:lnB>
                  </a:tcPr>
                </a:tc>
                <a:tc>
                  <a:txBody>
                    <a:bodyPr/>
                    <a:lstStyle/>
                    <a:p>
                      <a:pPr algn="ctr" fontAlgn="ctr"/>
                      <a:endParaRPr lang="en-US" sz="1000" b="0" dirty="0">
                        <a:effectLst/>
                      </a:endParaRP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extLst>
                  <a:ext uri="{0D108BD9-81ED-4DB2-BD59-A6C34878D82A}">
                    <a16:rowId xmlns:a16="http://schemas.microsoft.com/office/drawing/2014/main" val="1809408132"/>
                  </a:ext>
                </a:extLst>
              </a:tr>
              <a:tr h="438078">
                <a:tc>
                  <a:txBody>
                    <a:bodyPr/>
                    <a:lstStyle/>
                    <a:p>
                      <a:pPr algn="l" fontAlgn="ctr"/>
                      <a:r>
                        <a:rPr lang="en-US" sz="1000" b="0">
                          <a:effectLst/>
                        </a:rPr>
                        <a:t>Consumer Staples</a:t>
                      </a:r>
                    </a:p>
                  </a:txBody>
                  <a:tcPr marL="68435" marR="57029" marT="34218" marB="34218" anchor="ctr">
                    <a:lnL>
                      <a:noFill/>
                    </a:lnL>
                    <a:lnR>
                      <a:noFill/>
                    </a:lnR>
                    <a:lnT>
                      <a:noFill/>
                    </a:lnT>
                    <a:lnB>
                      <a:noFill/>
                    </a:lnB>
                  </a:tcPr>
                </a:tc>
                <a:tc>
                  <a:txBody>
                    <a:bodyPr/>
                    <a:lstStyle/>
                    <a:p>
                      <a:pPr algn="l" fontAlgn="ctr"/>
                      <a:r>
                        <a:rPr lang="en-US" sz="1000" b="1" u="none" strike="noStrike">
                          <a:effectLst/>
                          <a:hlinkClick r:id="rId6"/>
                        </a:rPr>
                        <a:t>XLP</a:t>
                      </a:r>
                      <a:endParaRPr lang="en-US" sz="1000" b="0" u="none" strike="noStrike">
                        <a:effectLst/>
                        <a:hlinkClick r:id="rId6"/>
                      </a:endParaRPr>
                    </a:p>
                  </a:txBody>
                  <a:tcPr marL="45623" marR="57029" marT="34218" marB="34218" anchor="ctr">
                    <a:lnL>
                      <a:noFill/>
                    </a:lnL>
                    <a:lnR>
                      <a:noFill/>
                    </a:lnR>
                    <a:lnT>
                      <a:noFill/>
                    </a:lnT>
                    <a:lnB>
                      <a:noFill/>
                    </a:lnB>
                  </a:tcPr>
                </a:tc>
                <a:tc>
                  <a:txBody>
                    <a:bodyPr/>
                    <a:lstStyle/>
                    <a:p>
                      <a:pPr algn="l" fontAlgn="ctr"/>
                      <a:r>
                        <a:rPr lang="en-US" sz="1000" b="0">
                          <a:effectLst/>
                        </a:rPr>
                        <a:t>-0.29%</a:t>
                      </a:r>
                    </a:p>
                  </a:txBody>
                  <a:tcPr marL="45623" marR="57029" marT="34218" marB="34218" anchor="ctr">
                    <a:lnL>
                      <a:noFill/>
                    </a:lnL>
                    <a:lnR>
                      <a:noFill/>
                    </a:lnR>
                    <a:lnT>
                      <a:noFill/>
                    </a:lnT>
                    <a:lnB>
                      <a:noFill/>
                    </a:lnB>
                  </a:tcPr>
                </a:tc>
                <a:tc>
                  <a:txBody>
                    <a:bodyPr/>
                    <a:lstStyle/>
                    <a:p>
                      <a:pPr algn="l" fontAlgn="ctr"/>
                      <a:r>
                        <a:rPr lang="en-US" sz="1000" b="0">
                          <a:effectLst/>
                        </a:rPr>
                        <a:t>5.73%</a:t>
                      </a:r>
                    </a:p>
                  </a:txBody>
                  <a:tcPr marL="45623" marR="57029" marT="34218" marB="34218" anchor="ctr">
                    <a:lnL>
                      <a:noFill/>
                    </a:lnL>
                    <a:lnR>
                      <a:noFill/>
                    </a:lnR>
                    <a:lnT>
                      <a:noFill/>
                    </a:lnT>
                    <a:lnB>
                      <a:noFill/>
                    </a:lnB>
                  </a:tcPr>
                </a:tc>
                <a:tc>
                  <a:txBody>
                    <a:bodyPr/>
                    <a:lstStyle/>
                    <a:p>
                      <a:pPr algn="l" fontAlgn="ctr"/>
                      <a:r>
                        <a:rPr lang="en-US" sz="1000" b="0">
                          <a:effectLst/>
                        </a:rPr>
                        <a:t>0.01%</a:t>
                      </a:r>
                    </a:p>
                  </a:txBody>
                  <a:tcPr marL="45623" marR="57029" marT="34218" marB="34218" anchor="ctr">
                    <a:lnL>
                      <a:noFill/>
                    </a:lnL>
                    <a:lnR>
                      <a:noFill/>
                    </a:lnR>
                    <a:lnT>
                      <a:noFill/>
                    </a:lnT>
                    <a:lnB>
                      <a:noFill/>
                    </a:lnB>
                  </a:tcPr>
                </a:tc>
                <a:tc>
                  <a:txBody>
                    <a:bodyPr/>
                    <a:lstStyle/>
                    <a:p>
                      <a:pPr algn="l" fontAlgn="ctr"/>
                      <a:r>
                        <a:rPr lang="en-US" sz="1000" b="0">
                          <a:effectLst/>
                        </a:rPr>
                        <a:t>5.75%</a:t>
                      </a:r>
                    </a:p>
                  </a:txBody>
                  <a:tcPr marL="45623" marR="57029" marT="34218" marB="34218" anchor="ctr">
                    <a:lnL>
                      <a:noFill/>
                    </a:lnL>
                    <a:lnR>
                      <a:noFill/>
                    </a:lnR>
                    <a:lnT>
                      <a:noFill/>
                    </a:lnT>
                    <a:lnB>
                      <a:noFill/>
                    </a:lnB>
                  </a:tcPr>
                </a:tc>
                <a:tc>
                  <a:txBody>
                    <a:bodyPr/>
                    <a:lstStyle/>
                    <a:p>
                      <a:pPr algn="l" fontAlgn="ctr"/>
                      <a:r>
                        <a:rPr lang="en-US" sz="1000" b="0">
                          <a:effectLst/>
                        </a:rPr>
                        <a:t>28.09%</a:t>
                      </a: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tc>
                  <a:txBody>
                    <a:bodyPr/>
                    <a:lstStyle/>
                    <a:p>
                      <a:pPr algn="ctr" fontAlgn="ctr"/>
                      <a:endParaRPr lang="en-US" sz="1000" b="0" dirty="0">
                        <a:effectLst/>
                      </a:endParaRPr>
                    </a:p>
                  </a:txBody>
                  <a:tcPr marL="45623" marR="57029" marT="34218" marB="34218" anchor="ctr">
                    <a:lnL>
                      <a:noFill/>
                    </a:lnL>
                    <a:lnR>
                      <a:noFill/>
                    </a:lnR>
                    <a:lnT>
                      <a:noFill/>
                    </a:lnT>
                    <a:lnB>
                      <a:noFill/>
                    </a:lnB>
                  </a:tcPr>
                </a:tc>
                <a:extLst>
                  <a:ext uri="{0D108BD9-81ED-4DB2-BD59-A6C34878D82A}">
                    <a16:rowId xmlns:a16="http://schemas.microsoft.com/office/drawing/2014/main" val="4079915067"/>
                  </a:ext>
                </a:extLst>
              </a:tr>
              <a:tr h="438078">
                <a:tc>
                  <a:txBody>
                    <a:bodyPr/>
                    <a:lstStyle/>
                    <a:p>
                      <a:pPr algn="l" fontAlgn="ctr"/>
                      <a:r>
                        <a:rPr lang="en-US" sz="1000" b="0">
                          <a:effectLst/>
                        </a:rPr>
                        <a:t>Energy</a:t>
                      </a:r>
                    </a:p>
                  </a:txBody>
                  <a:tcPr marL="68435" marR="57029" marT="34218" marB="34218" anchor="ctr">
                    <a:lnL>
                      <a:noFill/>
                    </a:lnL>
                    <a:lnR>
                      <a:noFill/>
                    </a:lnR>
                    <a:lnT>
                      <a:noFill/>
                    </a:lnT>
                    <a:lnB>
                      <a:noFill/>
                    </a:lnB>
                  </a:tcPr>
                </a:tc>
                <a:tc>
                  <a:txBody>
                    <a:bodyPr/>
                    <a:lstStyle/>
                    <a:p>
                      <a:pPr algn="l" fontAlgn="ctr"/>
                      <a:r>
                        <a:rPr lang="en-US" sz="1000" b="1" u="none" strike="noStrike">
                          <a:effectLst/>
                          <a:hlinkClick r:id="rId7"/>
                        </a:rPr>
                        <a:t>XLE</a:t>
                      </a:r>
                      <a:endParaRPr lang="en-US" sz="1000" b="0" u="none" strike="noStrike">
                        <a:effectLst/>
                        <a:hlinkClick r:id="rId7"/>
                      </a:endParaRPr>
                    </a:p>
                  </a:txBody>
                  <a:tcPr marL="45623" marR="57029" marT="34218" marB="34218" anchor="ctr">
                    <a:lnL>
                      <a:noFill/>
                    </a:lnL>
                    <a:lnR>
                      <a:noFill/>
                    </a:lnR>
                    <a:lnT>
                      <a:noFill/>
                    </a:lnT>
                    <a:lnB>
                      <a:noFill/>
                    </a:lnB>
                  </a:tcPr>
                </a:tc>
                <a:tc>
                  <a:txBody>
                    <a:bodyPr/>
                    <a:lstStyle/>
                    <a:p>
                      <a:pPr algn="l" fontAlgn="ctr"/>
                      <a:r>
                        <a:rPr lang="en-US" sz="1000" b="0">
                          <a:effectLst/>
                        </a:rPr>
                        <a:t>0.83%</a:t>
                      </a:r>
                    </a:p>
                  </a:txBody>
                  <a:tcPr marL="45623" marR="57029" marT="34218" marB="34218" anchor="ctr">
                    <a:lnL>
                      <a:noFill/>
                    </a:lnL>
                    <a:lnR>
                      <a:noFill/>
                    </a:lnR>
                    <a:lnT>
                      <a:noFill/>
                    </a:lnT>
                    <a:lnB>
                      <a:noFill/>
                    </a:lnB>
                  </a:tcPr>
                </a:tc>
                <a:tc>
                  <a:txBody>
                    <a:bodyPr/>
                    <a:lstStyle/>
                    <a:p>
                      <a:pPr algn="l" fontAlgn="ctr"/>
                      <a:r>
                        <a:rPr lang="en-US" sz="1000" b="0">
                          <a:effectLst/>
                        </a:rPr>
                        <a:t>11.91%</a:t>
                      </a:r>
                    </a:p>
                  </a:txBody>
                  <a:tcPr marL="45623" marR="57029" marT="34218" marB="34218" anchor="ctr">
                    <a:lnL>
                      <a:noFill/>
                    </a:lnL>
                    <a:lnR>
                      <a:noFill/>
                    </a:lnR>
                    <a:lnT>
                      <a:noFill/>
                    </a:lnT>
                    <a:lnB>
                      <a:noFill/>
                    </a:lnB>
                  </a:tcPr>
                </a:tc>
                <a:tc>
                  <a:txBody>
                    <a:bodyPr/>
                    <a:lstStyle/>
                    <a:p>
                      <a:pPr algn="l" fontAlgn="ctr"/>
                      <a:r>
                        <a:rPr lang="en-US" sz="1000" b="0">
                          <a:effectLst/>
                        </a:rPr>
                        <a:t>38.31%</a:t>
                      </a:r>
                    </a:p>
                  </a:txBody>
                  <a:tcPr marL="45623" marR="57029" marT="34218" marB="34218" anchor="ctr">
                    <a:lnL>
                      <a:noFill/>
                    </a:lnL>
                    <a:lnR>
                      <a:noFill/>
                    </a:lnR>
                    <a:lnT>
                      <a:noFill/>
                    </a:lnT>
                    <a:lnB>
                      <a:noFill/>
                    </a:lnB>
                  </a:tcPr>
                </a:tc>
                <a:tc>
                  <a:txBody>
                    <a:bodyPr/>
                    <a:lstStyle/>
                    <a:p>
                      <a:pPr algn="l" fontAlgn="ctr"/>
                      <a:r>
                        <a:rPr lang="en-US" sz="1000" b="0">
                          <a:effectLst/>
                        </a:rPr>
                        <a:t>58.24%</a:t>
                      </a:r>
                    </a:p>
                  </a:txBody>
                  <a:tcPr marL="45623" marR="57029" marT="34218" marB="34218" anchor="ctr">
                    <a:lnL>
                      <a:noFill/>
                    </a:lnL>
                    <a:lnR>
                      <a:noFill/>
                    </a:lnR>
                    <a:lnT>
                      <a:noFill/>
                    </a:lnT>
                    <a:lnB>
                      <a:noFill/>
                    </a:lnB>
                  </a:tcPr>
                </a:tc>
                <a:tc>
                  <a:txBody>
                    <a:bodyPr/>
                    <a:lstStyle/>
                    <a:p>
                      <a:pPr algn="l" fontAlgn="ctr"/>
                      <a:r>
                        <a:rPr lang="en-US" sz="1000" b="0">
                          <a:effectLst/>
                        </a:rPr>
                        <a:t>38.65%</a:t>
                      </a: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tc>
                  <a:txBody>
                    <a:bodyPr/>
                    <a:lstStyle/>
                    <a:p>
                      <a:pPr algn="ctr" fontAlgn="ctr"/>
                      <a:endParaRPr lang="en-US" sz="1000" b="0" dirty="0">
                        <a:effectLst/>
                      </a:endParaRPr>
                    </a:p>
                  </a:txBody>
                  <a:tcPr marL="45623" marR="57029" marT="34218" marB="34218" anchor="ctr">
                    <a:lnL>
                      <a:noFill/>
                    </a:lnL>
                    <a:lnR>
                      <a:noFill/>
                    </a:lnR>
                    <a:lnT>
                      <a:noFill/>
                    </a:lnT>
                    <a:lnB>
                      <a:noFill/>
                    </a:lnB>
                  </a:tcPr>
                </a:tc>
                <a:extLst>
                  <a:ext uri="{0D108BD9-81ED-4DB2-BD59-A6C34878D82A}">
                    <a16:rowId xmlns:a16="http://schemas.microsoft.com/office/drawing/2014/main" val="4260451135"/>
                  </a:ext>
                </a:extLst>
              </a:tr>
              <a:tr h="438078">
                <a:tc>
                  <a:txBody>
                    <a:bodyPr/>
                    <a:lstStyle/>
                    <a:p>
                      <a:pPr algn="l" fontAlgn="ctr"/>
                      <a:r>
                        <a:rPr lang="en-US" sz="1000" b="0">
                          <a:effectLst/>
                        </a:rPr>
                        <a:t>Financial Services</a:t>
                      </a:r>
                    </a:p>
                  </a:txBody>
                  <a:tcPr marL="68435" marR="57029" marT="34218" marB="34218" anchor="ctr">
                    <a:lnL>
                      <a:noFill/>
                    </a:lnL>
                    <a:lnR>
                      <a:noFill/>
                    </a:lnR>
                    <a:lnT>
                      <a:noFill/>
                    </a:lnT>
                    <a:lnB>
                      <a:noFill/>
                    </a:lnB>
                  </a:tcPr>
                </a:tc>
                <a:tc>
                  <a:txBody>
                    <a:bodyPr/>
                    <a:lstStyle/>
                    <a:p>
                      <a:pPr algn="l" fontAlgn="ctr"/>
                      <a:r>
                        <a:rPr lang="en-US" sz="1000" b="1" u="none" strike="noStrike" dirty="0">
                          <a:effectLst/>
                          <a:hlinkClick r:id="rId8"/>
                        </a:rPr>
                        <a:t>XLF</a:t>
                      </a:r>
                      <a:endParaRPr lang="en-US" sz="1000" b="0" u="none" strike="noStrike" dirty="0">
                        <a:effectLst/>
                        <a:hlinkClick r:id="rId8"/>
                      </a:endParaRPr>
                    </a:p>
                  </a:txBody>
                  <a:tcPr marL="45623" marR="57029" marT="34218" marB="34218" anchor="ctr">
                    <a:lnL>
                      <a:noFill/>
                    </a:lnL>
                    <a:lnR>
                      <a:noFill/>
                    </a:lnR>
                    <a:lnT>
                      <a:noFill/>
                    </a:lnT>
                    <a:lnB>
                      <a:noFill/>
                    </a:lnB>
                  </a:tcPr>
                </a:tc>
                <a:tc>
                  <a:txBody>
                    <a:bodyPr/>
                    <a:lstStyle/>
                    <a:p>
                      <a:pPr algn="l" fontAlgn="ctr"/>
                      <a:r>
                        <a:rPr lang="en-US" sz="1000" b="0">
                          <a:effectLst/>
                        </a:rPr>
                        <a:t>-0.50%</a:t>
                      </a:r>
                    </a:p>
                  </a:txBody>
                  <a:tcPr marL="45623" marR="57029" marT="34218" marB="34218" anchor="ctr">
                    <a:lnL>
                      <a:noFill/>
                    </a:lnL>
                    <a:lnR>
                      <a:noFill/>
                    </a:lnR>
                    <a:lnT>
                      <a:noFill/>
                    </a:lnT>
                    <a:lnB>
                      <a:noFill/>
                    </a:lnB>
                  </a:tcPr>
                </a:tc>
                <a:tc>
                  <a:txBody>
                    <a:bodyPr/>
                    <a:lstStyle/>
                    <a:p>
                      <a:pPr algn="l" fontAlgn="ctr"/>
                      <a:r>
                        <a:rPr lang="en-US" sz="1000" b="0">
                          <a:effectLst/>
                        </a:rPr>
                        <a:t>12.68%</a:t>
                      </a:r>
                    </a:p>
                  </a:txBody>
                  <a:tcPr marL="45623" marR="57029" marT="34218" marB="34218" anchor="ctr">
                    <a:lnL>
                      <a:noFill/>
                    </a:lnL>
                    <a:lnR>
                      <a:noFill/>
                    </a:lnR>
                    <a:lnT>
                      <a:noFill/>
                    </a:lnT>
                    <a:lnB>
                      <a:noFill/>
                    </a:lnB>
                  </a:tcPr>
                </a:tc>
                <a:tc>
                  <a:txBody>
                    <a:bodyPr/>
                    <a:lstStyle/>
                    <a:p>
                      <a:pPr algn="l" fontAlgn="ctr"/>
                      <a:r>
                        <a:rPr lang="en-US" sz="1000" b="0">
                          <a:effectLst/>
                        </a:rPr>
                        <a:t>-8.30%</a:t>
                      </a:r>
                    </a:p>
                  </a:txBody>
                  <a:tcPr marL="45623" marR="57029" marT="34218" marB="34218" anchor="ctr">
                    <a:lnL>
                      <a:noFill/>
                    </a:lnL>
                    <a:lnR>
                      <a:noFill/>
                    </a:lnR>
                    <a:lnT>
                      <a:noFill/>
                    </a:lnT>
                    <a:lnB>
                      <a:noFill/>
                    </a:lnB>
                  </a:tcPr>
                </a:tc>
                <a:tc>
                  <a:txBody>
                    <a:bodyPr/>
                    <a:lstStyle/>
                    <a:p>
                      <a:pPr algn="l" fontAlgn="ctr"/>
                      <a:r>
                        <a:rPr lang="en-US" sz="1000" b="0">
                          <a:effectLst/>
                        </a:rPr>
                        <a:t>-6.94%</a:t>
                      </a:r>
                    </a:p>
                  </a:txBody>
                  <a:tcPr marL="45623" marR="57029" marT="34218" marB="34218" anchor="ctr">
                    <a:lnL>
                      <a:noFill/>
                    </a:lnL>
                    <a:lnR>
                      <a:noFill/>
                    </a:lnR>
                    <a:lnT>
                      <a:noFill/>
                    </a:lnT>
                    <a:lnB>
                      <a:noFill/>
                    </a:lnB>
                  </a:tcPr>
                </a:tc>
                <a:tc>
                  <a:txBody>
                    <a:bodyPr/>
                    <a:lstStyle/>
                    <a:p>
                      <a:pPr algn="l" fontAlgn="ctr"/>
                      <a:r>
                        <a:rPr lang="en-US" sz="1000" b="0">
                          <a:effectLst/>
                        </a:rPr>
                        <a:t>34.78%</a:t>
                      </a: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extLst>
                  <a:ext uri="{0D108BD9-81ED-4DB2-BD59-A6C34878D82A}">
                    <a16:rowId xmlns:a16="http://schemas.microsoft.com/office/drawing/2014/main" val="984513376"/>
                  </a:ext>
                </a:extLst>
              </a:tr>
              <a:tr h="438078">
                <a:tc>
                  <a:txBody>
                    <a:bodyPr/>
                    <a:lstStyle/>
                    <a:p>
                      <a:pPr algn="l" fontAlgn="ctr"/>
                      <a:r>
                        <a:rPr lang="en-US" sz="1000" b="0">
                          <a:effectLst/>
                        </a:rPr>
                        <a:t>Healthcare</a:t>
                      </a:r>
                    </a:p>
                  </a:txBody>
                  <a:tcPr marL="68435" marR="57029" marT="34218" marB="34218" anchor="ctr">
                    <a:lnL>
                      <a:noFill/>
                    </a:lnL>
                    <a:lnR>
                      <a:noFill/>
                    </a:lnR>
                    <a:lnT>
                      <a:noFill/>
                    </a:lnT>
                    <a:lnB>
                      <a:noFill/>
                    </a:lnB>
                  </a:tcPr>
                </a:tc>
                <a:tc>
                  <a:txBody>
                    <a:bodyPr/>
                    <a:lstStyle/>
                    <a:p>
                      <a:pPr algn="l" fontAlgn="ctr"/>
                      <a:r>
                        <a:rPr lang="en-US" sz="1000" b="1" u="none" strike="noStrike">
                          <a:effectLst/>
                          <a:hlinkClick r:id="rId9"/>
                        </a:rPr>
                        <a:t>XLV</a:t>
                      </a:r>
                      <a:endParaRPr lang="en-US" sz="1000" b="0" u="none" strike="noStrike">
                        <a:effectLst/>
                        <a:hlinkClick r:id="rId9"/>
                      </a:endParaRPr>
                    </a:p>
                  </a:txBody>
                  <a:tcPr marL="45623" marR="57029" marT="34218" marB="34218" anchor="ctr">
                    <a:lnL>
                      <a:noFill/>
                    </a:lnL>
                    <a:lnR>
                      <a:noFill/>
                    </a:lnR>
                    <a:lnT>
                      <a:noFill/>
                    </a:lnT>
                    <a:lnB>
                      <a:noFill/>
                    </a:lnB>
                  </a:tcPr>
                </a:tc>
                <a:tc>
                  <a:txBody>
                    <a:bodyPr/>
                    <a:lstStyle/>
                    <a:p>
                      <a:pPr algn="l" fontAlgn="ctr"/>
                      <a:r>
                        <a:rPr lang="en-US" sz="1000" b="0">
                          <a:effectLst/>
                        </a:rPr>
                        <a:t>-0.58%</a:t>
                      </a:r>
                    </a:p>
                  </a:txBody>
                  <a:tcPr marL="45623" marR="57029" marT="34218" marB="34218" anchor="ctr">
                    <a:lnL>
                      <a:noFill/>
                    </a:lnL>
                    <a:lnR>
                      <a:noFill/>
                    </a:lnR>
                    <a:lnT>
                      <a:noFill/>
                    </a:lnT>
                    <a:lnB>
                      <a:noFill/>
                    </a:lnB>
                  </a:tcPr>
                </a:tc>
                <a:tc>
                  <a:txBody>
                    <a:bodyPr/>
                    <a:lstStyle/>
                    <a:p>
                      <a:pPr algn="l" fontAlgn="ctr"/>
                      <a:r>
                        <a:rPr lang="en-US" sz="1000" b="0">
                          <a:effectLst/>
                        </a:rPr>
                        <a:t>2.86%</a:t>
                      </a:r>
                    </a:p>
                  </a:txBody>
                  <a:tcPr marL="45623" marR="57029" marT="34218" marB="34218" anchor="ctr">
                    <a:lnL>
                      <a:noFill/>
                    </a:lnL>
                    <a:lnR>
                      <a:noFill/>
                    </a:lnR>
                    <a:lnT>
                      <a:noFill/>
                    </a:lnT>
                    <a:lnB>
                      <a:noFill/>
                    </a:lnB>
                  </a:tcPr>
                </a:tc>
                <a:tc>
                  <a:txBody>
                    <a:bodyPr/>
                    <a:lstStyle/>
                    <a:p>
                      <a:pPr algn="l" fontAlgn="ctr"/>
                      <a:r>
                        <a:rPr lang="en-US" sz="1000" b="0">
                          <a:effectLst/>
                        </a:rPr>
                        <a:t>-4.94%</a:t>
                      </a:r>
                    </a:p>
                  </a:txBody>
                  <a:tcPr marL="45623" marR="57029" marT="34218" marB="34218" anchor="ctr">
                    <a:lnL>
                      <a:noFill/>
                    </a:lnL>
                    <a:lnR>
                      <a:noFill/>
                    </a:lnR>
                    <a:lnT>
                      <a:noFill/>
                    </a:lnT>
                    <a:lnB>
                      <a:noFill/>
                    </a:lnB>
                  </a:tcPr>
                </a:tc>
                <a:tc>
                  <a:txBody>
                    <a:bodyPr/>
                    <a:lstStyle/>
                    <a:p>
                      <a:pPr algn="l" fontAlgn="ctr"/>
                      <a:r>
                        <a:rPr lang="en-US" sz="1000" b="0">
                          <a:effectLst/>
                        </a:rPr>
                        <a:t>-0.95%</a:t>
                      </a:r>
                    </a:p>
                  </a:txBody>
                  <a:tcPr marL="45623" marR="57029" marT="34218" marB="34218" anchor="ctr">
                    <a:lnL>
                      <a:noFill/>
                    </a:lnL>
                    <a:lnR>
                      <a:noFill/>
                    </a:lnR>
                    <a:lnT>
                      <a:noFill/>
                    </a:lnT>
                    <a:lnB>
                      <a:noFill/>
                    </a:lnB>
                  </a:tcPr>
                </a:tc>
                <a:tc>
                  <a:txBody>
                    <a:bodyPr/>
                    <a:lstStyle/>
                    <a:p>
                      <a:pPr algn="l" fontAlgn="ctr"/>
                      <a:r>
                        <a:rPr lang="en-US" sz="1000" b="0">
                          <a:effectLst/>
                        </a:rPr>
                        <a:t>48.87%</a:t>
                      </a: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tc>
                  <a:txBody>
                    <a:bodyPr/>
                    <a:lstStyle/>
                    <a:p>
                      <a:pPr algn="ctr" fontAlgn="ctr"/>
                      <a:endParaRPr lang="en-US" sz="1000" b="0" dirty="0">
                        <a:effectLst/>
                      </a:endParaRPr>
                    </a:p>
                  </a:txBody>
                  <a:tcPr marL="45623" marR="57029" marT="34218" marB="34218" anchor="ctr">
                    <a:lnL>
                      <a:noFill/>
                    </a:lnL>
                    <a:lnR>
                      <a:noFill/>
                    </a:lnR>
                    <a:lnT>
                      <a:noFill/>
                    </a:lnT>
                    <a:lnB>
                      <a:noFill/>
                    </a:lnB>
                  </a:tcPr>
                </a:tc>
                <a:extLst>
                  <a:ext uri="{0D108BD9-81ED-4DB2-BD59-A6C34878D82A}">
                    <a16:rowId xmlns:a16="http://schemas.microsoft.com/office/drawing/2014/main" val="4047976589"/>
                  </a:ext>
                </a:extLst>
              </a:tr>
              <a:tr h="438078">
                <a:tc>
                  <a:txBody>
                    <a:bodyPr/>
                    <a:lstStyle/>
                    <a:p>
                      <a:pPr algn="l" fontAlgn="ctr"/>
                      <a:r>
                        <a:rPr lang="en-US" sz="1000" b="0">
                          <a:effectLst/>
                        </a:rPr>
                        <a:t>Industrial</a:t>
                      </a:r>
                    </a:p>
                  </a:txBody>
                  <a:tcPr marL="68435" marR="57029" marT="34218" marB="34218" anchor="ctr">
                    <a:lnL>
                      <a:noFill/>
                    </a:lnL>
                    <a:lnR>
                      <a:noFill/>
                    </a:lnR>
                    <a:lnT>
                      <a:noFill/>
                    </a:lnT>
                    <a:lnB>
                      <a:noFill/>
                    </a:lnB>
                  </a:tcPr>
                </a:tc>
                <a:tc>
                  <a:txBody>
                    <a:bodyPr/>
                    <a:lstStyle/>
                    <a:p>
                      <a:pPr algn="l" fontAlgn="ctr"/>
                      <a:r>
                        <a:rPr lang="en-US" sz="1000" b="1" u="none" strike="noStrike">
                          <a:effectLst/>
                          <a:hlinkClick r:id="rId10"/>
                        </a:rPr>
                        <a:t>XLI</a:t>
                      </a:r>
                      <a:endParaRPr lang="en-US" sz="1000" b="0" u="none" strike="noStrike">
                        <a:effectLst/>
                        <a:hlinkClick r:id="rId10"/>
                      </a:endParaRPr>
                    </a:p>
                  </a:txBody>
                  <a:tcPr marL="45623" marR="57029" marT="34218" marB="34218" anchor="ctr">
                    <a:lnL>
                      <a:noFill/>
                    </a:lnL>
                    <a:lnR>
                      <a:noFill/>
                    </a:lnR>
                    <a:lnT>
                      <a:noFill/>
                    </a:lnT>
                    <a:lnB>
                      <a:noFill/>
                    </a:lnB>
                  </a:tcPr>
                </a:tc>
                <a:tc>
                  <a:txBody>
                    <a:bodyPr/>
                    <a:lstStyle/>
                    <a:p>
                      <a:pPr algn="l" fontAlgn="ctr"/>
                      <a:r>
                        <a:rPr lang="en-US" sz="1000" b="0">
                          <a:effectLst/>
                        </a:rPr>
                        <a:t>-0.80%</a:t>
                      </a:r>
                    </a:p>
                  </a:txBody>
                  <a:tcPr marL="45623" marR="57029" marT="34218" marB="34218" anchor="ctr">
                    <a:lnL>
                      <a:noFill/>
                    </a:lnL>
                    <a:lnR>
                      <a:noFill/>
                    </a:lnR>
                    <a:lnT>
                      <a:noFill/>
                    </a:lnT>
                    <a:lnB>
                      <a:noFill/>
                    </a:lnB>
                  </a:tcPr>
                </a:tc>
                <a:tc>
                  <a:txBody>
                    <a:bodyPr/>
                    <a:lstStyle/>
                    <a:p>
                      <a:pPr algn="l" fontAlgn="ctr"/>
                      <a:r>
                        <a:rPr lang="en-US" sz="1000" b="0">
                          <a:effectLst/>
                        </a:rPr>
                        <a:t>15.76%</a:t>
                      </a:r>
                    </a:p>
                  </a:txBody>
                  <a:tcPr marL="45623" marR="57029" marT="34218" marB="34218" anchor="ctr">
                    <a:lnL>
                      <a:noFill/>
                    </a:lnL>
                    <a:lnR>
                      <a:noFill/>
                    </a:lnR>
                    <a:lnT>
                      <a:noFill/>
                    </a:lnT>
                    <a:lnB>
                      <a:noFill/>
                    </a:lnB>
                  </a:tcPr>
                </a:tc>
                <a:tc>
                  <a:txBody>
                    <a:bodyPr/>
                    <a:lstStyle/>
                    <a:p>
                      <a:pPr algn="l" fontAlgn="ctr"/>
                      <a:r>
                        <a:rPr lang="en-US" sz="1000" b="0">
                          <a:effectLst/>
                        </a:rPr>
                        <a:t>-4.99%</a:t>
                      </a:r>
                    </a:p>
                  </a:txBody>
                  <a:tcPr marL="45623" marR="57029" marT="34218" marB="34218" anchor="ctr">
                    <a:lnL>
                      <a:noFill/>
                    </a:lnL>
                    <a:lnR>
                      <a:noFill/>
                    </a:lnR>
                    <a:lnT>
                      <a:noFill/>
                    </a:lnT>
                    <a:lnB>
                      <a:noFill/>
                    </a:lnB>
                  </a:tcPr>
                </a:tc>
                <a:tc>
                  <a:txBody>
                    <a:bodyPr/>
                    <a:lstStyle/>
                    <a:p>
                      <a:pPr algn="l" fontAlgn="ctr"/>
                      <a:r>
                        <a:rPr lang="en-US" sz="1000" b="0">
                          <a:effectLst/>
                        </a:rPr>
                        <a:t>-4.58%</a:t>
                      </a:r>
                    </a:p>
                  </a:txBody>
                  <a:tcPr marL="45623" marR="57029" marT="34218" marB="34218" anchor="ctr">
                    <a:lnL>
                      <a:noFill/>
                    </a:lnL>
                    <a:lnR>
                      <a:noFill/>
                    </a:lnR>
                    <a:lnT>
                      <a:noFill/>
                    </a:lnT>
                    <a:lnB>
                      <a:noFill/>
                    </a:lnB>
                  </a:tcPr>
                </a:tc>
                <a:tc>
                  <a:txBody>
                    <a:bodyPr/>
                    <a:lstStyle/>
                    <a:p>
                      <a:pPr algn="l" fontAlgn="ctr"/>
                      <a:r>
                        <a:rPr lang="en-US" sz="1000" b="0">
                          <a:effectLst/>
                        </a:rPr>
                        <a:t>35.30%</a:t>
                      </a: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tc>
                  <a:txBody>
                    <a:bodyPr/>
                    <a:lstStyle/>
                    <a:p>
                      <a:pPr algn="ctr" fontAlgn="ctr"/>
                      <a:endParaRPr lang="en-US" sz="1000" b="0" dirty="0">
                        <a:effectLst/>
                      </a:endParaRPr>
                    </a:p>
                  </a:txBody>
                  <a:tcPr marL="45623" marR="57029" marT="34218" marB="34218" anchor="ctr">
                    <a:lnL>
                      <a:noFill/>
                    </a:lnL>
                    <a:lnR>
                      <a:noFill/>
                    </a:lnR>
                    <a:lnT>
                      <a:noFill/>
                    </a:lnT>
                    <a:lnB>
                      <a:noFill/>
                    </a:lnB>
                  </a:tcPr>
                </a:tc>
                <a:extLst>
                  <a:ext uri="{0D108BD9-81ED-4DB2-BD59-A6C34878D82A}">
                    <a16:rowId xmlns:a16="http://schemas.microsoft.com/office/drawing/2014/main" val="1351018231"/>
                  </a:ext>
                </a:extLst>
              </a:tr>
              <a:tr h="438078">
                <a:tc>
                  <a:txBody>
                    <a:bodyPr/>
                    <a:lstStyle/>
                    <a:p>
                      <a:pPr algn="l" fontAlgn="ctr"/>
                      <a:r>
                        <a:rPr lang="en-US" sz="1000" b="0">
                          <a:effectLst/>
                        </a:rPr>
                        <a:t>Technology</a:t>
                      </a:r>
                    </a:p>
                  </a:txBody>
                  <a:tcPr marL="68435" marR="57029" marT="34218" marB="34218" anchor="ctr">
                    <a:lnL>
                      <a:noFill/>
                    </a:lnL>
                    <a:lnR>
                      <a:noFill/>
                    </a:lnR>
                    <a:lnT>
                      <a:noFill/>
                    </a:lnT>
                    <a:lnB>
                      <a:noFill/>
                    </a:lnB>
                  </a:tcPr>
                </a:tc>
                <a:tc>
                  <a:txBody>
                    <a:bodyPr/>
                    <a:lstStyle/>
                    <a:p>
                      <a:pPr algn="l" fontAlgn="ctr"/>
                      <a:r>
                        <a:rPr lang="en-US" sz="1000" b="1" u="none" strike="noStrike">
                          <a:effectLst/>
                          <a:hlinkClick r:id="rId11"/>
                        </a:rPr>
                        <a:t>XLK</a:t>
                      </a:r>
                      <a:endParaRPr lang="en-US" sz="1000" b="0" u="none" strike="noStrike">
                        <a:effectLst/>
                        <a:hlinkClick r:id="rId11"/>
                      </a:endParaRPr>
                    </a:p>
                  </a:txBody>
                  <a:tcPr marL="45623" marR="57029" marT="34218" marB="34218" anchor="ctr">
                    <a:lnL>
                      <a:noFill/>
                    </a:lnL>
                    <a:lnR>
                      <a:noFill/>
                    </a:lnR>
                    <a:lnT>
                      <a:noFill/>
                    </a:lnT>
                    <a:lnB>
                      <a:noFill/>
                    </a:lnB>
                  </a:tcPr>
                </a:tc>
                <a:tc>
                  <a:txBody>
                    <a:bodyPr/>
                    <a:lstStyle/>
                    <a:p>
                      <a:pPr algn="l" fontAlgn="ctr"/>
                      <a:r>
                        <a:rPr lang="en-US" sz="1000" b="0">
                          <a:effectLst/>
                        </a:rPr>
                        <a:t>-0.71%</a:t>
                      </a:r>
                    </a:p>
                  </a:txBody>
                  <a:tcPr marL="45623" marR="57029" marT="34218" marB="34218" anchor="ctr">
                    <a:lnL>
                      <a:noFill/>
                    </a:lnL>
                    <a:lnR>
                      <a:noFill/>
                    </a:lnR>
                    <a:lnT>
                      <a:noFill/>
                    </a:lnT>
                    <a:lnB>
                      <a:noFill/>
                    </a:lnB>
                  </a:tcPr>
                </a:tc>
                <a:tc>
                  <a:txBody>
                    <a:bodyPr/>
                    <a:lstStyle/>
                    <a:p>
                      <a:pPr algn="l" fontAlgn="ctr"/>
                      <a:r>
                        <a:rPr lang="en-US" sz="1000" b="0">
                          <a:effectLst/>
                        </a:rPr>
                        <a:t>14.18%</a:t>
                      </a:r>
                    </a:p>
                  </a:txBody>
                  <a:tcPr marL="45623" marR="57029" marT="34218" marB="34218" anchor="ctr">
                    <a:lnL>
                      <a:noFill/>
                    </a:lnL>
                    <a:lnR>
                      <a:noFill/>
                    </a:lnR>
                    <a:lnT>
                      <a:noFill/>
                    </a:lnT>
                    <a:lnB>
                      <a:noFill/>
                    </a:lnB>
                  </a:tcPr>
                </a:tc>
                <a:tc>
                  <a:txBody>
                    <a:bodyPr/>
                    <a:lstStyle/>
                    <a:p>
                      <a:pPr algn="l" fontAlgn="ctr"/>
                      <a:r>
                        <a:rPr lang="en-US" sz="1000" b="0">
                          <a:effectLst/>
                        </a:rPr>
                        <a:t>-13.07%</a:t>
                      </a:r>
                    </a:p>
                  </a:txBody>
                  <a:tcPr marL="45623" marR="57029" marT="34218" marB="34218" anchor="ctr">
                    <a:lnL>
                      <a:noFill/>
                    </a:lnL>
                    <a:lnR>
                      <a:noFill/>
                    </a:lnR>
                    <a:lnT>
                      <a:noFill/>
                    </a:lnT>
                    <a:lnB>
                      <a:noFill/>
                    </a:lnB>
                  </a:tcPr>
                </a:tc>
                <a:tc>
                  <a:txBody>
                    <a:bodyPr/>
                    <a:lstStyle/>
                    <a:p>
                      <a:pPr algn="l" fontAlgn="ctr"/>
                      <a:r>
                        <a:rPr lang="en-US" sz="1000" b="0">
                          <a:effectLst/>
                        </a:rPr>
                        <a:t>-2.92%</a:t>
                      </a:r>
                    </a:p>
                  </a:txBody>
                  <a:tcPr marL="45623" marR="57029" marT="34218" marB="34218" anchor="ctr">
                    <a:lnL>
                      <a:noFill/>
                    </a:lnL>
                    <a:lnR>
                      <a:noFill/>
                    </a:lnR>
                    <a:lnT>
                      <a:noFill/>
                    </a:lnT>
                    <a:lnB>
                      <a:noFill/>
                    </a:lnB>
                  </a:tcPr>
                </a:tc>
                <a:tc>
                  <a:txBody>
                    <a:bodyPr/>
                    <a:lstStyle/>
                    <a:p>
                      <a:pPr algn="l" fontAlgn="ctr"/>
                      <a:r>
                        <a:rPr lang="en-US" sz="1000" b="0">
                          <a:effectLst/>
                        </a:rPr>
                        <a:t>93.09%</a:t>
                      </a: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tc>
                  <a:txBody>
                    <a:bodyPr/>
                    <a:lstStyle/>
                    <a:p>
                      <a:pPr algn="ctr" fontAlgn="ctr"/>
                      <a:endParaRPr lang="en-US" sz="1000" b="0" dirty="0">
                        <a:effectLst/>
                      </a:endParaRPr>
                    </a:p>
                  </a:txBody>
                  <a:tcPr marL="45623" marR="57029" marT="34218" marB="34218" anchor="ctr">
                    <a:lnL>
                      <a:noFill/>
                    </a:lnL>
                    <a:lnR>
                      <a:noFill/>
                    </a:lnR>
                    <a:lnT>
                      <a:noFill/>
                    </a:lnT>
                    <a:lnB>
                      <a:noFill/>
                    </a:lnB>
                  </a:tcPr>
                </a:tc>
                <a:extLst>
                  <a:ext uri="{0D108BD9-81ED-4DB2-BD59-A6C34878D82A}">
                    <a16:rowId xmlns:a16="http://schemas.microsoft.com/office/drawing/2014/main" val="2875542864"/>
                  </a:ext>
                </a:extLst>
              </a:tr>
              <a:tr h="438078">
                <a:tc>
                  <a:txBody>
                    <a:bodyPr/>
                    <a:lstStyle/>
                    <a:p>
                      <a:pPr algn="l" fontAlgn="ctr"/>
                      <a:r>
                        <a:rPr lang="en-US" sz="1000" b="0">
                          <a:effectLst/>
                        </a:rPr>
                        <a:t>Utilities</a:t>
                      </a:r>
                    </a:p>
                  </a:txBody>
                  <a:tcPr marL="68435" marR="57029" marT="34218" marB="34218" anchor="ctr">
                    <a:lnL>
                      <a:noFill/>
                    </a:lnL>
                    <a:lnR>
                      <a:noFill/>
                    </a:lnR>
                    <a:lnT>
                      <a:noFill/>
                    </a:lnT>
                    <a:lnB>
                      <a:noFill/>
                    </a:lnB>
                  </a:tcPr>
                </a:tc>
                <a:tc>
                  <a:txBody>
                    <a:bodyPr/>
                    <a:lstStyle/>
                    <a:p>
                      <a:pPr algn="l" fontAlgn="ctr"/>
                      <a:r>
                        <a:rPr lang="en-US" sz="1000" b="1" u="none" strike="noStrike">
                          <a:effectLst/>
                          <a:hlinkClick r:id="rId12"/>
                        </a:rPr>
                        <a:t>XLU</a:t>
                      </a:r>
                      <a:endParaRPr lang="en-US" sz="1000" b="0" u="none" strike="noStrike">
                        <a:effectLst/>
                        <a:hlinkClick r:id="rId12"/>
                      </a:endParaRPr>
                    </a:p>
                  </a:txBody>
                  <a:tcPr marL="45623" marR="57029" marT="34218" marB="34218" anchor="ctr">
                    <a:lnL>
                      <a:noFill/>
                    </a:lnL>
                    <a:lnR>
                      <a:noFill/>
                    </a:lnR>
                    <a:lnT>
                      <a:noFill/>
                    </a:lnT>
                    <a:lnB>
                      <a:noFill/>
                    </a:lnB>
                  </a:tcPr>
                </a:tc>
                <a:tc>
                  <a:txBody>
                    <a:bodyPr/>
                    <a:lstStyle/>
                    <a:p>
                      <a:pPr algn="l" fontAlgn="ctr"/>
                      <a:r>
                        <a:rPr lang="en-US" sz="1000" b="0">
                          <a:effectLst/>
                        </a:rPr>
                        <a:t>-0.17%</a:t>
                      </a:r>
                    </a:p>
                  </a:txBody>
                  <a:tcPr marL="45623" marR="57029" marT="34218" marB="34218" anchor="ctr">
                    <a:lnL>
                      <a:noFill/>
                    </a:lnL>
                    <a:lnR>
                      <a:noFill/>
                    </a:lnR>
                    <a:lnT>
                      <a:noFill/>
                    </a:lnT>
                    <a:lnB>
                      <a:noFill/>
                    </a:lnB>
                  </a:tcPr>
                </a:tc>
                <a:tc>
                  <a:txBody>
                    <a:bodyPr/>
                    <a:lstStyle/>
                    <a:p>
                      <a:pPr algn="l" fontAlgn="ctr"/>
                      <a:r>
                        <a:rPr lang="en-US" sz="1000" b="0">
                          <a:effectLst/>
                        </a:rPr>
                        <a:t>11.21%</a:t>
                      </a:r>
                    </a:p>
                  </a:txBody>
                  <a:tcPr marL="45623" marR="57029" marT="34218" marB="34218" anchor="ctr">
                    <a:lnL>
                      <a:noFill/>
                    </a:lnL>
                    <a:lnR>
                      <a:noFill/>
                    </a:lnR>
                    <a:lnT>
                      <a:noFill/>
                    </a:lnT>
                    <a:lnB>
                      <a:noFill/>
                    </a:lnB>
                  </a:tcPr>
                </a:tc>
                <a:tc>
                  <a:txBody>
                    <a:bodyPr/>
                    <a:lstStyle/>
                    <a:p>
                      <a:pPr algn="l" fontAlgn="ctr"/>
                      <a:r>
                        <a:rPr lang="en-US" sz="1000" b="0">
                          <a:effectLst/>
                        </a:rPr>
                        <a:t>8.38%</a:t>
                      </a:r>
                    </a:p>
                  </a:txBody>
                  <a:tcPr marL="45623" marR="57029" marT="34218" marB="34218" anchor="ctr">
                    <a:lnL>
                      <a:noFill/>
                    </a:lnL>
                    <a:lnR>
                      <a:noFill/>
                    </a:lnR>
                    <a:lnT>
                      <a:noFill/>
                    </a:lnT>
                    <a:lnB>
                      <a:noFill/>
                    </a:lnB>
                  </a:tcPr>
                </a:tc>
                <a:tc>
                  <a:txBody>
                    <a:bodyPr/>
                    <a:lstStyle/>
                    <a:p>
                      <a:pPr algn="l" fontAlgn="ctr"/>
                      <a:r>
                        <a:rPr lang="en-US" sz="1000" b="0">
                          <a:effectLst/>
                        </a:rPr>
                        <a:t>12.27%</a:t>
                      </a:r>
                    </a:p>
                  </a:txBody>
                  <a:tcPr marL="45623" marR="57029" marT="34218" marB="34218" anchor="ctr">
                    <a:lnL>
                      <a:noFill/>
                    </a:lnL>
                    <a:lnR>
                      <a:noFill/>
                    </a:lnR>
                    <a:lnT>
                      <a:noFill/>
                    </a:lnT>
                    <a:lnB>
                      <a:noFill/>
                    </a:lnB>
                  </a:tcPr>
                </a:tc>
                <a:tc>
                  <a:txBody>
                    <a:bodyPr/>
                    <a:lstStyle/>
                    <a:p>
                      <a:pPr algn="l" fontAlgn="ctr"/>
                      <a:r>
                        <a:rPr lang="en-US" sz="1000" b="0">
                          <a:effectLst/>
                        </a:rPr>
                        <a:t>26.39%</a:t>
                      </a: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tc>
                  <a:txBody>
                    <a:bodyPr/>
                    <a:lstStyle/>
                    <a:p>
                      <a:pPr algn="ctr" fontAlgn="ctr"/>
                      <a:endParaRPr lang="en-US" sz="1000" b="0" dirty="0">
                        <a:effectLst/>
                      </a:endParaRPr>
                    </a:p>
                  </a:txBody>
                  <a:tcPr marL="45623" marR="57029" marT="34218" marB="34218" anchor="ctr">
                    <a:lnL>
                      <a:noFill/>
                    </a:lnL>
                    <a:lnR>
                      <a:noFill/>
                    </a:lnR>
                    <a:lnT>
                      <a:noFill/>
                    </a:lnT>
                    <a:lnB>
                      <a:noFill/>
                    </a:lnB>
                  </a:tcPr>
                </a:tc>
                <a:extLst>
                  <a:ext uri="{0D108BD9-81ED-4DB2-BD59-A6C34878D82A}">
                    <a16:rowId xmlns:a16="http://schemas.microsoft.com/office/drawing/2014/main" val="892768314"/>
                  </a:ext>
                </a:extLst>
              </a:tr>
              <a:tr h="438078">
                <a:tc>
                  <a:txBody>
                    <a:bodyPr/>
                    <a:lstStyle/>
                    <a:p>
                      <a:pPr algn="l" fontAlgn="ctr"/>
                      <a:r>
                        <a:rPr lang="en-US" sz="1000" b="0">
                          <a:effectLst/>
                        </a:rPr>
                        <a:t>Real Estate</a:t>
                      </a:r>
                    </a:p>
                  </a:txBody>
                  <a:tcPr marL="68435" marR="57029" marT="34218" marB="34218" anchor="ctr">
                    <a:lnL>
                      <a:noFill/>
                    </a:lnL>
                    <a:lnR>
                      <a:noFill/>
                    </a:lnR>
                    <a:lnT>
                      <a:noFill/>
                    </a:lnT>
                    <a:lnB>
                      <a:noFill/>
                    </a:lnB>
                  </a:tcPr>
                </a:tc>
                <a:tc>
                  <a:txBody>
                    <a:bodyPr/>
                    <a:lstStyle/>
                    <a:p>
                      <a:pPr algn="l" fontAlgn="ctr"/>
                      <a:r>
                        <a:rPr lang="en-US" sz="1000" b="1" u="none" strike="noStrike">
                          <a:effectLst/>
                          <a:hlinkClick r:id="rId13"/>
                        </a:rPr>
                        <a:t>XLRE</a:t>
                      </a:r>
                      <a:endParaRPr lang="en-US" sz="1000" b="0" u="none" strike="noStrike">
                        <a:effectLst/>
                        <a:hlinkClick r:id="rId13"/>
                      </a:endParaRPr>
                    </a:p>
                  </a:txBody>
                  <a:tcPr marL="45623" marR="57029" marT="34218" marB="34218" anchor="ctr">
                    <a:lnL>
                      <a:noFill/>
                    </a:lnL>
                    <a:lnR>
                      <a:noFill/>
                    </a:lnR>
                    <a:lnT>
                      <a:noFill/>
                    </a:lnT>
                    <a:lnB>
                      <a:noFill/>
                    </a:lnB>
                  </a:tcPr>
                </a:tc>
                <a:tc>
                  <a:txBody>
                    <a:bodyPr/>
                    <a:lstStyle/>
                    <a:p>
                      <a:pPr algn="l" fontAlgn="ctr"/>
                      <a:r>
                        <a:rPr lang="en-US" sz="1000" b="0">
                          <a:effectLst/>
                        </a:rPr>
                        <a:t>-0.29%</a:t>
                      </a:r>
                    </a:p>
                  </a:txBody>
                  <a:tcPr marL="45623" marR="57029" marT="34218" marB="34218" anchor="ctr">
                    <a:lnL>
                      <a:noFill/>
                    </a:lnL>
                    <a:lnR>
                      <a:noFill/>
                    </a:lnR>
                    <a:lnT>
                      <a:noFill/>
                    </a:lnT>
                    <a:lnB>
                      <a:noFill/>
                    </a:lnB>
                  </a:tcPr>
                </a:tc>
                <a:tc>
                  <a:txBody>
                    <a:bodyPr/>
                    <a:lstStyle/>
                    <a:p>
                      <a:pPr algn="l" fontAlgn="ctr"/>
                      <a:r>
                        <a:rPr lang="en-US" sz="1000" b="0">
                          <a:effectLst/>
                        </a:rPr>
                        <a:t>11.12%</a:t>
                      </a:r>
                    </a:p>
                  </a:txBody>
                  <a:tcPr marL="45623" marR="57029" marT="34218" marB="34218" anchor="ctr">
                    <a:lnL>
                      <a:noFill/>
                    </a:lnL>
                    <a:lnR>
                      <a:noFill/>
                    </a:lnR>
                    <a:lnT>
                      <a:noFill/>
                    </a:lnT>
                    <a:lnB>
                      <a:noFill/>
                    </a:lnB>
                  </a:tcPr>
                </a:tc>
                <a:tc>
                  <a:txBody>
                    <a:bodyPr/>
                    <a:lstStyle/>
                    <a:p>
                      <a:pPr algn="l" fontAlgn="ctr"/>
                      <a:r>
                        <a:rPr lang="en-US" sz="1000" b="0">
                          <a:effectLst/>
                        </a:rPr>
                        <a:t>-12.06%</a:t>
                      </a:r>
                    </a:p>
                  </a:txBody>
                  <a:tcPr marL="45623" marR="57029" marT="34218" marB="34218" anchor="ctr">
                    <a:lnL>
                      <a:noFill/>
                    </a:lnL>
                    <a:lnR>
                      <a:noFill/>
                    </a:lnR>
                    <a:lnT>
                      <a:noFill/>
                    </a:lnT>
                    <a:lnB>
                      <a:noFill/>
                    </a:lnB>
                  </a:tcPr>
                </a:tc>
                <a:tc>
                  <a:txBody>
                    <a:bodyPr/>
                    <a:lstStyle/>
                    <a:p>
                      <a:pPr algn="l" fontAlgn="ctr"/>
                      <a:r>
                        <a:rPr lang="en-US" sz="1000" b="0">
                          <a:effectLst/>
                        </a:rPr>
                        <a:t>-2.63%</a:t>
                      </a:r>
                    </a:p>
                  </a:txBody>
                  <a:tcPr marL="45623" marR="57029" marT="34218" marB="34218" anchor="ctr">
                    <a:lnL>
                      <a:noFill/>
                    </a:lnL>
                    <a:lnR>
                      <a:noFill/>
                    </a:lnR>
                    <a:lnT>
                      <a:noFill/>
                    </a:lnT>
                    <a:lnB>
                      <a:noFill/>
                    </a:lnB>
                  </a:tcPr>
                </a:tc>
                <a:tc>
                  <a:txBody>
                    <a:bodyPr/>
                    <a:lstStyle/>
                    <a:p>
                      <a:pPr algn="l" fontAlgn="ctr"/>
                      <a:r>
                        <a:rPr lang="en-US" sz="1000" b="0">
                          <a:effectLst/>
                        </a:rPr>
                        <a:t>17.85%</a:t>
                      </a:r>
                    </a:p>
                  </a:txBody>
                  <a:tcPr marL="45623" marR="57029" marT="34218" marB="34218" anchor="ctr">
                    <a:lnL>
                      <a:noFill/>
                    </a:lnL>
                    <a:lnR>
                      <a:noFill/>
                    </a:lnR>
                    <a:lnT>
                      <a:noFill/>
                    </a:lnT>
                    <a:lnB>
                      <a:noFill/>
                    </a:lnB>
                  </a:tcPr>
                </a:tc>
                <a:tc>
                  <a:txBody>
                    <a:bodyPr/>
                    <a:lstStyle/>
                    <a:p>
                      <a:pPr algn="ctr" fontAlgn="ctr"/>
                      <a:endParaRPr lang="en-US" sz="1000" b="0">
                        <a:effectLst/>
                      </a:endParaRPr>
                    </a:p>
                  </a:txBody>
                  <a:tcPr marL="45623" marR="57029" marT="34218" marB="34218" anchor="ctr">
                    <a:lnL>
                      <a:noFill/>
                    </a:lnL>
                    <a:lnR>
                      <a:noFill/>
                    </a:lnR>
                    <a:lnT>
                      <a:noFill/>
                    </a:lnT>
                    <a:lnB>
                      <a:noFill/>
                    </a:lnB>
                  </a:tcPr>
                </a:tc>
                <a:tc>
                  <a:txBody>
                    <a:bodyPr/>
                    <a:lstStyle/>
                    <a:p>
                      <a:endParaRPr lang="en-US" sz="1000" dirty="0"/>
                    </a:p>
                  </a:txBody>
                  <a:tcPr marL="45623" marR="57029" marT="34218" marB="34218" anchor="ctr">
                    <a:lnL>
                      <a:noFill/>
                    </a:lnL>
                    <a:lnR>
                      <a:noFill/>
                    </a:lnR>
                    <a:lnT>
                      <a:noFill/>
                    </a:lnT>
                    <a:lnB>
                      <a:noFill/>
                    </a:lnB>
                  </a:tcPr>
                </a:tc>
                <a:extLst>
                  <a:ext uri="{0D108BD9-81ED-4DB2-BD59-A6C34878D82A}">
                    <a16:rowId xmlns:a16="http://schemas.microsoft.com/office/drawing/2014/main" val="2498525020"/>
                  </a:ext>
                </a:extLst>
              </a:tr>
            </a:tbl>
          </a:graphicData>
        </a:graphic>
      </p:graphicFrame>
    </p:spTree>
    <p:extLst>
      <p:ext uri="{BB962C8B-B14F-4D97-AF65-F5344CB8AC3E}">
        <p14:creationId xmlns:p14="http://schemas.microsoft.com/office/powerpoint/2010/main" val="35355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ETF Strategy</a:t>
            </a:r>
            <a:endParaRPr lang="en-US" sz="4200" dirty="0"/>
          </a:p>
        </p:txBody>
      </p:sp>
      <p:sp>
        <p:nvSpPr>
          <p:cNvPr id="5" name="Text Placeholder 1">
            <a:extLst>
              <a:ext uri="{FF2B5EF4-FFF2-40B4-BE49-F238E27FC236}">
                <a16:creationId xmlns:a16="http://schemas.microsoft.com/office/drawing/2014/main" id="{19EB3CCB-DAAA-1D4C-AEF3-7B0C0B924E0B}"/>
              </a:ext>
            </a:extLst>
          </p:cNvPr>
          <p:cNvSpPr txBox="1">
            <a:spLocks/>
          </p:cNvSpPr>
          <p:nvPr/>
        </p:nvSpPr>
        <p:spPr>
          <a:xfrm>
            <a:off x="913074" y="1442514"/>
            <a:ext cx="10515600" cy="4622483"/>
          </a:xfrm>
          <a:prstGeom prst="rect">
            <a:avLst/>
          </a:prstGeom>
        </p:spPr>
        <p:txBody>
          <a:bodyPr vert="horz" lIns="91440" tIns="45720" rIns="91440" bIns="45720" rtlCol="0">
            <a:normAutofit/>
          </a:bodyPr>
          <a:lstStyle>
            <a:lvl1pPr marL="293688" marR="0" indent="-2936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5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3925" marR="0" indent="-23812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GOALS:</a:t>
            </a:r>
          </a:p>
          <a:p>
            <a:r>
              <a:rPr lang="en-US" dirty="0"/>
              <a:t>Diversification</a:t>
            </a:r>
          </a:p>
          <a:p>
            <a:r>
              <a:rPr lang="en-US" dirty="0"/>
              <a:t>Growth</a:t>
            </a:r>
          </a:p>
          <a:p>
            <a:r>
              <a:rPr lang="en-US" dirty="0"/>
              <a:t>Income</a:t>
            </a:r>
          </a:p>
          <a:p>
            <a:r>
              <a:rPr lang="en-US" dirty="0"/>
              <a:t>Safety</a:t>
            </a:r>
          </a:p>
          <a:p>
            <a:endParaRPr lang="en-US" dirty="0"/>
          </a:p>
          <a:p>
            <a:pPr marL="0" indent="0">
              <a:buFont typeface="Arial" panose="020B0604020202020204" pitchFamily="34" charset="0"/>
              <a:buNone/>
            </a:pPr>
            <a:r>
              <a:rPr lang="en-US" b="1" dirty="0"/>
              <a:t>PORTFOLIO RECLASSIFICATION:</a:t>
            </a:r>
          </a:p>
          <a:p>
            <a:pPr marL="0" indent="0">
              <a:buFont typeface="Arial" panose="020B0604020202020204" pitchFamily="34" charset="0"/>
              <a:buNone/>
            </a:pPr>
            <a:r>
              <a:rPr lang="en-US" dirty="0"/>
              <a:t>1 Portfolio, with Aggressive, Moderate, and Conservative Allocations</a:t>
            </a:r>
          </a:p>
        </p:txBody>
      </p:sp>
    </p:spTree>
    <p:extLst>
      <p:ext uri="{BB962C8B-B14F-4D97-AF65-F5344CB8AC3E}">
        <p14:creationId xmlns:p14="http://schemas.microsoft.com/office/powerpoint/2010/main" val="228114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Suggested Portfolio Allocations</a:t>
            </a:r>
            <a:endParaRPr lang="en-US" sz="4200" dirty="0"/>
          </a:p>
        </p:txBody>
      </p:sp>
      <p:sp>
        <p:nvSpPr>
          <p:cNvPr id="4" name="Text Placeholder 1">
            <a:extLst>
              <a:ext uri="{FF2B5EF4-FFF2-40B4-BE49-F238E27FC236}">
                <a16:creationId xmlns:a16="http://schemas.microsoft.com/office/drawing/2014/main" id="{677DB1CE-B80A-614D-8EAE-4C69352E87CA}"/>
              </a:ext>
            </a:extLst>
          </p:cNvPr>
          <p:cNvSpPr txBox="1">
            <a:spLocks/>
          </p:cNvSpPr>
          <p:nvPr/>
        </p:nvSpPr>
        <p:spPr>
          <a:xfrm>
            <a:off x="913074" y="1290078"/>
            <a:ext cx="10515600" cy="4622483"/>
          </a:xfrm>
          <a:prstGeom prst="rect">
            <a:avLst/>
          </a:prstGeom>
        </p:spPr>
        <p:txBody>
          <a:bodyPr vert="horz" lIns="91440" tIns="45720" rIns="91440" bIns="45720" rtlCol="0">
            <a:normAutofit/>
          </a:bodyPr>
          <a:lstStyle>
            <a:lvl1pPr marL="293688" marR="0" indent="-2936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5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3925" marR="0" indent="-23812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According to age: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9D2CDAD6-5A95-8F47-8881-8E4D1DF79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341" y="1806124"/>
            <a:ext cx="5008594" cy="4106437"/>
          </a:xfrm>
          <a:prstGeom prst="rect">
            <a:avLst/>
          </a:prstGeom>
        </p:spPr>
      </p:pic>
    </p:spTree>
    <p:extLst>
      <p:ext uri="{BB962C8B-B14F-4D97-AF65-F5344CB8AC3E}">
        <p14:creationId xmlns:p14="http://schemas.microsoft.com/office/powerpoint/2010/main" val="333827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Risk Aversion</a:t>
            </a:r>
            <a:endParaRPr lang="en-US" sz="4200" dirty="0"/>
          </a:p>
        </p:txBody>
      </p:sp>
      <p:sp>
        <p:nvSpPr>
          <p:cNvPr id="5" name="Text Placeholder 1">
            <a:extLst>
              <a:ext uri="{FF2B5EF4-FFF2-40B4-BE49-F238E27FC236}">
                <a16:creationId xmlns:a16="http://schemas.microsoft.com/office/drawing/2014/main" id="{281E3FAC-4C18-C749-8DA1-0AEFC2CAA27B}"/>
              </a:ext>
            </a:extLst>
          </p:cNvPr>
          <p:cNvSpPr txBox="1">
            <a:spLocks/>
          </p:cNvSpPr>
          <p:nvPr/>
        </p:nvSpPr>
        <p:spPr>
          <a:xfrm>
            <a:off x="913074" y="1290079"/>
            <a:ext cx="10515600" cy="5016508"/>
          </a:xfrm>
          <a:prstGeom prst="rect">
            <a:avLst/>
          </a:prstGeom>
        </p:spPr>
        <p:txBody>
          <a:bodyPr vert="horz" lIns="91440" tIns="45720" rIns="91440" bIns="45720" rtlCol="0">
            <a:noAutofit/>
          </a:bodyPr>
          <a:lstStyle>
            <a:lvl1pPr marL="293688" marR="0" indent="-2936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5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3925" marR="0" indent="-23812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i="1" dirty="0">
                <a:latin typeface="+mn-lt"/>
              </a:rPr>
              <a:t>Conservative </a:t>
            </a:r>
          </a:p>
          <a:p>
            <a:pPr marL="0" indent="0">
              <a:spcBef>
                <a:spcPts val="0"/>
              </a:spcBef>
              <a:spcAft>
                <a:spcPts val="1200"/>
              </a:spcAft>
              <a:buFont typeface="Arial" panose="020B0604020202020204" pitchFamily="34" charset="0"/>
              <a:buNone/>
            </a:pPr>
            <a:r>
              <a:rPr lang="en-US" sz="2000" dirty="0">
                <a:solidFill>
                  <a:srgbClr val="333333"/>
                </a:solidFill>
                <a:latin typeface="+mn-lt"/>
              </a:rPr>
              <a:t>As a conservative investor, you are less willing to accept market swings and significant changes in the value of your portfolio in the short- or long-term. Capital preservation is your primary goal, and you may plan on using the principal from your investments in the near-term, preferably as a steady income stream. The average level of return you expect to see is 5%-10%, annually.</a:t>
            </a:r>
            <a:endParaRPr lang="en-US" sz="2000" dirty="0">
              <a:latin typeface="+mn-lt"/>
            </a:endParaRPr>
          </a:p>
          <a:p>
            <a:pPr marL="0" indent="0">
              <a:buFont typeface="Arial" panose="020B0604020202020204" pitchFamily="34" charset="0"/>
              <a:buNone/>
            </a:pPr>
            <a:r>
              <a:rPr lang="en-US" sz="2000" b="1" i="1" dirty="0">
                <a:latin typeface="+mn-lt"/>
              </a:rPr>
              <a:t>Moderate</a:t>
            </a:r>
          </a:p>
          <a:p>
            <a:pPr marL="0" indent="0">
              <a:spcBef>
                <a:spcPts val="0"/>
              </a:spcBef>
              <a:spcAft>
                <a:spcPts val="1200"/>
              </a:spcAft>
              <a:buFont typeface="Arial" panose="020B0604020202020204" pitchFamily="34" charset="0"/>
              <a:buNone/>
            </a:pPr>
            <a:r>
              <a:rPr lang="en-US" sz="2000" dirty="0">
                <a:solidFill>
                  <a:srgbClr val="333333"/>
                </a:solidFill>
                <a:latin typeface="+mn-lt"/>
              </a:rPr>
              <a:t>As a moderate investor, you seek longer-term investment gains. You are comfortable with some swings in your portfolio’s performance, but generally seek to invest in more conservative stocks that build wealth over a substantial period of time. The average level of return you expect to see is 10%-25% annually.</a:t>
            </a:r>
            <a:endParaRPr lang="en-US" sz="2000" dirty="0">
              <a:latin typeface="+mn-lt"/>
            </a:endParaRPr>
          </a:p>
          <a:p>
            <a:pPr marL="0" indent="0">
              <a:buFont typeface="Arial" panose="020B0604020202020204" pitchFamily="34" charset="0"/>
              <a:buNone/>
            </a:pPr>
            <a:r>
              <a:rPr lang="en-US" sz="2000" b="1" i="1" dirty="0">
                <a:latin typeface="+mn-lt"/>
              </a:rPr>
              <a:t>Aggressive</a:t>
            </a:r>
          </a:p>
          <a:p>
            <a:pPr marL="0" indent="0">
              <a:spcBef>
                <a:spcPts val="0"/>
              </a:spcBef>
              <a:spcAft>
                <a:spcPts val="1200"/>
              </a:spcAft>
              <a:buFont typeface="Arial" panose="020B0604020202020204" pitchFamily="34" charset="0"/>
              <a:buNone/>
            </a:pPr>
            <a:r>
              <a:rPr lang="en-US" sz="2000" dirty="0">
                <a:solidFill>
                  <a:srgbClr val="333333"/>
                </a:solidFill>
                <a:latin typeface="+mn-lt"/>
              </a:rPr>
              <a:t>As an aggressive investor, you primarily seek capital appreciation and are open to more risk. Swings in the market, whether short term or long term, do not impact your investment decisions and you have confidence that volatility is necessary to achieve the high return-on-investment you are looking for. You typically expect a 25%+ return, annually, though you do not need your principal investment immediately.</a:t>
            </a:r>
            <a:endParaRPr lang="en-US" sz="2000" dirty="0">
              <a:latin typeface="+mn-lt"/>
            </a:endParaRPr>
          </a:p>
          <a:p>
            <a:pPr marL="0" indent="0">
              <a:buFont typeface="Arial" panose="020B0604020202020204" pitchFamily="34" charset="0"/>
              <a:buNone/>
            </a:pPr>
            <a:br>
              <a:rPr lang="en-US" sz="2000" dirty="0">
                <a:latin typeface="+mn-lt"/>
              </a:rPr>
            </a:br>
            <a:br>
              <a:rPr lang="en-US" sz="2000" dirty="0">
                <a:latin typeface="+mn-lt"/>
              </a:rPr>
            </a:br>
            <a:br>
              <a:rPr lang="en-US" sz="2000" dirty="0">
                <a:latin typeface="+mn-lt"/>
              </a:rPr>
            </a:br>
            <a:endParaRPr lang="en-US" sz="2000" b="1" i="1" dirty="0">
              <a:latin typeface="+mn-lt"/>
            </a:endParaRPr>
          </a:p>
        </p:txBody>
      </p:sp>
    </p:spTree>
    <p:extLst>
      <p:ext uri="{BB962C8B-B14F-4D97-AF65-F5344CB8AC3E}">
        <p14:creationId xmlns:p14="http://schemas.microsoft.com/office/powerpoint/2010/main" val="56663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CMC Magazine (August Issue)</a:t>
            </a:r>
            <a:endParaRPr lang="en-US" sz="4200" dirty="0"/>
          </a:p>
        </p:txBody>
      </p:sp>
      <p:sp>
        <p:nvSpPr>
          <p:cNvPr id="4" name="Text Placeholder 1">
            <a:extLst>
              <a:ext uri="{FF2B5EF4-FFF2-40B4-BE49-F238E27FC236}">
                <a16:creationId xmlns:a16="http://schemas.microsoft.com/office/drawing/2014/main" id="{0DED9152-E18E-AC47-8DB9-AC415126D1A2}"/>
              </a:ext>
            </a:extLst>
          </p:cNvPr>
          <p:cNvSpPr txBox="1">
            <a:spLocks/>
          </p:cNvSpPr>
          <p:nvPr/>
        </p:nvSpPr>
        <p:spPr>
          <a:xfrm>
            <a:off x="913074" y="1479839"/>
            <a:ext cx="10515600" cy="4622483"/>
          </a:xfrm>
          <a:prstGeom prst="rect">
            <a:avLst/>
          </a:prstGeom>
        </p:spPr>
        <p:txBody>
          <a:bodyPr vert="horz" lIns="91440" tIns="45720" rIns="91440" bIns="45720" rtlCol="0">
            <a:normAutofit fontScale="92500" lnSpcReduction="20000"/>
          </a:bodyPr>
          <a:lstStyle>
            <a:lvl1pPr marL="293688" marR="0" indent="-2936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5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3925" marR="0" indent="-23812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The Insurance Deep-Dive: What You Need, What You Don’t and Profiting on Insurance</a:t>
            </a:r>
          </a:p>
          <a:p>
            <a:pPr marL="0" indent="0">
              <a:buFont typeface="Arial" panose="020B0604020202020204" pitchFamily="34" charset="0"/>
              <a:buNone/>
            </a:pPr>
            <a:endParaRPr lang="en-US" i="1" dirty="0"/>
          </a:p>
          <a:p>
            <a:pPr marL="0" indent="0">
              <a:buFont typeface="Arial" panose="020B0604020202020204" pitchFamily="34" charset="0"/>
              <a:buNone/>
            </a:pPr>
            <a:r>
              <a:rPr lang="en-US" sz="2600" i="1" dirty="0"/>
              <a:t>Why you may need a life insurance policy:</a:t>
            </a:r>
          </a:p>
          <a:p>
            <a:pPr marL="0" indent="0">
              <a:buFont typeface="Arial" panose="020B0604020202020204" pitchFamily="34" charset="0"/>
              <a:buNone/>
            </a:pPr>
            <a:endParaRPr lang="en-US" sz="2600" i="1" dirty="0"/>
          </a:p>
          <a:p>
            <a:r>
              <a:rPr lang="en-US" sz="2600" dirty="0"/>
              <a:t>Are married, or plan to wed</a:t>
            </a:r>
          </a:p>
          <a:p>
            <a:r>
              <a:rPr lang="en-US" sz="2600" dirty="0"/>
              <a:t>Have children, or are planning to become parents</a:t>
            </a:r>
          </a:p>
          <a:p>
            <a:r>
              <a:rPr lang="en-US" sz="2600" dirty="0"/>
              <a:t>Owe money on student loans</a:t>
            </a:r>
          </a:p>
          <a:p>
            <a:r>
              <a:rPr lang="en-US" sz="2600" dirty="0"/>
              <a:t>Have excessive debt</a:t>
            </a:r>
          </a:p>
          <a:p>
            <a:r>
              <a:rPr lang="en-US" sz="2600" dirty="0"/>
              <a:t>Are fully or partially responsible for supporting your aging parents</a:t>
            </a:r>
          </a:p>
          <a:p>
            <a:r>
              <a:rPr lang="en-US" sz="2600" dirty="0"/>
              <a:t>Are self-employed</a:t>
            </a:r>
          </a:p>
          <a:p>
            <a:r>
              <a:rPr lang="en-US" sz="2600" dirty="0"/>
              <a:t>Have a high-risk job or dangerous hobbies</a:t>
            </a:r>
          </a:p>
        </p:txBody>
      </p:sp>
    </p:spTree>
    <p:extLst>
      <p:ext uri="{BB962C8B-B14F-4D97-AF65-F5344CB8AC3E}">
        <p14:creationId xmlns:p14="http://schemas.microsoft.com/office/powerpoint/2010/main" val="338466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Who Doesn’t Need Life Insurance?</a:t>
            </a:r>
            <a:endParaRPr lang="en-US" sz="4200" dirty="0"/>
          </a:p>
        </p:txBody>
      </p:sp>
      <p:sp>
        <p:nvSpPr>
          <p:cNvPr id="5" name="Text Placeholder 1">
            <a:extLst>
              <a:ext uri="{FF2B5EF4-FFF2-40B4-BE49-F238E27FC236}">
                <a16:creationId xmlns:a16="http://schemas.microsoft.com/office/drawing/2014/main" id="{4504E2D9-C30D-6D44-B9B6-C0FCB4146158}"/>
              </a:ext>
            </a:extLst>
          </p:cNvPr>
          <p:cNvSpPr txBox="1">
            <a:spLocks/>
          </p:cNvSpPr>
          <p:nvPr/>
        </p:nvSpPr>
        <p:spPr>
          <a:xfrm>
            <a:off x="913074" y="1290078"/>
            <a:ext cx="10515600" cy="4622483"/>
          </a:xfrm>
          <a:prstGeom prst="rect">
            <a:avLst/>
          </a:prstGeom>
        </p:spPr>
        <p:txBody>
          <a:bodyPr vert="horz" lIns="91440" tIns="45720" rIns="91440" bIns="45720" rtlCol="0">
            <a:normAutofit/>
          </a:bodyPr>
          <a:lstStyle>
            <a:lvl1pPr marL="293688" marR="0" indent="-2936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5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3925" marR="0" indent="-23812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i="1" dirty="0"/>
          </a:p>
          <a:p>
            <a:pPr marL="0" indent="0">
              <a:spcBef>
                <a:spcPts val="0"/>
              </a:spcBef>
              <a:buFont typeface="Arial" panose="020B0604020202020204" pitchFamily="34" charset="0"/>
              <a:buNone/>
            </a:pPr>
            <a:r>
              <a:rPr lang="en-US" sz="3200" dirty="0"/>
              <a:t>People who:</a:t>
            </a:r>
          </a:p>
          <a:p>
            <a:pPr marL="0" indent="0">
              <a:spcBef>
                <a:spcPts val="0"/>
              </a:spcBef>
              <a:buFont typeface="Arial" panose="020B0604020202020204" pitchFamily="34" charset="0"/>
              <a:buNone/>
            </a:pPr>
            <a:r>
              <a:rPr lang="en-US" sz="3200" dirty="0"/>
              <a:t> </a:t>
            </a:r>
          </a:p>
          <a:p>
            <a:pPr marL="342900" indent="-342900">
              <a:spcBef>
                <a:spcPts val="0"/>
              </a:spcBef>
              <a:buFont typeface="Symbol" panose="05050102010706020507" pitchFamily="18" charset="2"/>
              <a:buChar char=""/>
            </a:pPr>
            <a:r>
              <a:rPr lang="en-US" sz="3200" dirty="0"/>
              <a:t>Are retired </a:t>
            </a:r>
          </a:p>
          <a:p>
            <a:pPr marL="342900" indent="-342900">
              <a:spcBef>
                <a:spcPts val="0"/>
              </a:spcBef>
              <a:buFont typeface="Symbol" panose="05050102010706020507" pitchFamily="18" charset="2"/>
              <a:buChar char=""/>
            </a:pPr>
            <a:r>
              <a:rPr lang="en-US" sz="3200" dirty="0"/>
              <a:t>Have no dependents </a:t>
            </a:r>
          </a:p>
          <a:p>
            <a:pPr marL="342900" indent="-342900">
              <a:spcBef>
                <a:spcPts val="0"/>
              </a:spcBef>
              <a:buFont typeface="Symbol" panose="05050102010706020507" pitchFamily="18" charset="2"/>
              <a:buChar char=""/>
            </a:pPr>
            <a:r>
              <a:rPr lang="en-US" sz="3200" dirty="0"/>
              <a:t>Have plenty of assets that will cover your death costs as well as any debts that will outlive you</a:t>
            </a:r>
          </a:p>
          <a:p>
            <a:pPr marL="0">
              <a:spcBef>
                <a:spcPts val="0"/>
              </a:spcBef>
            </a:pPr>
            <a:endParaRPr lang="en-US" dirty="0">
              <a:latin typeface="Times New Roman" panose="02020603050405020304" pitchFamily="18" charset="0"/>
              <a:ea typeface="Calibri" panose="020F0502020204030204" pitchFamily="34" charset="0"/>
            </a:endParaRPr>
          </a:p>
          <a:p>
            <a:pPr marL="0" indent="0">
              <a:buFont typeface="Arial" panose="020B0604020202020204" pitchFamily="34" charset="0"/>
              <a:buNone/>
            </a:pPr>
            <a:endParaRPr lang="en-US" i="1" dirty="0"/>
          </a:p>
        </p:txBody>
      </p:sp>
    </p:spTree>
    <p:extLst>
      <p:ext uri="{BB962C8B-B14F-4D97-AF65-F5344CB8AC3E}">
        <p14:creationId xmlns:p14="http://schemas.microsoft.com/office/powerpoint/2010/main" val="2807606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Types of Life Insurance</a:t>
            </a:r>
            <a:endParaRPr lang="en-US" sz="4200" dirty="0"/>
          </a:p>
        </p:txBody>
      </p:sp>
      <p:graphicFrame>
        <p:nvGraphicFramePr>
          <p:cNvPr id="4" name="Table 3">
            <a:extLst>
              <a:ext uri="{FF2B5EF4-FFF2-40B4-BE49-F238E27FC236}">
                <a16:creationId xmlns:a16="http://schemas.microsoft.com/office/drawing/2014/main" id="{29E3326F-250F-8947-9DDC-C005AB7FA2E0}"/>
              </a:ext>
            </a:extLst>
          </p:cNvPr>
          <p:cNvGraphicFramePr>
            <a:graphicFrameLocks noGrp="1"/>
          </p:cNvGraphicFramePr>
          <p:nvPr>
            <p:extLst>
              <p:ext uri="{D42A27DB-BD31-4B8C-83A1-F6EECF244321}">
                <p14:modId xmlns:p14="http://schemas.microsoft.com/office/powerpoint/2010/main" val="2479925760"/>
              </p:ext>
            </p:extLst>
          </p:nvPr>
        </p:nvGraphicFramePr>
        <p:xfrm>
          <a:off x="1087828" y="1610140"/>
          <a:ext cx="10265971" cy="3988224"/>
        </p:xfrm>
        <a:graphic>
          <a:graphicData uri="http://schemas.openxmlformats.org/drawingml/2006/table">
            <a:tbl>
              <a:tblPr firstRow="1" firstCol="1" bandRow="1">
                <a:tableStyleId>{5940675A-B579-460E-94D1-54222C63F5DA}</a:tableStyleId>
              </a:tblPr>
              <a:tblGrid>
                <a:gridCol w="3324477">
                  <a:extLst>
                    <a:ext uri="{9D8B030D-6E8A-4147-A177-3AD203B41FA5}">
                      <a16:colId xmlns:a16="http://schemas.microsoft.com/office/drawing/2014/main" val="2915268277"/>
                    </a:ext>
                  </a:extLst>
                </a:gridCol>
                <a:gridCol w="975132">
                  <a:extLst>
                    <a:ext uri="{9D8B030D-6E8A-4147-A177-3AD203B41FA5}">
                      <a16:colId xmlns:a16="http://schemas.microsoft.com/office/drawing/2014/main" val="2835181878"/>
                    </a:ext>
                  </a:extLst>
                </a:gridCol>
                <a:gridCol w="5966362">
                  <a:extLst>
                    <a:ext uri="{9D8B030D-6E8A-4147-A177-3AD203B41FA5}">
                      <a16:colId xmlns:a16="http://schemas.microsoft.com/office/drawing/2014/main" val="2952952503"/>
                    </a:ext>
                  </a:extLst>
                </a:gridCol>
              </a:tblGrid>
              <a:tr h="443136">
                <a:tc>
                  <a:txBody>
                    <a:bodyPr/>
                    <a:lstStyle/>
                    <a:p>
                      <a:pPr marL="0" marR="0">
                        <a:spcBef>
                          <a:spcPts val="0"/>
                        </a:spcBef>
                        <a:spcAft>
                          <a:spcPts val="0"/>
                        </a:spcAft>
                      </a:pPr>
                      <a:r>
                        <a:rPr lang="en-US" sz="1200" b="1" dirty="0">
                          <a:effectLst/>
                        </a:rPr>
                        <a:t>Type of life insurance</a:t>
                      </a:r>
                      <a:endParaRPr lang="en-US" sz="1200" b="1"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spcBef>
                          <a:spcPts val="0"/>
                        </a:spcBef>
                        <a:spcAft>
                          <a:spcPts val="0"/>
                        </a:spcAft>
                      </a:pPr>
                      <a:r>
                        <a:rPr lang="en-US" sz="1200" b="1" dirty="0">
                          <a:effectLst/>
                        </a:rPr>
                        <a:t>Term</a:t>
                      </a:r>
                      <a:endParaRPr lang="en-US" sz="1200" b="1"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spcBef>
                          <a:spcPts val="0"/>
                        </a:spcBef>
                        <a:spcAft>
                          <a:spcPts val="0"/>
                        </a:spcAft>
                      </a:pPr>
                      <a:r>
                        <a:rPr lang="en-US" sz="1200" b="1" dirty="0">
                          <a:effectLst/>
                        </a:rPr>
                        <a:t>Permanent</a:t>
                      </a:r>
                      <a:endParaRPr lang="en-US" sz="1200" b="1" dirty="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35158458"/>
                  </a:ext>
                </a:extLst>
              </a:tr>
              <a:tr h="443136">
                <a:tc>
                  <a:txBody>
                    <a:bodyPr/>
                    <a:lstStyle/>
                    <a:p>
                      <a:pPr marL="0" marR="0">
                        <a:spcBef>
                          <a:spcPts val="0"/>
                        </a:spcBef>
                        <a:spcAft>
                          <a:spcPts val="0"/>
                        </a:spcAft>
                      </a:pPr>
                      <a:r>
                        <a:rPr lang="en-US" sz="1200" dirty="0">
                          <a:effectLst/>
                        </a:rPr>
                        <a:t>Term life insurance</a:t>
                      </a:r>
                      <a:endParaRPr lang="en-US" sz="12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endParaRPr>
                    </a:p>
                  </a:txBody>
                  <a:tcPr marL="0" marR="0" marT="0" marB="0" anchor="ctr"/>
                </a:tc>
                <a:tc>
                  <a:txBody>
                    <a:bodyPr/>
                    <a:lstStyle/>
                    <a:p>
                      <a:endParaRPr lang="en-US" sz="1200" dirty="0">
                        <a:effectLst/>
                        <a:latin typeface="Times New Roman" panose="02020603050405020304" pitchFamily="18" charset="0"/>
                      </a:endParaRPr>
                    </a:p>
                  </a:txBody>
                  <a:tcPr marL="0" marR="0" marT="0" marB="0" anchor="ctr"/>
                </a:tc>
                <a:extLst>
                  <a:ext uri="{0D108BD9-81ED-4DB2-BD59-A6C34878D82A}">
                    <a16:rowId xmlns:a16="http://schemas.microsoft.com/office/drawing/2014/main" val="4019825763"/>
                  </a:ext>
                </a:extLst>
              </a:tr>
              <a:tr h="443136">
                <a:tc>
                  <a:txBody>
                    <a:bodyPr/>
                    <a:lstStyle/>
                    <a:p>
                      <a:pPr marL="0" marR="0">
                        <a:spcBef>
                          <a:spcPts val="0"/>
                        </a:spcBef>
                        <a:spcAft>
                          <a:spcPts val="0"/>
                        </a:spcAft>
                      </a:pPr>
                      <a:r>
                        <a:rPr lang="en-US" sz="1200" dirty="0">
                          <a:effectLst/>
                        </a:rPr>
                        <a:t>Whole life insurance</a:t>
                      </a:r>
                      <a:endParaRPr lang="en-US" sz="1200" dirty="0">
                        <a:effectLst/>
                        <a:latin typeface="Times New Roman" panose="02020603050405020304" pitchFamily="18" charset="0"/>
                        <a:ea typeface="Calibri" panose="020F0502020204030204" pitchFamily="34" charset="0"/>
                      </a:endParaRPr>
                    </a:p>
                  </a:txBody>
                  <a:tcPr marL="0" marR="0" marT="0" marB="0" anchor="ctr"/>
                </a:tc>
                <a:tc>
                  <a:txBody>
                    <a:bodyPr/>
                    <a:lstStyle/>
                    <a:p>
                      <a:endParaRPr lang="en-US" sz="1200">
                        <a:effectLst/>
                        <a:latin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741451112"/>
                  </a:ext>
                </a:extLst>
              </a:tr>
              <a:tr h="443136">
                <a:tc>
                  <a:txBody>
                    <a:bodyPr/>
                    <a:lstStyle/>
                    <a:p>
                      <a:pPr marL="0" marR="0">
                        <a:spcBef>
                          <a:spcPts val="0"/>
                        </a:spcBef>
                        <a:spcAft>
                          <a:spcPts val="0"/>
                        </a:spcAft>
                      </a:pPr>
                      <a:r>
                        <a:rPr lang="en-US" sz="1200" dirty="0">
                          <a:effectLst/>
                        </a:rPr>
                        <a:t>Universal life insurance</a:t>
                      </a:r>
                      <a:endParaRPr lang="en-US" sz="1200" dirty="0">
                        <a:effectLst/>
                        <a:latin typeface="Times New Roman" panose="02020603050405020304" pitchFamily="18" charset="0"/>
                        <a:ea typeface="Calibri" panose="020F0502020204030204" pitchFamily="34" charset="0"/>
                      </a:endParaRPr>
                    </a:p>
                  </a:txBody>
                  <a:tcPr marL="0" marR="0" marT="0" marB="0" anchor="ctr"/>
                </a:tc>
                <a:tc>
                  <a:txBody>
                    <a:bodyPr/>
                    <a:lstStyle/>
                    <a:p>
                      <a:endParaRPr lang="en-US" sz="1200">
                        <a:effectLst/>
                        <a:latin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3095571378"/>
                  </a:ext>
                </a:extLst>
              </a:tr>
              <a:tr h="443136">
                <a:tc>
                  <a:txBody>
                    <a:bodyPr/>
                    <a:lstStyle/>
                    <a:p>
                      <a:pPr marL="0" marR="0">
                        <a:spcBef>
                          <a:spcPts val="0"/>
                        </a:spcBef>
                        <a:spcAft>
                          <a:spcPts val="0"/>
                        </a:spcAft>
                      </a:pPr>
                      <a:r>
                        <a:rPr lang="en-US" sz="1200" dirty="0">
                          <a:effectLst/>
                        </a:rPr>
                        <a:t>Variable life insurance</a:t>
                      </a:r>
                      <a:endParaRPr lang="en-US" sz="1200" dirty="0">
                        <a:effectLst/>
                        <a:latin typeface="Times New Roman" panose="02020603050405020304" pitchFamily="18" charset="0"/>
                        <a:ea typeface="Calibri" panose="020F0502020204030204" pitchFamily="34" charset="0"/>
                      </a:endParaRPr>
                    </a:p>
                  </a:txBody>
                  <a:tcPr marL="0" marR="0" marT="0" marB="0" anchor="ctr"/>
                </a:tc>
                <a:tc>
                  <a:txBody>
                    <a:bodyPr/>
                    <a:lstStyle/>
                    <a:p>
                      <a:endParaRPr lang="en-US" sz="1200">
                        <a:effectLst/>
                        <a:latin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538502086"/>
                  </a:ext>
                </a:extLst>
              </a:tr>
              <a:tr h="443136">
                <a:tc>
                  <a:txBody>
                    <a:bodyPr/>
                    <a:lstStyle/>
                    <a:p>
                      <a:pPr marL="0" marR="0">
                        <a:spcBef>
                          <a:spcPts val="0"/>
                        </a:spcBef>
                        <a:spcAft>
                          <a:spcPts val="0"/>
                        </a:spcAft>
                      </a:pPr>
                      <a:r>
                        <a:rPr lang="en-US" sz="1200">
                          <a:effectLst/>
                        </a:rPr>
                        <a:t>Indexed universal life insurance</a:t>
                      </a:r>
                      <a:endParaRPr lang="en-US" sz="1200">
                        <a:effectLst/>
                        <a:latin typeface="Times New Roman" panose="02020603050405020304" pitchFamily="18" charset="0"/>
                        <a:ea typeface="Calibri" panose="020F0502020204030204" pitchFamily="34" charset="0"/>
                      </a:endParaRPr>
                    </a:p>
                  </a:txBody>
                  <a:tcPr marL="0" marR="0" marT="0" marB="0" anchor="ctr"/>
                </a:tc>
                <a:tc>
                  <a:txBody>
                    <a:bodyPr/>
                    <a:lstStyle/>
                    <a:p>
                      <a:endParaRPr lang="en-US" sz="1200">
                        <a:effectLst/>
                        <a:latin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4176951510"/>
                  </a:ext>
                </a:extLst>
              </a:tr>
              <a:tr h="443136">
                <a:tc>
                  <a:txBody>
                    <a:bodyPr/>
                    <a:lstStyle/>
                    <a:p>
                      <a:pPr marL="0" marR="0">
                        <a:spcBef>
                          <a:spcPts val="0"/>
                        </a:spcBef>
                        <a:spcAft>
                          <a:spcPts val="0"/>
                        </a:spcAft>
                      </a:pPr>
                      <a:r>
                        <a:rPr lang="en-US" sz="1200">
                          <a:effectLst/>
                        </a:rPr>
                        <a:t>Simplified issue life insurance</a:t>
                      </a:r>
                      <a:endParaRPr lang="en-US" sz="12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3974817528"/>
                  </a:ext>
                </a:extLst>
              </a:tr>
              <a:tr h="443136">
                <a:tc>
                  <a:txBody>
                    <a:bodyPr/>
                    <a:lstStyle/>
                    <a:p>
                      <a:pPr marL="0" marR="0">
                        <a:spcBef>
                          <a:spcPts val="0"/>
                        </a:spcBef>
                        <a:spcAft>
                          <a:spcPts val="0"/>
                        </a:spcAft>
                      </a:pPr>
                      <a:r>
                        <a:rPr lang="en-US" sz="1200">
                          <a:effectLst/>
                        </a:rPr>
                        <a:t>Guaranteed issue life insurance</a:t>
                      </a:r>
                      <a:endParaRPr lang="en-US" sz="12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2740330540"/>
                  </a:ext>
                </a:extLst>
              </a:tr>
              <a:tr h="443136">
                <a:tc>
                  <a:txBody>
                    <a:bodyPr/>
                    <a:lstStyle/>
                    <a:p>
                      <a:pPr marL="0" marR="0">
                        <a:spcBef>
                          <a:spcPts val="0"/>
                        </a:spcBef>
                        <a:spcAft>
                          <a:spcPts val="0"/>
                        </a:spcAft>
                      </a:pPr>
                      <a:r>
                        <a:rPr lang="en-US" sz="1200">
                          <a:effectLst/>
                        </a:rPr>
                        <a:t>Group life insurance</a:t>
                      </a:r>
                      <a:endParaRPr lang="en-US" sz="12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spcBef>
                          <a:spcPts val="0"/>
                        </a:spcBef>
                        <a:spcAft>
                          <a:spcPts val="0"/>
                        </a:spcAft>
                      </a:pPr>
                      <a:r>
                        <a:rPr lang="en-US" sz="1200" dirty="0">
                          <a:effectLst/>
                        </a:rPr>
                        <a:t>✓</a:t>
                      </a:r>
                      <a:endParaRPr lang="en-US" sz="12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spcBef>
                          <a:spcPts val="0"/>
                        </a:spcBef>
                        <a:spcAft>
                          <a:spcPts val="0"/>
                        </a:spcAft>
                      </a:pPr>
                      <a:r>
                        <a:rPr lang="en-US" sz="1200" dirty="0">
                          <a:effectLst/>
                        </a:rPr>
                        <a:t>✓</a:t>
                      </a:r>
                      <a:endParaRPr lang="en-US" sz="1200" dirty="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436575026"/>
                  </a:ext>
                </a:extLst>
              </a:tr>
            </a:tbl>
          </a:graphicData>
        </a:graphic>
      </p:graphicFrame>
    </p:spTree>
    <p:extLst>
      <p:ext uri="{BB962C8B-B14F-4D97-AF65-F5344CB8AC3E}">
        <p14:creationId xmlns:p14="http://schemas.microsoft.com/office/powerpoint/2010/main" val="117531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5" y="551414"/>
            <a:ext cx="7680960" cy="1046440"/>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Market update</a:t>
            </a:r>
          </a:p>
          <a:p>
            <a:endParaRPr lang="en-US" dirty="0"/>
          </a:p>
        </p:txBody>
      </p:sp>
      <p:pic>
        <p:nvPicPr>
          <p:cNvPr id="1028" name="Picture 4">
            <a:extLst>
              <a:ext uri="{FF2B5EF4-FFF2-40B4-BE49-F238E27FC236}">
                <a16:creationId xmlns:a16="http://schemas.microsoft.com/office/drawing/2014/main" id="{A7A5FF85-E4F5-2A43-7F00-4AA58A4CC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20" y="1510803"/>
            <a:ext cx="3813935" cy="22066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64A555B-B58E-C3F5-5727-15B1A1963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559" y="3869979"/>
            <a:ext cx="3405188" cy="1970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5FCBF29-3056-6EB9-C265-EDB10BC93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153" y="1510802"/>
            <a:ext cx="3813935" cy="220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58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Whole Life vs. Term Life Insurance</a:t>
            </a:r>
            <a:endParaRPr lang="en-US" sz="4200" dirty="0"/>
          </a:p>
        </p:txBody>
      </p:sp>
      <p:pic>
        <p:nvPicPr>
          <p:cNvPr id="5" name="Picture 2" descr="78-22 Life Insurance Settlements chart">
            <a:extLst>
              <a:ext uri="{FF2B5EF4-FFF2-40B4-BE49-F238E27FC236}">
                <a16:creationId xmlns:a16="http://schemas.microsoft.com/office/drawing/2014/main" id="{BDBAED8F-4BD0-C243-92F9-86D92A116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546" y="1206242"/>
            <a:ext cx="3992908" cy="510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0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Life Insurance Calculators</a:t>
            </a:r>
            <a:endParaRPr lang="en-US" sz="4200" dirty="0"/>
          </a:p>
        </p:txBody>
      </p:sp>
      <p:sp>
        <p:nvSpPr>
          <p:cNvPr id="4" name="Text Placeholder 1">
            <a:extLst>
              <a:ext uri="{FF2B5EF4-FFF2-40B4-BE49-F238E27FC236}">
                <a16:creationId xmlns:a16="http://schemas.microsoft.com/office/drawing/2014/main" id="{88BF505D-CFC1-814B-A829-DB352AB5345B}"/>
              </a:ext>
            </a:extLst>
          </p:cNvPr>
          <p:cNvSpPr txBox="1">
            <a:spLocks/>
          </p:cNvSpPr>
          <p:nvPr/>
        </p:nvSpPr>
        <p:spPr>
          <a:xfrm>
            <a:off x="614264" y="1498499"/>
            <a:ext cx="10515600" cy="4622483"/>
          </a:xfrm>
          <a:prstGeom prst="rect">
            <a:avLst/>
          </a:prstGeom>
        </p:spPr>
        <p:txBody>
          <a:bodyPr vert="horz" lIns="91440" tIns="45720" rIns="91440" bIns="45720" rtlCol="0">
            <a:normAutofit/>
          </a:bodyPr>
          <a:lstStyle>
            <a:lvl1pPr marL="293688" marR="0" indent="-2936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5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3925" marR="0" indent="-23812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1" lvl="1" indent="0">
              <a:buFont typeface="Arial" panose="020B0604020202020204" pitchFamily="34" charset="0"/>
              <a:buNone/>
            </a:pPr>
            <a:endParaRPr lang="en-US" b="1" dirty="0"/>
          </a:p>
          <a:p>
            <a:pPr marL="685801" lvl="1" indent="-342900"/>
            <a:r>
              <a:rPr lang="en-US" dirty="0"/>
              <a:t>https://</a:t>
            </a:r>
            <a:r>
              <a:rPr lang="en-US" dirty="0" err="1"/>
              <a:t>www.bankrate.com</a:t>
            </a:r>
            <a:r>
              <a:rPr lang="en-US" dirty="0"/>
              <a:t>/insurance/life-insurance/life-insurance-calculator/</a:t>
            </a:r>
          </a:p>
          <a:p>
            <a:pPr marL="685801" lvl="1" indent="-342900"/>
            <a:endParaRPr lang="en-US" dirty="0"/>
          </a:p>
          <a:p>
            <a:pPr marL="685801" lvl="1" indent="-342900"/>
            <a:r>
              <a:rPr lang="en-US" dirty="0"/>
              <a:t>https://</a:t>
            </a:r>
            <a:r>
              <a:rPr lang="en-US" dirty="0" err="1"/>
              <a:t>www.fidelity.com</a:t>
            </a:r>
            <a:r>
              <a:rPr lang="en-US" dirty="0"/>
              <a:t>/calculators-tools/life-insurance</a:t>
            </a:r>
          </a:p>
          <a:p>
            <a:pPr marL="685801" lvl="1" indent="-342900"/>
            <a:endParaRPr lang="en-US" dirty="0"/>
          </a:p>
          <a:p>
            <a:pPr marL="685801" lvl="1" indent="-342900"/>
            <a:r>
              <a:rPr lang="en-US" dirty="0"/>
              <a:t>https://</a:t>
            </a:r>
            <a:r>
              <a:rPr lang="en-US" dirty="0" err="1"/>
              <a:t>www.ramseysolutions.com</a:t>
            </a:r>
            <a:r>
              <a:rPr lang="en-US" dirty="0"/>
              <a:t>/insurance/term-life-insurance-calculator</a:t>
            </a:r>
          </a:p>
          <a:p>
            <a:pPr marL="342901" lvl="1" indent="0">
              <a:buFont typeface="Arial" panose="020B0604020202020204" pitchFamily="34" charset="0"/>
              <a:buNone/>
            </a:pPr>
            <a:endParaRPr lang="en-US" b="1" dirty="0"/>
          </a:p>
        </p:txBody>
      </p:sp>
    </p:spTree>
    <p:extLst>
      <p:ext uri="{BB962C8B-B14F-4D97-AF65-F5344CB8AC3E}">
        <p14:creationId xmlns:p14="http://schemas.microsoft.com/office/powerpoint/2010/main" val="4122076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The 10 Best Life Insurance Companies</a:t>
            </a:r>
            <a:endParaRPr lang="en-US" sz="4200" dirty="0"/>
          </a:p>
        </p:txBody>
      </p:sp>
      <p:graphicFrame>
        <p:nvGraphicFramePr>
          <p:cNvPr id="5" name="Table 4">
            <a:extLst>
              <a:ext uri="{FF2B5EF4-FFF2-40B4-BE49-F238E27FC236}">
                <a16:creationId xmlns:a16="http://schemas.microsoft.com/office/drawing/2014/main" id="{AAF95C5B-3C82-EE47-B9FF-5BC8B0E0B6AB}"/>
              </a:ext>
            </a:extLst>
          </p:cNvPr>
          <p:cNvGraphicFramePr>
            <a:graphicFrameLocks noGrp="1"/>
          </p:cNvGraphicFramePr>
          <p:nvPr>
            <p:extLst>
              <p:ext uri="{D42A27DB-BD31-4B8C-83A1-F6EECF244321}">
                <p14:modId xmlns:p14="http://schemas.microsoft.com/office/powerpoint/2010/main" val="2994802922"/>
              </p:ext>
            </p:extLst>
          </p:nvPr>
        </p:nvGraphicFramePr>
        <p:xfrm>
          <a:off x="2410928" y="1290079"/>
          <a:ext cx="7445016" cy="5017953"/>
        </p:xfrm>
        <a:graphic>
          <a:graphicData uri="http://schemas.openxmlformats.org/drawingml/2006/table">
            <a:tbl>
              <a:tblPr/>
              <a:tblGrid>
                <a:gridCol w="2481672">
                  <a:extLst>
                    <a:ext uri="{9D8B030D-6E8A-4147-A177-3AD203B41FA5}">
                      <a16:colId xmlns:a16="http://schemas.microsoft.com/office/drawing/2014/main" val="3028337658"/>
                    </a:ext>
                  </a:extLst>
                </a:gridCol>
                <a:gridCol w="2481672">
                  <a:extLst>
                    <a:ext uri="{9D8B030D-6E8A-4147-A177-3AD203B41FA5}">
                      <a16:colId xmlns:a16="http://schemas.microsoft.com/office/drawing/2014/main" val="1180882545"/>
                    </a:ext>
                  </a:extLst>
                </a:gridCol>
                <a:gridCol w="2481672">
                  <a:extLst>
                    <a:ext uri="{9D8B030D-6E8A-4147-A177-3AD203B41FA5}">
                      <a16:colId xmlns:a16="http://schemas.microsoft.com/office/drawing/2014/main" val="1476403545"/>
                    </a:ext>
                  </a:extLst>
                </a:gridCol>
              </a:tblGrid>
              <a:tr h="425651">
                <a:tc>
                  <a:txBody>
                    <a:bodyPr/>
                    <a:lstStyle/>
                    <a:p>
                      <a:pPr algn="l"/>
                      <a:r>
                        <a:rPr lang="en-US" sz="1200" b="1">
                          <a:effectLst/>
                        </a:rPr>
                        <a:t>Insurance company</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b="1">
                          <a:effectLst/>
                        </a:rPr>
                        <a:t>NerdWallet rating</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b="1">
                          <a:effectLst/>
                        </a:rPr>
                        <a:t>Term lengths available</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25421738"/>
                  </a:ext>
                </a:extLst>
              </a:tr>
              <a:tr h="425651">
                <a:tc>
                  <a:txBody>
                    <a:bodyPr/>
                    <a:lstStyle/>
                    <a:p>
                      <a:pPr algn="l"/>
                      <a:r>
                        <a:rPr lang="en-US" sz="1200" b="1" u="none" strike="noStrike">
                          <a:solidFill>
                            <a:srgbClr val="3992D6"/>
                          </a:solidFill>
                          <a:effectLst/>
                          <a:hlinkClick r:id="rId3"/>
                        </a:rPr>
                        <a:t>Haven Life</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a:effectLst/>
                        </a:rPr>
                        <a:t>*****</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dirty="0">
                          <a:effectLst/>
                        </a:rPr>
                        <a:t>5, 10, 15, 20, 25 or 30 years.</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63899298"/>
                  </a:ext>
                </a:extLst>
              </a:tr>
              <a:tr h="425651">
                <a:tc>
                  <a:txBody>
                    <a:bodyPr/>
                    <a:lstStyle/>
                    <a:p>
                      <a:pPr algn="l"/>
                      <a:r>
                        <a:rPr lang="en-US" sz="1200" b="1" u="none" strike="noStrike" dirty="0">
                          <a:solidFill>
                            <a:srgbClr val="3992D6"/>
                          </a:solidFill>
                          <a:effectLst/>
                          <a:hlinkClick r:id="rId4"/>
                        </a:rPr>
                        <a:t>Guardian Life</a:t>
                      </a:r>
                      <a:endParaRPr lang="en-US" sz="1200" dirty="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200">
                          <a:effectLst/>
                        </a:rPr>
                        <a:t>*****</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200" dirty="0">
                          <a:effectLst/>
                        </a:rPr>
                        <a:t>10, 15, 20 or 30 years.</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522022466"/>
                  </a:ext>
                </a:extLst>
              </a:tr>
              <a:tr h="776187">
                <a:tc>
                  <a:txBody>
                    <a:bodyPr/>
                    <a:lstStyle/>
                    <a:p>
                      <a:pPr algn="l"/>
                      <a:r>
                        <a:rPr lang="en-US" sz="1200" b="1" u="none" strike="noStrike">
                          <a:solidFill>
                            <a:srgbClr val="3992D6"/>
                          </a:solidFill>
                          <a:effectLst/>
                          <a:hlinkClick r:id="rId5"/>
                        </a:rPr>
                        <a:t>AARP</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dirty="0">
                          <a:effectLst/>
                        </a:rPr>
                        <a:t>*****</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dirty="0">
                          <a:effectLst/>
                        </a:rPr>
                        <a:t>No traditional term lengths — all policies expire at age 80.</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49679005"/>
                  </a:ext>
                </a:extLst>
              </a:tr>
              <a:tr h="425651">
                <a:tc>
                  <a:txBody>
                    <a:bodyPr/>
                    <a:lstStyle/>
                    <a:p>
                      <a:pPr algn="l"/>
                      <a:r>
                        <a:rPr lang="en-US" sz="1200" b="1" u="none" strike="noStrike" dirty="0">
                          <a:solidFill>
                            <a:srgbClr val="3992D6"/>
                          </a:solidFill>
                          <a:effectLst/>
                          <a:hlinkClick r:id="rId6"/>
                        </a:rPr>
                        <a:t>Fabric</a:t>
                      </a:r>
                      <a:endParaRPr lang="en-US" sz="1200" dirty="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200">
                          <a:effectLst/>
                        </a:rPr>
                        <a:t>*****</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200" dirty="0">
                          <a:effectLst/>
                        </a:rPr>
                        <a:t>10, 15, 20, 25 or 30 years.</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613189064"/>
                  </a:ext>
                </a:extLst>
              </a:tr>
              <a:tr h="425651">
                <a:tc>
                  <a:txBody>
                    <a:bodyPr/>
                    <a:lstStyle/>
                    <a:p>
                      <a:pPr algn="l"/>
                      <a:r>
                        <a:rPr lang="en-US" sz="1200" b="1" u="none" strike="noStrike">
                          <a:solidFill>
                            <a:srgbClr val="3992D6"/>
                          </a:solidFill>
                          <a:effectLst/>
                          <a:hlinkClick r:id="rId7"/>
                        </a:rPr>
                        <a:t>MassMutual</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a:effectLst/>
                        </a:rPr>
                        <a:t>*****</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a:effectLst/>
                        </a:rPr>
                        <a:t>1, 10, 15, 20, 25 or 30 years.</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14926232"/>
                  </a:ext>
                </a:extLst>
              </a:tr>
              <a:tr h="251832">
                <a:tc>
                  <a:txBody>
                    <a:bodyPr/>
                    <a:lstStyle/>
                    <a:p>
                      <a:pPr algn="l"/>
                      <a:r>
                        <a:rPr lang="en-US" sz="1200" b="1" u="none" strike="noStrike">
                          <a:solidFill>
                            <a:srgbClr val="3992D6"/>
                          </a:solidFill>
                          <a:effectLst/>
                          <a:hlinkClick r:id="rId8"/>
                        </a:rPr>
                        <a:t>New York Life</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200">
                          <a:effectLst/>
                        </a:rPr>
                        <a:t>****1/2</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200">
                          <a:effectLst/>
                        </a:rPr>
                        <a:t>1, 10 or 20 years.</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901294683"/>
                  </a:ext>
                </a:extLst>
              </a:tr>
              <a:tr h="425651">
                <a:tc>
                  <a:txBody>
                    <a:bodyPr/>
                    <a:lstStyle/>
                    <a:p>
                      <a:pPr algn="l"/>
                      <a:r>
                        <a:rPr lang="en-US" sz="1200" b="1" u="none" strike="noStrike">
                          <a:solidFill>
                            <a:srgbClr val="3992D6"/>
                          </a:solidFill>
                          <a:effectLst/>
                          <a:hlinkClick r:id="rId9"/>
                        </a:rPr>
                        <a:t>Pacific Life</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a:effectLst/>
                        </a:rPr>
                        <a:t>****1/2</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dirty="0">
                          <a:effectLst/>
                        </a:rPr>
                        <a:t>10, 15, 20, 25 or 30 years.</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77163498"/>
                  </a:ext>
                </a:extLst>
              </a:tr>
              <a:tr h="291640">
                <a:tc>
                  <a:txBody>
                    <a:bodyPr/>
                    <a:lstStyle/>
                    <a:p>
                      <a:pPr algn="l"/>
                      <a:r>
                        <a:rPr lang="en-US" sz="1200" b="1" u="none" strike="noStrike">
                          <a:solidFill>
                            <a:srgbClr val="3992D6"/>
                          </a:solidFill>
                          <a:effectLst/>
                          <a:hlinkClick r:id="rId10"/>
                        </a:rPr>
                        <a:t>State Farm</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200">
                          <a:effectLst/>
                        </a:rPr>
                        <a:t>****1/2</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200" dirty="0">
                          <a:effectLst/>
                        </a:rPr>
                        <a:t>10, 20 or 30 years.</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401678302"/>
                  </a:ext>
                </a:extLst>
              </a:tr>
              <a:tr h="425651">
                <a:tc>
                  <a:txBody>
                    <a:bodyPr/>
                    <a:lstStyle/>
                    <a:p>
                      <a:pPr algn="l"/>
                      <a:r>
                        <a:rPr lang="en-US" sz="1200" b="1" u="none" strike="noStrike">
                          <a:solidFill>
                            <a:srgbClr val="3992D6"/>
                          </a:solidFill>
                          <a:effectLst/>
                          <a:hlinkClick r:id="rId11"/>
                        </a:rPr>
                        <a:t>Lincoln Financial</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a:effectLst/>
                        </a:rPr>
                        <a:t>****1/2</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dirty="0">
                          <a:effectLst/>
                        </a:rPr>
                        <a:t>10, 15, 20 or 30 years.</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82405987"/>
                  </a:ext>
                </a:extLst>
              </a:tr>
              <a:tr h="425651">
                <a:tc>
                  <a:txBody>
                    <a:bodyPr/>
                    <a:lstStyle/>
                    <a:p>
                      <a:pPr algn="l"/>
                      <a:r>
                        <a:rPr lang="en-US" sz="1200" b="1" u="none" strike="noStrike">
                          <a:solidFill>
                            <a:srgbClr val="3992D6"/>
                          </a:solidFill>
                          <a:effectLst/>
                          <a:hlinkClick r:id="rId12"/>
                        </a:rPr>
                        <a:t>Northwestern Mutual</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200">
                          <a:effectLst/>
                        </a:rPr>
                        <a:t>****1/2</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200" dirty="0">
                          <a:effectLst/>
                        </a:rPr>
                        <a:t>1, 10 or 20 years.</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716937748"/>
                  </a:ext>
                </a:extLst>
              </a:tr>
              <a:tr h="291640">
                <a:tc>
                  <a:txBody>
                    <a:bodyPr/>
                    <a:lstStyle/>
                    <a:p>
                      <a:pPr algn="l"/>
                      <a:r>
                        <a:rPr lang="en-US" sz="1200" b="1" u="none" strike="noStrike">
                          <a:solidFill>
                            <a:srgbClr val="3992D6"/>
                          </a:solidFill>
                          <a:effectLst/>
                          <a:hlinkClick r:id="rId13"/>
                        </a:rPr>
                        <a:t>USAA</a:t>
                      </a:r>
                      <a:endParaRPr lang="en-US" sz="1200">
                        <a:effectLst/>
                      </a:endParaRP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a:effectLst/>
                        </a:rPr>
                        <a:t>****1/2</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200" dirty="0">
                          <a:effectLst/>
                        </a:rPr>
                        <a:t>10 to 30 years.</a:t>
                      </a:r>
                    </a:p>
                  </a:txBody>
                  <a:tcPr marL="70398" marR="70398" marT="35199" marB="35199"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33524512"/>
                  </a:ext>
                </a:extLst>
              </a:tr>
            </a:tbl>
          </a:graphicData>
        </a:graphic>
      </p:graphicFrame>
    </p:spTree>
    <p:extLst>
      <p:ext uri="{BB962C8B-B14F-4D97-AF65-F5344CB8AC3E}">
        <p14:creationId xmlns:p14="http://schemas.microsoft.com/office/powerpoint/2010/main" val="12923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My 3 Favorite Life Insurance Stocks</a:t>
            </a:r>
            <a:endParaRPr lang="en-US" sz="4200" dirty="0"/>
          </a:p>
        </p:txBody>
      </p:sp>
      <p:graphicFrame>
        <p:nvGraphicFramePr>
          <p:cNvPr id="4" name="Table 3">
            <a:extLst>
              <a:ext uri="{FF2B5EF4-FFF2-40B4-BE49-F238E27FC236}">
                <a16:creationId xmlns:a16="http://schemas.microsoft.com/office/drawing/2014/main" id="{A4EC38D6-F725-C54B-8BCB-F897621CB2DE}"/>
              </a:ext>
            </a:extLst>
          </p:cNvPr>
          <p:cNvGraphicFramePr>
            <a:graphicFrameLocks noGrp="1"/>
          </p:cNvGraphicFramePr>
          <p:nvPr>
            <p:extLst>
              <p:ext uri="{D42A27DB-BD31-4B8C-83A1-F6EECF244321}">
                <p14:modId xmlns:p14="http://schemas.microsoft.com/office/powerpoint/2010/main" val="1396154896"/>
              </p:ext>
            </p:extLst>
          </p:nvPr>
        </p:nvGraphicFramePr>
        <p:xfrm>
          <a:off x="1791478" y="1433796"/>
          <a:ext cx="8319663" cy="4705349"/>
        </p:xfrm>
        <a:graphic>
          <a:graphicData uri="http://schemas.openxmlformats.org/drawingml/2006/table">
            <a:tbl>
              <a:tblPr/>
              <a:tblGrid>
                <a:gridCol w="2879882">
                  <a:extLst>
                    <a:ext uri="{9D8B030D-6E8A-4147-A177-3AD203B41FA5}">
                      <a16:colId xmlns:a16="http://schemas.microsoft.com/office/drawing/2014/main" val="1560763391"/>
                    </a:ext>
                  </a:extLst>
                </a:gridCol>
                <a:gridCol w="1039959">
                  <a:extLst>
                    <a:ext uri="{9D8B030D-6E8A-4147-A177-3AD203B41FA5}">
                      <a16:colId xmlns:a16="http://schemas.microsoft.com/office/drawing/2014/main" val="2890731600"/>
                    </a:ext>
                  </a:extLst>
                </a:gridCol>
                <a:gridCol w="1066624">
                  <a:extLst>
                    <a:ext uri="{9D8B030D-6E8A-4147-A177-3AD203B41FA5}">
                      <a16:colId xmlns:a16="http://schemas.microsoft.com/office/drawing/2014/main" val="875889938"/>
                    </a:ext>
                  </a:extLst>
                </a:gridCol>
                <a:gridCol w="1666599">
                  <a:extLst>
                    <a:ext uri="{9D8B030D-6E8A-4147-A177-3AD203B41FA5}">
                      <a16:colId xmlns:a16="http://schemas.microsoft.com/office/drawing/2014/main" val="386581779"/>
                    </a:ext>
                  </a:extLst>
                </a:gridCol>
                <a:gridCol w="1666599">
                  <a:extLst>
                    <a:ext uri="{9D8B030D-6E8A-4147-A177-3AD203B41FA5}">
                      <a16:colId xmlns:a16="http://schemas.microsoft.com/office/drawing/2014/main" val="1032156560"/>
                    </a:ext>
                  </a:extLst>
                </a:gridCol>
              </a:tblGrid>
              <a:tr h="975499">
                <a:tc>
                  <a:txBody>
                    <a:bodyPr/>
                    <a:lstStyle/>
                    <a:p>
                      <a:pPr algn="l"/>
                      <a:r>
                        <a:rPr lang="en-US" sz="1600" b="1">
                          <a:effectLst/>
                        </a:rPr>
                        <a:t>Company (Symbol)</a:t>
                      </a:r>
                      <a:endParaRPr lang="en-US" sz="1600">
                        <a:effectLst/>
                      </a:endParaRP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600" b="1">
                          <a:effectLst/>
                        </a:rPr>
                        <a:t>Price</a:t>
                      </a:r>
                      <a:endParaRPr lang="en-US" sz="1600">
                        <a:effectLst/>
                      </a:endParaRP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600" b="1" dirty="0">
                          <a:effectLst/>
                        </a:rPr>
                        <a:t>P/E</a:t>
                      </a:r>
                      <a:endParaRPr lang="en-US" sz="1600" dirty="0">
                        <a:effectLst/>
                      </a:endParaRP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600" b="1">
                          <a:effectLst/>
                        </a:rPr>
                        <a:t>Dividend Yield</a:t>
                      </a:r>
                      <a:endParaRPr lang="en-US" sz="1600">
                        <a:effectLst/>
                      </a:endParaRP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600" b="1">
                          <a:effectLst/>
                        </a:rPr>
                        <a:t>Ranking</a:t>
                      </a:r>
                      <a:endParaRPr lang="en-US" sz="1600">
                        <a:effectLst/>
                      </a:endParaRP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70386409"/>
                  </a:ext>
                </a:extLst>
              </a:tr>
              <a:tr h="975499">
                <a:tc>
                  <a:txBody>
                    <a:bodyPr/>
                    <a:lstStyle/>
                    <a:p>
                      <a:pPr algn="l"/>
                      <a:r>
                        <a:rPr lang="en-US" sz="1600">
                          <a:effectLst/>
                        </a:rPr>
                        <a:t>Unum Group (UNM)</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600" dirty="0">
                          <a:effectLst/>
                        </a:rPr>
                        <a:t>$39.33</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600" dirty="0">
                          <a:effectLst/>
                        </a:rPr>
                        <a:t>7.22</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600" dirty="0">
                          <a:effectLst/>
                        </a:rPr>
                        <a:t>3.35%</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600" dirty="0">
                          <a:effectLst/>
                        </a:rPr>
                        <a:t>Buy</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706489142"/>
                  </a:ext>
                </a:extLst>
              </a:tr>
              <a:tr h="1778852">
                <a:tc>
                  <a:txBody>
                    <a:bodyPr/>
                    <a:lstStyle/>
                    <a:p>
                      <a:pPr algn="l"/>
                      <a:r>
                        <a:rPr lang="en-US" sz="1600" dirty="0">
                          <a:effectLst/>
                        </a:rPr>
                        <a:t> </a:t>
                      </a:r>
                    </a:p>
                    <a:p>
                      <a:pPr algn="l"/>
                      <a:r>
                        <a:rPr lang="en-US" sz="1600" dirty="0">
                          <a:effectLst/>
                        </a:rPr>
                        <a:t>Reinsurance Group of America, Incorporated (RGA)</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600" dirty="0">
                          <a:effectLst/>
                        </a:rPr>
                        <a:t>$128.10</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600" dirty="0">
                          <a:effectLst/>
                        </a:rPr>
                        <a:t>32.19</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600" dirty="0">
                          <a:effectLst/>
                        </a:rPr>
                        <a:t>2.48%</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a:r>
                        <a:rPr lang="en-US" sz="1600">
                          <a:effectLst/>
                        </a:rPr>
                        <a:t>Buy</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15193459"/>
                  </a:ext>
                </a:extLst>
              </a:tr>
              <a:tr h="975499">
                <a:tc>
                  <a:txBody>
                    <a:bodyPr/>
                    <a:lstStyle/>
                    <a:p>
                      <a:pPr algn="l"/>
                      <a:r>
                        <a:rPr lang="en-US" sz="1600" dirty="0">
                          <a:effectLst/>
                        </a:rPr>
                        <a:t>Globe Life Inc. (GL)</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600" dirty="0">
                          <a:effectLst/>
                        </a:rPr>
                        <a:t>$103.42</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600" dirty="0">
                          <a:effectLst/>
                        </a:rPr>
                        <a:t>14.71</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600" dirty="0">
                          <a:effectLst/>
                        </a:rPr>
                        <a:t>0.80%</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a:r>
                        <a:rPr lang="en-US" sz="1600" dirty="0">
                          <a:effectLst/>
                        </a:rPr>
                        <a:t>Buy</a:t>
                      </a:r>
                    </a:p>
                  </a:txBody>
                  <a:tcPr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11977542"/>
                  </a:ext>
                </a:extLst>
              </a:tr>
            </a:tbl>
          </a:graphicData>
        </a:graphic>
      </p:graphicFrame>
    </p:spTree>
    <p:extLst>
      <p:ext uri="{BB962C8B-B14F-4D97-AF65-F5344CB8AC3E}">
        <p14:creationId xmlns:p14="http://schemas.microsoft.com/office/powerpoint/2010/main" val="341838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B9A81-A116-F149-BDF2-664C2DE27C5F}"/>
              </a:ext>
            </a:extLst>
          </p:cNvPr>
          <p:cNvSpPr>
            <a:spLocks noGrp="1"/>
          </p:cNvSpPr>
          <p:nvPr>
            <p:ph type="title"/>
          </p:nvPr>
        </p:nvSpPr>
        <p:spPr>
          <a:xfrm>
            <a:off x="838199" y="445238"/>
            <a:ext cx="9880158" cy="970692"/>
          </a:xfrm>
        </p:spPr>
        <p:txBody>
          <a:bodyPr>
            <a:normAutofit/>
          </a:bodyPr>
          <a:lstStyle/>
          <a:p>
            <a:br>
              <a:rPr lang="en-US" sz="2700" dirty="0">
                <a:solidFill>
                  <a:srgbClr val="FF0000"/>
                </a:solidFill>
              </a:rPr>
            </a:br>
            <a:endParaRPr lang="en-US" sz="2000" dirty="0">
              <a:solidFill>
                <a:srgbClr val="FF0000"/>
              </a:solidFill>
            </a:endParaRPr>
          </a:p>
        </p:txBody>
      </p:sp>
      <p:sp>
        <p:nvSpPr>
          <p:cNvPr id="6" name="TextBox 5">
            <a:extLst>
              <a:ext uri="{FF2B5EF4-FFF2-40B4-BE49-F238E27FC236}">
                <a16:creationId xmlns:a16="http://schemas.microsoft.com/office/drawing/2014/main" id="{53387FC9-C946-444F-BFAA-178C199DC2A3}"/>
              </a:ext>
            </a:extLst>
          </p:cNvPr>
          <p:cNvSpPr txBox="1"/>
          <p:nvPr/>
        </p:nvSpPr>
        <p:spPr>
          <a:xfrm>
            <a:off x="838199" y="1892502"/>
            <a:ext cx="8798170" cy="3877985"/>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rPr>
              <a:t>Claim your half-price Charter Membership in the </a:t>
            </a:r>
            <a:r>
              <a:rPr lang="en-US" sz="2000" b="1" dirty="0">
                <a:latin typeface="Roboto" panose="02000000000000000000" pitchFamily="2" charset="0"/>
                <a:ea typeface="Roboto" panose="02000000000000000000" pitchFamily="2" charset="0"/>
              </a:rPr>
              <a:t>Cabot Money Club </a:t>
            </a:r>
            <a:r>
              <a:rPr lang="en-US" sz="2000" dirty="0">
                <a:latin typeface="Roboto" panose="02000000000000000000" pitchFamily="2" charset="0"/>
                <a:ea typeface="Roboto" panose="02000000000000000000" pitchFamily="2" charset="0"/>
              </a:rPr>
              <a:t>right now! You’ll get full and instant access to advice about investing in the right stocks to ensure your financial independence and security:</a:t>
            </a:r>
          </a:p>
          <a:p>
            <a:pPr marL="285750" indent="-285750">
              <a:lnSpc>
                <a:spcPct val="150000"/>
              </a:lnSpc>
              <a:buFont typeface="Arial" panose="020B0604020202020204" pitchFamily="34" charset="0"/>
              <a:buChar char="•"/>
            </a:pPr>
            <a:r>
              <a:rPr lang="en-US" sz="2000" dirty="0">
                <a:latin typeface="Roboto" panose="02000000000000000000" pitchFamily="2" charset="0"/>
                <a:ea typeface="Roboto" panose="02000000000000000000" pitchFamily="2" charset="0"/>
              </a:rPr>
              <a:t>A full subscription to Cabot Money Club </a:t>
            </a:r>
            <a:r>
              <a:rPr lang="en-US" sz="2000" b="1" i="1" dirty="0">
                <a:latin typeface="Roboto" panose="02000000000000000000" pitchFamily="2" charset="0"/>
                <a:ea typeface="Roboto" panose="02000000000000000000" pitchFamily="2" charset="0"/>
              </a:rPr>
              <a:t>Stock of the Month</a:t>
            </a:r>
            <a:r>
              <a:rPr lang="en-US" sz="2000" dirty="0">
                <a:latin typeface="Roboto" panose="02000000000000000000" pitchFamily="2" charset="0"/>
                <a:ea typeface="Roboto" panose="02000000000000000000" pitchFamily="2" charset="0"/>
              </a:rPr>
              <a:t>, including </a:t>
            </a:r>
            <a:r>
              <a:rPr lang="en-US" sz="2000" b="1" i="1" dirty="0">
                <a:latin typeface="Roboto" panose="02000000000000000000" pitchFamily="2" charset="0"/>
                <a:ea typeface="Roboto" panose="02000000000000000000" pitchFamily="2" charset="0"/>
              </a:rPr>
              <a:t>Cabot ETF Strategies</a:t>
            </a:r>
          </a:p>
          <a:p>
            <a:pPr marL="285750" indent="-285750">
              <a:lnSpc>
                <a:spcPct val="150000"/>
              </a:lnSpc>
              <a:buFont typeface="Arial" panose="020B0604020202020204" pitchFamily="34" charset="0"/>
              <a:buChar char="•"/>
            </a:pPr>
            <a:r>
              <a:rPr lang="en-US" sz="2000" dirty="0">
                <a:latin typeface="Roboto" panose="02000000000000000000" pitchFamily="2" charset="0"/>
                <a:ea typeface="Roboto" panose="02000000000000000000" pitchFamily="2" charset="0"/>
              </a:rPr>
              <a:t>A full subscription to Cabot Money Club </a:t>
            </a:r>
            <a:r>
              <a:rPr lang="en-US" sz="2000" b="1" dirty="0">
                <a:latin typeface="Roboto" panose="02000000000000000000" pitchFamily="2" charset="0"/>
                <a:ea typeface="Roboto" panose="02000000000000000000" pitchFamily="2" charset="0"/>
              </a:rPr>
              <a:t>Magazine</a:t>
            </a:r>
          </a:p>
          <a:p>
            <a:pPr marL="285750" indent="-285750">
              <a:lnSpc>
                <a:spcPct val="150000"/>
              </a:lnSpc>
              <a:buFont typeface="Arial" panose="020B0604020202020204" pitchFamily="34" charset="0"/>
              <a:buChar char="•"/>
            </a:pPr>
            <a:r>
              <a:rPr lang="en-US" sz="2000" dirty="0">
                <a:latin typeface="Roboto" panose="02000000000000000000" pitchFamily="2" charset="0"/>
                <a:ea typeface="Roboto" panose="02000000000000000000" pitchFamily="2" charset="0"/>
              </a:rPr>
              <a:t>Immediate access to Cabot Money Club </a:t>
            </a:r>
            <a:r>
              <a:rPr lang="en-US" sz="2000" b="1" dirty="0">
                <a:latin typeface="Roboto" panose="02000000000000000000" pitchFamily="2" charset="0"/>
                <a:ea typeface="Roboto" panose="02000000000000000000" pitchFamily="2" charset="0"/>
              </a:rPr>
              <a:t>Premium Reports</a:t>
            </a:r>
            <a:endParaRPr lang="en-US" sz="2000" dirty="0">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r>
              <a:rPr lang="en-US" sz="2000" dirty="0">
                <a:latin typeface="Roboto" panose="02000000000000000000" pitchFamily="2" charset="0"/>
                <a:ea typeface="Roboto" panose="02000000000000000000" pitchFamily="2" charset="0"/>
              </a:rPr>
              <a:t>Access to our specially curated Cabot Money Club </a:t>
            </a:r>
            <a:r>
              <a:rPr lang="en-US" sz="2000" b="1" dirty="0">
                <a:latin typeface="Roboto" panose="02000000000000000000" pitchFamily="2" charset="0"/>
                <a:ea typeface="Roboto" panose="02000000000000000000" pitchFamily="2" charset="0"/>
              </a:rPr>
              <a:t>Investor Briefings</a:t>
            </a:r>
            <a:r>
              <a:rPr lang="en-US" sz="2000" dirty="0">
                <a:latin typeface="Roboto" panose="02000000000000000000" pitchFamily="2" charset="0"/>
                <a:ea typeface="Roboto" panose="02000000000000000000" pitchFamily="2" charset="0"/>
              </a:rPr>
              <a:t> </a:t>
            </a:r>
          </a:p>
          <a:p>
            <a:r>
              <a:rPr lang="en-US" sz="3600" b="1" u="sng" dirty="0">
                <a:solidFill>
                  <a:srgbClr val="FF0000"/>
                </a:solidFill>
              </a:rPr>
              <a:t>https://</a:t>
            </a:r>
            <a:r>
              <a:rPr lang="en-US" sz="3600" b="1" u="sng" dirty="0" err="1">
                <a:solidFill>
                  <a:srgbClr val="FF0000"/>
                </a:solidFill>
              </a:rPr>
              <a:t>cabotwealth.com</a:t>
            </a:r>
            <a:r>
              <a:rPr lang="en-US" sz="3600" b="1" u="sng" dirty="0">
                <a:solidFill>
                  <a:srgbClr val="FF0000"/>
                </a:solidFill>
              </a:rPr>
              <a:t>/</a:t>
            </a:r>
            <a:r>
              <a:rPr lang="en-US" sz="3600" b="1" u="sng" dirty="0" err="1">
                <a:solidFill>
                  <a:srgbClr val="FF0000"/>
                </a:solidFill>
              </a:rPr>
              <a:t>webinarspecial</a:t>
            </a:r>
            <a:endParaRPr lang="en-US" sz="3600" b="1" u="sng" dirty="0">
              <a:solidFill>
                <a:srgbClr val="FF0000"/>
              </a:solidFill>
            </a:endParaRPr>
          </a:p>
        </p:txBody>
      </p:sp>
      <p:pic>
        <p:nvPicPr>
          <p:cNvPr id="10" name="Picture 9" descr="A picture containing text, clock&#10;&#10;Description automatically generated">
            <a:extLst>
              <a:ext uri="{FF2B5EF4-FFF2-40B4-BE49-F238E27FC236}">
                <a16:creationId xmlns:a16="http://schemas.microsoft.com/office/drawing/2014/main" id="{405ACBE2-D30C-4B4E-BFE6-9A9ABE68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597370"/>
            <a:ext cx="7213600" cy="1143000"/>
          </a:xfrm>
          <a:prstGeom prst="rect">
            <a:avLst/>
          </a:prstGeom>
        </p:spPr>
      </p:pic>
      <p:pic>
        <p:nvPicPr>
          <p:cNvPr id="8" name="Picture 7">
            <a:extLst>
              <a:ext uri="{FF2B5EF4-FFF2-40B4-BE49-F238E27FC236}">
                <a16:creationId xmlns:a16="http://schemas.microsoft.com/office/drawing/2014/main" id="{E2532CCC-3277-3A49-BA3F-61665C1CBD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30310" y="1047007"/>
            <a:ext cx="8027682" cy="7468177"/>
          </a:xfrm>
          <a:prstGeom prst="rect">
            <a:avLst/>
          </a:prstGeom>
        </p:spPr>
      </p:pic>
    </p:spTree>
    <p:extLst>
      <p:ext uri="{BB962C8B-B14F-4D97-AF65-F5344CB8AC3E}">
        <p14:creationId xmlns:p14="http://schemas.microsoft.com/office/powerpoint/2010/main" val="663967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B763D-080E-1843-A114-A7C0758897F9}"/>
              </a:ext>
            </a:extLst>
          </p:cNvPr>
          <p:cNvSpPr>
            <a:spLocks noGrp="1"/>
          </p:cNvSpPr>
          <p:nvPr>
            <p:ph idx="1"/>
          </p:nvPr>
        </p:nvSpPr>
        <p:spPr>
          <a:xfrm>
            <a:off x="838200" y="1422623"/>
            <a:ext cx="10515600" cy="4774885"/>
          </a:xfrm>
        </p:spPr>
        <p:txBody>
          <a:bodyPr/>
          <a:lstStyle/>
          <a:p>
            <a:pPr marL="0" indent="0">
              <a:buNone/>
            </a:pPr>
            <a:r>
              <a:rPr lang="en-US" dirty="0"/>
              <a:t>Please submit questions using the chat feature.</a:t>
            </a:r>
          </a:p>
        </p:txBody>
      </p:sp>
      <p:sp>
        <p:nvSpPr>
          <p:cNvPr id="3" name="Title 2">
            <a:extLst>
              <a:ext uri="{FF2B5EF4-FFF2-40B4-BE49-F238E27FC236}">
                <a16:creationId xmlns:a16="http://schemas.microsoft.com/office/drawing/2014/main" id="{3E705307-1625-9E4A-8569-EDEE8A067F3D}"/>
              </a:ext>
            </a:extLst>
          </p:cNvPr>
          <p:cNvSpPr>
            <a:spLocks noGrp="1"/>
          </p:cNvSpPr>
          <p:nvPr>
            <p:ph type="title"/>
          </p:nvPr>
        </p:nvSpPr>
        <p:spPr/>
        <p:txBody>
          <a:bodyPr>
            <a:normAutofit/>
          </a:bodyPr>
          <a:lstStyle/>
          <a:p>
            <a:r>
              <a:rPr lang="en-US" sz="4200" dirty="0"/>
              <a:t>Questions</a:t>
            </a:r>
          </a:p>
        </p:txBody>
      </p:sp>
      <p:sp>
        <p:nvSpPr>
          <p:cNvPr id="4" name="TextBox 3">
            <a:extLst>
              <a:ext uri="{FF2B5EF4-FFF2-40B4-BE49-F238E27FC236}">
                <a16:creationId xmlns:a16="http://schemas.microsoft.com/office/drawing/2014/main" id="{34985070-B608-4D4C-8C85-8A71F789EC6F}"/>
              </a:ext>
            </a:extLst>
          </p:cNvPr>
          <p:cNvSpPr txBox="1"/>
          <p:nvPr/>
        </p:nvSpPr>
        <p:spPr>
          <a:xfrm>
            <a:off x="269966" y="1741714"/>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FC273545-2BEF-7546-9B14-3171AE91C85C}"/>
              </a:ext>
            </a:extLst>
          </p:cNvPr>
          <p:cNvSpPr txBox="1"/>
          <p:nvPr/>
        </p:nvSpPr>
        <p:spPr>
          <a:xfrm>
            <a:off x="838201" y="2339227"/>
            <a:ext cx="9623960" cy="3610219"/>
          </a:xfrm>
          <a:prstGeom prst="rect">
            <a:avLst/>
          </a:prstGeom>
          <a:noFill/>
          <a:ln>
            <a:solidFill>
              <a:schemeClr val="accent1"/>
            </a:solidFill>
          </a:ln>
        </p:spPr>
        <p:txBody>
          <a:bodyPr wrap="square" rtlCol="0">
            <a:spAutoFit/>
          </a:bodyPr>
          <a:lstStyle/>
          <a:p>
            <a:pPr>
              <a:lnSpc>
                <a:spcPct val="90000"/>
              </a:lnSpc>
            </a:pPr>
            <a:r>
              <a:rPr lang="en-US" sz="4800" b="1" dirty="0">
                <a:solidFill>
                  <a:srgbClr val="CD9C29"/>
                </a:solidFill>
              </a:rPr>
              <a:t>Next Webinar</a:t>
            </a:r>
          </a:p>
          <a:p>
            <a:pPr>
              <a:lnSpc>
                <a:spcPct val="90000"/>
              </a:lnSpc>
            </a:pPr>
            <a:r>
              <a:rPr lang="en-US" sz="3200" b="1" dirty="0">
                <a:solidFill>
                  <a:schemeClr val="accent1"/>
                </a:solidFill>
              </a:rPr>
              <a:t>How to Profit and Protect Your Portfolio in the Age of the U.S.-China Rivalry</a:t>
            </a:r>
            <a:br>
              <a:rPr lang="en-US" dirty="0"/>
            </a:br>
            <a:endParaRPr lang="en-US" dirty="0"/>
          </a:p>
          <a:p>
            <a:pPr>
              <a:lnSpc>
                <a:spcPct val="90000"/>
              </a:lnSpc>
            </a:pPr>
            <a:r>
              <a:rPr lang="en-US" sz="2400" dirty="0"/>
              <a:t>Thursday, September 22 at 2:00 PM ET</a:t>
            </a:r>
            <a:br>
              <a:rPr lang="en-US" sz="2400" dirty="0"/>
            </a:br>
            <a:r>
              <a:rPr lang="en-US" sz="2400" dirty="0"/>
              <a:t>Presenter: Carl </a:t>
            </a:r>
            <a:r>
              <a:rPr lang="en-US" sz="2400" dirty="0" err="1"/>
              <a:t>Delfeld</a:t>
            </a:r>
            <a:r>
              <a:rPr lang="en-US" sz="2400" dirty="0"/>
              <a:t>, Chief Analyst, </a:t>
            </a:r>
            <a:r>
              <a:rPr lang="en-US" sz="2400" i="1" dirty="0"/>
              <a:t>Cabot Explorer</a:t>
            </a:r>
            <a:br>
              <a:rPr lang="en-US" sz="2400" dirty="0"/>
            </a:br>
            <a:r>
              <a:rPr lang="en-US" sz="2400" dirty="0"/>
              <a:t>  </a:t>
            </a:r>
            <a:br>
              <a:rPr lang="en-US" sz="2400" dirty="0"/>
            </a:br>
            <a:r>
              <a:rPr lang="en-US" sz="2400" b="1" dirty="0"/>
              <a:t>Sign up now at </a:t>
            </a:r>
            <a:r>
              <a:rPr lang="en-US" sz="2400" b="1" dirty="0" err="1">
                <a:solidFill>
                  <a:srgbClr val="FF0000"/>
                </a:solidFill>
              </a:rPr>
              <a:t>CabotWealth.com</a:t>
            </a:r>
            <a:r>
              <a:rPr lang="en-US" sz="2400" b="1" dirty="0">
                <a:solidFill>
                  <a:srgbClr val="FF0000"/>
                </a:solidFill>
              </a:rPr>
              <a:t>/webinars</a:t>
            </a:r>
          </a:p>
          <a:p>
            <a:endParaRPr lang="en-US" dirty="0"/>
          </a:p>
        </p:txBody>
      </p:sp>
    </p:spTree>
    <p:extLst>
      <p:ext uri="{BB962C8B-B14F-4D97-AF65-F5344CB8AC3E}">
        <p14:creationId xmlns:p14="http://schemas.microsoft.com/office/powerpoint/2010/main" val="8290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FA592039-8491-CD4B-9F97-49CE3C22A27E}"/>
              </a:ext>
            </a:extLst>
          </p:cNvPr>
          <p:cNvSpPr>
            <a:spLocks noGrp="1"/>
          </p:cNvSpPr>
          <p:nvPr>
            <p:ph idx="1"/>
          </p:nvPr>
        </p:nvSpPr>
        <p:spPr>
          <a:xfrm>
            <a:off x="3431969" y="1535723"/>
            <a:ext cx="7519060" cy="4622483"/>
          </a:xfrm>
        </p:spPr>
        <p:txBody>
          <a:bodyPr/>
          <a:lstStyle/>
          <a:p>
            <a:pPr marL="0" indent="0">
              <a:buNone/>
            </a:pPr>
            <a:r>
              <a:rPr lang="en-US" sz="3600" dirty="0"/>
              <a:t>Nancy Zambell, Editor-in-Chief</a:t>
            </a:r>
            <a:br>
              <a:rPr lang="en-US" sz="3600" dirty="0"/>
            </a:br>
            <a:r>
              <a:rPr lang="en-US" sz="3600" i="1" dirty="0"/>
              <a:t>Cabot Money Club</a:t>
            </a:r>
            <a:br>
              <a:rPr lang="en-US" i="1" dirty="0"/>
            </a:br>
            <a:r>
              <a:rPr lang="en-US" sz="3200" dirty="0" err="1">
                <a:solidFill>
                  <a:srgbClr val="00B0F0"/>
                </a:solidFill>
              </a:rPr>
              <a:t>Support@CabotWealth.com</a:t>
            </a:r>
            <a:r>
              <a:rPr lang="en-US" sz="3200" dirty="0">
                <a:solidFill>
                  <a:srgbClr val="00B0F0"/>
                </a:solidFill>
              </a:rPr>
              <a:t>    </a:t>
            </a:r>
            <a:endParaRPr lang="en-US" dirty="0">
              <a:solidFill>
                <a:srgbClr val="00B0F0"/>
              </a:solidFill>
            </a:endParaRPr>
          </a:p>
        </p:txBody>
      </p:sp>
      <p:sp>
        <p:nvSpPr>
          <p:cNvPr id="3" name="Title 2">
            <a:extLst>
              <a:ext uri="{FF2B5EF4-FFF2-40B4-BE49-F238E27FC236}">
                <a16:creationId xmlns:a16="http://schemas.microsoft.com/office/drawing/2014/main" id="{EAEF893B-A2F1-404F-B473-65B0049FB8A8}"/>
              </a:ext>
            </a:extLst>
          </p:cNvPr>
          <p:cNvSpPr>
            <a:spLocks noGrp="1"/>
          </p:cNvSpPr>
          <p:nvPr>
            <p:ph type="title"/>
          </p:nvPr>
        </p:nvSpPr>
        <p:spPr/>
        <p:txBody>
          <a:bodyPr/>
          <a:lstStyle/>
          <a:p>
            <a:r>
              <a:rPr lang="en-US" sz="4800" dirty="0"/>
              <a:t>Contact</a:t>
            </a:r>
            <a:endParaRPr lang="en-US" dirty="0"/>
          </a:p>
        </p:txBody>
      </p:sp>
      <p:sp>
        <p:nvSpPr>
          <p:cNvPr id="2" name="TextBox 1">
            <a:extLst>
              <a:ext uri="{FF2B5EF4-FFF2-40B4-BE49-F238E27FC236}">
                <a16:creationId xmlns:a16="http://schemas.microsoft.com/office/drawing/2014/main" id="{2BFF6437-B23A-CA4C-A4A7-756FE5E48BBB}"/>
              </a:ext>
            </a:extLst>
          </p:cNvPr>
          <p:cNvSpPr txBox="1"/>
          <p:nvPr/>
        </p:nvSpPr>
        <p:spPr>
          <a:xfrm>
            <a:off x="9554308" y="1535723"/>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FC4B3EBD-A595-0C47-85A3-6A316AC362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65821" y="-806121"/>
            <a:ext cx="8027682" cy="7468177"/>
          </a:xfrm>
          <a:prstGeom prst="rect">
            <a:avLst/>
          </a:prstGeom>
        </p:spPr>
      </p:pic>
    </p:spTree>
    <p:extLst>
      <p:ext uri="{BB962C8B-B14F-4D97-AF65-F5344CB8AC3E}">
        <p14:creationId xmlns:p14="http://schemas.microsoft.com/office/powerpoint/2010/main" val="298399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DA5A3E-1BD5-C110-1D4E-C01DE41D91E2}"/>
              </a:ext>
            </a:extLst>
          </p:cNvPr>
          <p:cNvSpPr>
            <a:spLocks noGrp="1"/>
          </p:cNvSpPr>
          <p:nvPr>
            <p:ph idx="1"/>
          </p:nvPr>
        </p:nvSpPr>
        <p:spPr/>
        <p:txBody>
          <a:bodyPr/>
          <a:lstStyle/>
          <a:p>
            <a:pPr marL="0" indent="0">
              <a:buNone/>
            </a:pPr>
            <a:r>
              <a:rPr lang="en-US" dirty="0"/>
              <a:t>						</a:t>
            </a:r>
            <a:r>
              <a:rPr lang="en-US" u="sng" dirty="0"/>
              <a:t>Bullish		Bearish		Neutral</a:t>
            </a:r>
          </a:p>
          <a:p>
            <a:r>
              <a:rPr lang="en-US" dirty="0"/>
              <a:t>AAII 		   			  32.2		   36.7		   27.5</a:t>
            </a:r>
          </a:p>
          <a:p>
            <a:r>
              <a:rPr lang="en-US" dirty="0"/>
              <a:t>Investor’s Intelligence	   45			   27.5		   27.5</a:t>
            </a:r>
          </a:p>
        </p:txBody>
      </p:sp>
      <p:sp>
        <p:nvSpPr>
          <p:cNvPr id="3" name="Title 2">
            <a:extLst>
              <a:ext uri="{FF2B5EF4-FFF2-40B4-BE49-F238E27FC236}">
                <a16:creationId xmlns:a16="http://schemas.microsoft.com/office/drawing/2014/main" id="{715902FB-3910-24CB-B3E7-39FEE4F66EDB}"/>
              </a:ext>
            </a:extLst>
          </p:cNvPr>
          <p:cNvSpPr>
            <a:spLocks noGrp="1"/>
          </p:cNvSpPr>
          <p:nvPr>
            <p:ph type="title"/>
          </p:nvPr>
        </p:nvSpPr>
        <p:spPr/>
        <p:txBody>
          <a:bodyPr/>
          <a:lstStyle/>
          <a:p>
            <a:r>
              <a:rPr lang="en-US" dirty="0"/>
              <a:t>Investor Sentiment</a:t>
            </a:r>
          </a:p>
        </p:txBody>
      </p:sp>
    </p:spTree>
    <p:extLst>
      <p:ext uri="{BB962C8B-B14F-4D97-AF65-F5344CB8AC3E}">
        <p14:creationId xmlns:p14="http://schemas.microsoft.com/office/powerpoint/2010/main" val="90326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1E2499-B49A-E6A1-B06D-1144B86F5AB9}"/>
              </a:ext>
            </a:extLst>
          </p:cNvPr>
          <p:cNvSpPr>
            <a:spLocks noGrp="1"/>
          </p:cNvSpPr>
          <p:nvPr>
            <p:ph idx="1"/>
          </p:nvPr>
        </p:nvSpPr>
        <p:spPr>
          <a:xfrm>
            <a:off x="838200" y="1387357"/>
            <a:ext cx="10515600" cy="4789610"/>
          </a:xfrm>
        </p:spPr>
        <p:txBody>
          <a:bodyPr/>
          <a:lstStyle/>
          <a:p>
            <a:pPr marL="0" indent="0">
              <a:buNone/>
            </a:pPr>
            <a:r>
              <a:rPr lang="en-US" sz="2200" dirty="0"/>
              <a:t>July: 8.5%, less than the 8.7% expected and down from 9.1%in June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B21CBCF7-6178-86A8-18CA-F8B5E384AE05}"/>
              </a:ext>
            </a:extLst>
          </p:cNvPr>
          <p:cNvSpPr>
            <a:spLocks noGrp="1"/>
          </p:cNvSpPr>
          <p:nvPr>
            <p:ph type="title"/>
          </p:nvPr>
        </p:nvSpPr>
        <p:spPr/>
        <p:txBody>
          <a:bodyPr/>
          <a:lstStyle/>
          <a:p>
            <a:r>
              <a:rPr lang="en-US" dirty="0"/>
              <a:t>Inflation—It Doesn’t Kill the Market</a:t>
            </a:r>
          </a:p>
        </p:txBody>
      </p:sp>
      <p:pic>
        <p:nvPicPr>
          <p:cNvPr id="2050" name="Picture 2" descr="tabl1">
            <a:extLst>
              <a:ext uri="{FF2B5EF4-FFF2-40B4-BE49-F238E27FC236}">
                <a16:creationId xmlns:a16="http://schemas.microsoft.com/office/drawing/2014/main" id="{F4C72679-D918-44B5-6696-AFB402846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1889760"/>
            <a:ext cx="4514850" cy="44243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DEF1F0-6573-57A8-0E20-FDF312A46817}"/>
              </a:ext>
            </a:extLst>
          </p:cNvPr>
          <p:cNvSpPr txBox="1"/>
          <p:nvPr/>
        </p:nvSpPr>
        <p:spPr>
          <a:xfrm>
            <a:off x="1485900" y="5813544"/>
            <a:ext cx="2377440" cy="246221"/>
          </a:xfrm>
          <a:prstGeom prst="rect">
            <a:avLst/>
          </a:prstGeom>
          <a:noFill/>
        </p:spPr>
        <p:txBody>
          <a:bodyPr wrap="square" rtlCol="0">
            <a:spAutoFit/>
          </a:bodyPr>
          <a:lstStyle/>
          <a:p>
            <a:r>
              <a:rPr lang="en-US" sz="1000" i="1" dirty="0"/>
              <a:t>Source: Onebridgewealth.com</a:t>
            </a:r>
          </a:p>
        </p:txBody>
      </p:sp>
    </p:spTree>
    <p:extLst>
      <p:ext uri="{BB962C8B-B14F-4D97-AF65-F5344CB8AC3E}">
        <p14:creationId xmlns:p14="http://schemas.microsoft.com/office/powerpoint/2010/main" val="149869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CMC </a:t>
            </a:r>
            <a:r>
              <a:rPr lang="en-US" sz="4200" b="1" i="1" dirty="0">
                <a:solidFill>
                  <a:srgbClr val="374D62"/>
                </a:solidFill>
                <a:latin typeface="Roboto" panose="02000000000000000000" pitchFamily="2" charset="0"/>
                <a:ea typeface="Roboto" panose="02000000000000000000" pitchFamily="2" charset="0"/>
              </a:rPr>
              <a:t>Stock of the Month </a:t>
            </a:r>
            <a:r>
              <a:rPr lang="en-US" sz="4200" b="1" dirty="0">
                <a:solidFill>
                  <a:srgbClr val="374D62"/>
                </a:solidFill>
                <a:latin typeface="Roboto" panose="02000000000000000000" pitchFamily="2" charset="0"/>
                <a:ea typeface="Roboto" panose="02000000000000000000" pitchFamily="2" charset="0"/>
              </a:rPr>
              <a:t>(August Issue)</a:t>
            </a:r>
            <a:endParaRPr lang="en-US" sz="4200" dirty="0"/>
          </a:p>
        </p:txBody>
      </p:sp>
      <p:sp>
        <p:nvSpPr>
          <p:cNvPr id="8" name="Content Placeholder 7">
            <a:extLst>
              <a:ext uri="{FF2B5EF4-FFF2-40B4-BE49-F238E27FC236}">
                <a16:creationId xmlns:a16="http://schemas.microsoft.com/office/drawing/2014/main" id="{A3F55105-A3FC-5744-B7F8-5253D3D23471}"/>
              </a:ext>
            </a:extLst>
          </p:cNvPr>
          <p:cNvSpPr txBox="1">
            <a:spLocks/>
          </p:cNvSpPr>
          <p:nvPr/>
        </p:nvSpPr>
        <p:spPr>
          <a:xfrm>
            <a:off x="913074" y="1498499"/>
            <a:ext cx="10515600" cy="4622483"/>
          </a:xfrm>
          <a:prstGeom prst="rect">
            <a:avLst/>
          </a:prstGeom>
        </p:spPr>
        <p:txBody>
          <a:bodyPr vert="horz" lIns="91440" tIns="45720" rIns="91440" bIns="45720" rtlCol="0">
            <a:normAutofit/>
          </a:bodyPr>
          <a:lstStyle>
            <a:lvl1pPr marL="293688" marR="0" indent="-2936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5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3925" marR="0" indent="-23812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Spotlight stock: </a:t>
            </a:r>
          </a:p>
          <a:p>
            <a:pPr marL="0" indent="0">
              <a:buFont typeface="Arial" panose="020B0604020202020204" pitchFamily="34" charset="0"/>
              <a:buNone/>
            </a:pPr>
            <a:r>
              <a:rPr lang="en-US" sz="2400" b="1" dirty="0"/>
              <a:t>MP Materials Corp. (MP): Turning “Rare” Minerals into Profits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graphicFrame>
        <p:nvGraphicFramePr>
          <p:cNvPr id="9" name="Table 8">
            <a:extLst>
              <a:ext uri="{FF2B5EF4-FFF2-40B4-BE49-F238E27FC236}">
                <a16:creationId xmlns:a16="http://schemas.microsoft.com/office/drawing/2014/main" id="{D2C8C6C2-858C-6643-AB7D-E0AC9A7079DF}"/>
              </a:ext>
            </a:extLst>
          </p:cNvPr>
          <p:cNvGraphicFramePr/>
          <p:nvPr>
            <p:extLst>
              <p:ext uri="{D42A27DB-BD31-4B8C-83A1-F6EECF244321}">
                <p14:modId xmlns:p14="http://schemas.microsoft.com/office/powerpoint/2010/main" val="2078650301"/>
              </p:ext>
            </p:extLst>
          </p:nvPr>
        </p:nvGraphicFramePr>
        <p:xfrm>
          <a:off x="993913" y="2856431"/>
          <a:ext cx="9998023" cy="2991231"/>
        </p:xfrm>
        <a:graphic>
          <a:graphicData uri="http://schemas.openxmlformats.org/drawingml/2006/table">
            <a:tbl>
              <a:tblPr>
                <a:tableStyleId>{5940675A-B579-460E-94D1-54222C63F5DA}</a:tableStyleId>
              </a:tblPr>
              <a:tblGrid>
                <a:gridCol w="4882583">
                  <a:extLst>
                    <a:ext uri="{9D8B030D-6E8A-4147-A177-3AD203B41FA5}">
                      <a16:colId xmlns:a16="http://schemas.microsoft.com/office/drawing/2014/main" val="2129496604"/>
                    </a:ext>
                  </a:extLst>
                </a:gridCol>
                <a:gridCol w="5115440">
                  <a:extLst>
                    <a:ext uri="{9D8B030D-6E8A-4147-A177-3AD203B41FA5}">
                      <a16:colId xmlns:a16="http://schemas.microsoft.com/office/drawing/2014/main" val="3833371189"/>
                    </a:ext>
                  </a:extLst>
                </a:gridCol>
              </a:tblGrid>
              <a:tr h="2991231">
                <a:tc>
                  <a:txBody>
                    <a:bodyPr/>
                    <a:lstStyle/>
                    <a:p>
                      <a:pPr marL="0" marR="0" algn="l" fontAlgn="t">
                        <a:spcBef>
                          <a:spcPts val="0"/>
                        </a:spcBef>
                        <a:spcAft>
                          <a:spcPts val="0"/>
                        </a:spcAft>
                      </a:pPr>
                      <a:r>
                        <a:rPr lang="en-US" sz="2000" b="1" u="none" strike="noStrike" dirty="0">
                          <a:effectLst/>
                          <a:latin typeface="+mn-lt"/>
                          <a:ea typeface="Roboto" panose="02000000000000000000" pitchFamily="2" charset="0"/>
                        </a:rPr>
                        <a:t>MP Materials Corp. (MP)</a:t>
                      </a:r>
                    </a:p>
                    <a:p>
                      <a:pPr marL="0" marR="0" algn="l" fontAlgn="t">
                        <a:spcBef>
                          <a:spcPts val="0"/>
                        </a:spcBef>
                        <a:spcAft>
                          <a:spcPts val="0"/>
                        </a:spcAft>
                      </a:pPr>
                      <a:endParaRPr lang="en-US" sz="2000" b="1" u="none" strike="noStrike" dirty="0">
                        <a:effectLst/>
                        <a:latin typeface="+mn-lt"/>
                        <a:ea typeface="Roboto" panose="02000000000000000000" pitchFamily="2" charset="0"/>
                      </a:endParaRPr>
                    </a:p>
                    <a:p>
                      <a:pPr marL="0" marR="0" algn="l" fontAlgn="t">
                        <a:spcBef>
                          <a:spcPts val="0"/>
                        </a:spcBef>
                        <a:spcAft>
                          <a:spcPts val="0"/>
                        </a:spcAft>
                      </a:pPr>
                      <a:r>
                        <a:rPr lang="en-US" sz="2000" b="0" u="none" strike="noStrike" dirty="0">
                          <a:effectLst/>
                          <a:latin typeface="+mn-lt"/>
                          <a:ea typeface="Roboto" panose="02000000000000000000" pitchFamily="2" charset="0"/>
                        </a:rPr>
                        <a:t>52-Week Low/High: $27.48 – 60.19</a:t>
                      </a:r>
                    </a:p>
                    <a:p>
                      <a:pPr marL="0" marR="0" algn="l" fontAlgn="t">
                        <a:spcBef>
                          <a:spcPts val="0"/>
                        </a:spcBef>
                        <a:spcAft>
                          <a:spcPts val="0"/>
                        </a:spcAft>
                      </a:pPr>
                      <a:r>
                        <a:rPr lang="en-US" sz="2000" b="0" u="none" strike="noStrike" dirty="0">
                          <a:effectLst/>
                          <a:latin typeface="+mn-lt"/>
                          <a:ea typeface="Roboto" panose="02000000000000000000" pitchFamily="2" charset="0"/>
                        </a:rPr>
                        <a:t>Shares Outstanding: 177.53 million</a:t>
                      </a:r>
                    </a:p>
                    <a:p>
                      <a:pPr marL="0" marR="0" algn="l" fontAlgn="t">
                        <a:spcBef>
                          <a:spcPts val="0"/>
                        </a:spcBef>
                        <a:spcAft>
                          <a:spcPts val="0"/>
                        </a:spcAft>
                      </a:pPr>
                      <a:r>
                        <a:rPr lang="en-US" sz="2000" b="0" u="none" strike="noStrike" dirty="0">
                          <a:effectLst/>
                          <a:latin typeface="+mn-lt"/>
                          <a:ea typeface="Roboto" panose="02000000000000000000" pitchFamily="2" charset="0"/>
                        </a:rPr>
                        <a:t>Institutionally Owned: 69.78%</a:t>
                      </a:r>
                    </a:p>
                    <a:p>
                      <a:pPr marL="0" marR="0" algn="l" fontAlgn="t">
                        <a:spcBef>
                          <a:spcPts val="0"/>
                        </a:spcBef>
                        <a:spcAft>
                          <a:spcPts val="0"/>
                        </a:spcAft>
                      </a:pPr>
                      <a:r>
                        <a:rPr lang="en-US" sz="2000" b="0" u="none" strike="noStrike" dirty="0">
                          <a:effectLst/>
                          <a:latin typeface="+mn-lt"/>
                          <a:ea typeface="Roboto" panose="02000000000000000000" pitchFamily="2" charset="0"/>
                        </a:rPr>
                        <a:t>Market Capitalization: $6.789 Billion</a:t>
                      </a:r>
                    </a:p>
                    <a:p>
                      <a:pPr marL="0" marR="0" algn="l" fontAlgn="t">
                        <a:spcBef>
                          <a:spcPts val="0"/>
                        </a:spcBef>
                        <a:spcAft>
                          <a:spcPts val="0"/>
                        </a:spcAft>
                      </a:pPr>
                      <a:endParaRPr lang="en-US" sz="2000" b="0" u="none" strike="noStrike" dirty="0">
                        <a:effectLst/>
                        <a:latin typeface="+mn-lt"/>
                        <a:ea typeface="Roboto" panose="02000000000000000000" pitchFamily="2" charset="0"/>
                      </a:endParaRPr>
                    </a:p>
                    <a:p>
                      <a:pPr marL="0" marR="0" algn="l" fontAlgn="t">
                        <a:spcBef>
                          <a:spcPts val="0"/>
                        </a:spcBef>
                        <a:spcAft>
                          <a:spcPts val="0"/>
                        </a:spcAft>
                      </a:pPr>
                      <a:r>
                        <a:rPr lang="en-US" sz="2000" b="0" u="none" strike="noStrike" dirty="0">
                          <a:effectLst/>
                          <a:latin typeface="+mn-lt"/>
                          <a:ea typeface="Roboto" panose="02000000000000000000" pitchFamily="2" charset="0"/>
                        </a:rPr>
                        <a:t>Dividend Yield: n/a </a:t>
                      </a:r>
                      <a:r>
                        <a:rPr lang="en-US" sz="2000" b="0" u="none" strike="noStrike" dirty="0">
                          <a:effectLst/>
                          <a:latin typeface="+mn-lt"/>
                          <a:ea typeface="Roboto" panose="02000000000000000000" pitchFamily="2" charset="0"/>
                          <a:hlinkClick r:id="rId3"/>
                        </a:rPr>
                        <a:t>https://mpmaterials.com</a:t>
                      </a:r>
                      <a:endParaRPr lang="en-US" sz="2000" b="0" i="0" u="none" strike="noStrike" dirty="0">
                        <a:effectLst/>
                        <a:latin typeface="+mn-lt"/>
                        <a:ea typeface="Roboto" panose="02000000000000000000" pitchFamily="2" charset="0"/>
                      </a:endParaRPr>
                    </a:p>
                  </a:txBody>
                  <a:tcPr marL="50800" marR="50800" marT="46228" marB="46228"/>
                </a:tc>
                <a:tc>
                  <a:txBody>
                    <a:bodyPr/>
                    <a:lstStyle/>
                    <a:p>
                      <a:pPr marL="0" marR="0" algn="l" fontAlgn="t">
                        <a:spcBef>
                          <a:spcPts val="0"/>
                        </a:spcBef>
                        <a:spcAft>
                          <a:spcPts val="0"/>
                        </a:spcAft>
                      </a:pPr>
                      <a:r>
                        <a:rPr lang="en-US" sz="2000" b="1" u="none" strike="noStrike" dirty="0">
                          <a:effectLst/>
                          <a:latin typeface="+mn-lt"/>
                          <a:ea typeface="Roboto" panose="02000000000000000000" pitchFamily="2" charset="0"/>
                        </a:rPr>
                        <a:t>Why MP Materials:</a:t>
                      </a:r>
                    </a:p>
                    <a:p>
                      <a:pPr marL="0" marR="0" algn="l" fontAlgn="t">
                        <a:spcBef>
                          <a:spcPts val="0"/>
                        </a:spcBef>
                        <a:spcAft>
                          <a:spcPts val="0"/>
                        </a:spcAft>
                      </a:pPr>
                      <a:endParaRPr lang="en-US" sz="2000" b="1" u="none" strike="noStrike" dirty="0">
                        <a:effectLst/>
                        <a:latin typeface="+mn-lt"/>
                        <a:ea typeface="Roboto" panose="02000000000000000000" pitchFamily="2" charset="0"/>
                      </a:endParaRPr>
                    </a:p>
                    <a:p>
                      <a:pPr marL="0" marR="0" algn="l" fontAlgn="t">
                        <a:spcBef>
                          <a:spcPts val="0"/>
                        </a:spcBef>
                        <a:spcAft>
                          <a:spcPts val="0"/>
                        </a:spcAft>
                      </a:pPr>
                      <a:r>
                        <a:rPr lang="en-US" sz="2000" b="0" u="none" strike="noStrike" dirty="0">
                          <a:effectLst/>
                          <a:latin typeface="+mn-lt"/>
                          <a:ea typeface="Roboto" panose="02000000000000000000" pitchFamily="2" charset="0"/>
                        </a:rPr>
                        <a:t>Accelerating industry demand</a:t>
                      </a:r>
                    </a:p>
                    <a:p>
                      <a:pPr marL="0" marR="0" algn="l" fontAlgn="t">
                        <a:spcBef>
                          <a:spcPts val="0"/>
                        </a:spcBef>
                        <a:spcAft>
                          <a:spcPts val="0"/>
                        </a:spcAft>
                      </a:pPr>
                      <a:r>
                        <a:rPr lang="en-US" sz="2000" b="0" u="none" strike="noStrike" dirty="0">
                          <a:effectLst/>
                          <a:latin typeface="+mn-lt"/>
                          <a:ea typeface="Roboto" panose="02000000000000000000" pitchFamily="2" charset="0"/>
                        </a:rPr>
                        <a:t>Materials are difficult to access</a:t>
                      </a:r>
                    </a:p>
                    <a:p>
                      <a:pPr marL="0" marR="0" algn="l" fontAlgn="t">
                        <a:spcBef>
                          <a:spcPts val="0"/>
                        </a:spcBef>
                        <a:spcAft>
                          <a:spcPts val="0"/>
                        </a:spcAft>
                      </a:pPr>
                      <a:r>
                        <a:rPr lang="en-US" sz="2000" b="0" u="none" strike="noStrike" dirty="0">
                          <a:effectLst/>
                          <a:latin typeface="+mn-lt"/>
                          <a:ea typeface="Roboto" panose="02000000000000000000" pitchFamily="2" charset="0"/>
                        </a:rPr>
                        <a:t>One-of-a-kind American company</a:t>
                      </a:r>
                    </a:p>
                    <a:p>
                      <a:pPr marL="0" marR="0" algn="l" fontAlgn="t">
                        <a:spcBef>
                          <a:spcPts val="0"/>
                        </a:spcBef>
                        <a:spcAft>
                          <a:spcPts val="0"/>
                        </a:spcAft>
                      </a:pPr>
                      <a:r>
                        <a:rPr lang="en-US" sz="2000" b="0" u="none" strike="noStrike" dirty="0">
                          <a:effectLst/>
                          <a:latin typeface="+mn-lt"/>
                          <a:ea typeface="Roboto" panose="02000000000000000000" pitchFamily="2" charset="0"/>
                        </a:rPr>
                        <a:t>Inflation hedge</a:t>
                      </a:r>
                    </a:p>
                    <a:p>
                      <a:pPr marL="0" marR="0" algn="l" fontAlgn="t">
                        <a:spcBef>
                          <a:spcPts val="0"/>
                        </a:spcBef>
                        <a:spcAft>
                          <a:spcPts val="0"/>
                        </a:spcAft>
                      </a:pPr>
                      <a:r>
                        <a:rPr lang="en-US" sz="2000" b="0" u="none" strike="noStrike" dirty="0">
                          <a:effectLst/>
                          <a:latin typeface="+mn-lt"/>
                          <a:ea typeface="Roboto" panose="02000000000000000000" pitchFamily="2" charset="0"/>
                        </a:rPr>
                        <a:t>Undervalued</a:t>
                      </a:r>
                      <a:endParaRPr lang="en-US" sz="2000" b="0" i="0" u="none" strike="noStrike" dirty="0">
                        <a:effectLst/>
                        <a:latin typeface="+mn-lt"/>
                        <a:ea typeface="Roboto" panose="02000000000000000000" pitchFamily="2" charset="0"/>
                      </a:endParaRPr>
                    </a:p>
                  </a:txBody>
                  <a:tcPr marL="50800" marR="50800" marT="46228" marB="46228"/>
                </a:tc>
                <a:extLst>
                  <a:ext uri="{0D108BD9-81ED-4DB2-BD59-A6C34878D82A}">
                    <a16:rowId xmlns:a16="http://schemas.microsoft.com/office/drawing/2014/main" val="521150812"/>
                  </a:ext>
                </a:extLst>
              </a:tr>
            </a:tbl>
          </a:graphicData>
        </a:graphic>
      </p:graphicFrame>
    </p:spTree>
    <p:extLst>
      <p:ext uri="{BB962C8B-B14F-4D97-AF65-F5344CB8AC3E}">
        <p14:creationId xmlns:p14="http://schemas.microsoft.com/office/powerpoint/2010/main" val="412163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Why Buy MP? </a:t>
            </a:r>
            <a:endParaRPr lang="en-US" sz="4200" dirty="0"/>
          </a:p>
        </p:txBody>
      </p:sp>
      <p:sp>
        <p:nvSpPr>
          <p:cNvPr id="5" name="Text Placeholder 1">
            <a:extLst>
              <a:ext uri="{FF2B5EF4-FFF2-40B4-BE49-F238E27FC236}">
                <a16:creationId xmlns:a16="http://schemas.microsoft.com/office/drawing/2014/main" id="{F889FF45-06CC-0F40-97FF-B3D737B3360E}"/>
              </a:ext>
            </a:extLst>
          </p:cNvPr>
          <p:cNvSpPr txBox="1">
            <a:spLocks/>
          </p:cNvSpPr>
          <p:nvPr/>
        </p:nvSpPr>
        <p:spPr>
          <a:xfrm>
            <a:off x="913074" y="1535822"/>
            <a:ext cx="10515600" cy="4622483"/>
          </a:xfrm>
          <a:prstGeom prst="rect">
            <a:avLst/>
          </a:prstGeom>
        </p:spPr>
        <p:txBody>
          <a:bodyPr vert="horz" lIns="91440" tIns="45720" rIns="91440" bIns="45720" rtlCol="0">
            <a:normAutofit/>
          </a:bodyPr>
          <a:lstStyle>
            <a:lvl1pPr marL="293688" marR="0" indent="-2936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5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3925" marR="0" indent="-23812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1.	MP is a fundamental way to play clean tech, defense, semiconductors, and other advanced and emerging technologies through some of their basic inputs--rare earths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2.	As a real asset commodity, MP is a hedge on inflation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3.	MP can be seen as a strategic hedge on rising tensions in Asia and between the U.S. and China with flashpoints in Asia—including Taiwan—since China could disrupt rare earth supplies, sending prices sharply higher.</a:t>
            </a:r>
          </a:p>
          <a:p>
            <a:endParaRPr lang="en-US" dirty="0"/>
          </a:p>
        </p:txBody>
      </p:sp>
    </p:spTree>
    <p:extLst>
      <p:ext uri="{BB962C8B-B14F-4D97-AF65-F5344CB8AC3E}">
        <p14:creationId xmlns:p14="http://schemas.microsoft.com/office/powerpoint/2010/main" val="137023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1446550"/>
          </a:xfrm>
          <a:prstGeom prst="rect">
            <a:avLst/>
          </a:prstGeom>
          <a:noFill/>
        </p:spPr>
        <p:txBody>
          <a:bodyPr wrap="square" rtlCol="0">
            <a:spAutoFit/>
          </a:bodyPr>
          <a:lstStyle/>
          <a:p>
            <a:r>
              <a:rPr lang="en-US" sz="4400" b="1" dirty="0">
                <a:solidFill>
                  <a:srgbClr val="374D62"/>
                </a:solidFill>
                <a:latin typeface="Roboto" panose="02000000000000000000" pitchFamily="2" charset="0"/>
                <a:ea typeface="Roboto" panose="02000000000000000000" pitchFamily="2" charset="0"/>
              </a:rPr>
              <a:t>China has the Lead in Rare Earth Elements</a:t>
            </a:r>
            <a:endParaRPr lang="en-US" sz="4400" dirty="0"/>
          </a:p>
        </p:txBody>
      </p:sp>
      <p:pic>
        <p:nvPicPr>
          <p:cNvPr id="4" name="Picture 3" descr="Chart, sunburst chart&#10;&#10;Description automatically generated">
            <a:extLst>
              <a:ext uri="{FF2B5EF4-FFF2-40B4-BE49-F238E27FC236}">
                <a16:creationId xmlns:a16="http://schemas.microsoft.com/office/drawing/2014/main" id="{9C2B1B66-54C7-9E44-89AC-8E98C178A7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238" y="2034073"/>
            <a:ext cx="6172368" cy="3069907"/>
          </a:xfrm>
          <a:prstGeom prst="rect">
            <a:avLst/>
          </a:prstGeom>
          <a:noFill/>
          <a:ln>
            <a:noFill/>
          </a:ln>
        </p:spPr>
      </p:pic>
      <p:pic>
        <p:nvPicPr>
          <p:cNvPr id="6" name="Picture 5" descr="A picture containing application&#10;&#10;Description automatically generated">
            <a:extLst>
              <a:ext uri="{FF2B5EF4-FFF2-40B4-BE49-F238E27FC236}">
                <a16:creationId xmlns:a16="http://schemas.microsoft.com/office/drawing/2014/main" id="{11C427CF-323E-174E-A06B-D2E7B501BD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1130" y="2034073"/>
            <a:ext cx="6171610" cy="3069907"/>
          </a:xfrm>
          <a:prstGeom prst="rect">
            <a:avLst/>
          </a:prstGeom>
          <a:noFill/>
          <a:ln>
            <a:noFill/>
          </a:ln>
        </p:spPr>
      </p:pic>
    </p:spTree>
    <p:extLst>
      <p:ext uri="{BB962C8B-B14F-4D97-AF65-F5344CB8AC3E}">
        <p14:creationId xmlns:p14="http://schemas.microsoft.com/office/powerpoint/2010/main" val="407553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38664"/>
          </a:xfrm>
          <a:prstGeom prst="rect">
            <a:avLst/>
          </a:prstGeom>
          <a:noFill/>
        </p:spPr>
        <p:txBody>
          <a:bodyPr wrap="square" rtlCol="0">
            <a:spAutoFit/>
          </a:bodyPr>
          <a:lstStyle/>
          <a:p>
            <a:r>
              <a:rPr lang="en-US" sz="4200" b="1" dirty="0">
                <a:solidFill>
                  <a:srgbClr val="374D62"/>
                </a:solidFill>
                <a:latin typeface="Roboto" panose="02000000000000000000" pitchFamily="2" charset="0"/>
                <a:ea typeface="Roboto" panose="02000000000000000000" pitchFamily="2" charset="0"/>
              </a:rPr>
              <a:t>Electric Vehicle Demand</a:t>
            </a:r>
            <a:endParaRPr lang="en-US" sz="4200" dirty="0"/>
          </a:p>
        </p:txBody>
      </p:sp>
      <p:pic>
        <p:nvPicPr>
          <p:cNvPr id="5" name="Picture 4" descr="Table&#10;&#10;Description automatically generated">
            <a:extLst>
              <a:ext uri="{FF2B5EF4-FFF2-40B4-BE49-F238E27FC236}">
                <a16:creationId xmlns:a16="http://schemas.microsoft.com/office/drawing/2014/main" id="{D7B54D6B-2C6E-DC40-AA8B-181B95D5196D}"/>
              </a:ext>
            </a:extLst>
          </p:cNvPr>
          <p:cNvPicPr>
            <a:picLocks noChangeAspect="1"/>
          </p:cNvPicPr>
          <p:nvPr/>
        </p:nvPicPr>
        <p:blipFill>
          <a:blip r:embed="rId3"/>
          <a:stretch>
            <a:fillRect/>
          </a:stretch>
        </p:blipFill>
        <p:spPr>
          <a:xfrm>
            <a:off x="699536" y="2487502"/>
            <a:ext cx="10846035" cy="1879226"/>
          </a:xfrm>
          <a:prstGeom prst="rect">
            <a:avLst/>
          </a:prstGeom>
        </p:spPr>
      </p:pic>
    </p:spTree>
    <p:extLst>
      <p:ext uri="{BB962C8B-B14F-4D97-AF65-F5344CB8AC3E}">
        <p14:creationId xmlns:p14="http://schemas.microsoft.com/office/powerpoint/2010/main" val="11797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9BC20-190F-EC4E-B929-BF9211613AC7}"/>
              </a:ext>
            </a:extLst>
          </p:cNvPr>
          <p:cNvSpPr txBox="1"/>
          <p:nvPr/>
        </p:nvSpPr>
        <p:spPr>
          <a:xfrm>
            <a:off x="913074" y="551414"/>
            <a:ext cx="10440725" cy="769441"/>
          </a:xfrm>
          <a:prstGeom prst="rect">
            <a:avLst/>
          </a:prstGeom>
          <a:noFill/>
        </p:spPr>
        <p:txBody>
          <a:bodyPr wrap="square" rtlCol="0">
            <a:spAutoFit/>
          </a:bodyPr>
          <a:lstStyle/>
          <a:p>
            <a:r>
              <a:rPr lang="en-US" sz="4400" b="1" dirty="0">
                <a:solidFill>
                  <a:srgbClr val="374D62"/>
                </a:solidFill>
                <a:latin typeface="Roboto" panose="02000000000000000000" pitchFamily="2" charset="0"/>
                <a:ea typeface="Roboto" panose="02000000000000000000" pitchFamily="2" charset="0"/>
              </a:rPr>
              <a:t>CSOM Portfolio</a:t>
            </a:r>
            <a:endParaRPr lang="en-US" sz="4400" dirty="0"/>
          </a:p>
        </p:txBody>
      </p:sp>
      <p:graphicFrame>
        <p:nvGraphicFramePr>
          <p:cNvPr id="4" name="Table 3">
            <a:extLst>
              <a:ext uri="{FF2B5EF4-FFF2-40B4-BE49-F238E27FC236}">
                <a16:creationId xmlns:a16="http://schemas.microsoft.com/office/drawing/2014/main" id="{DB73E1C7-7E00-984C-839D-C1950186761F}"/>
              </a:ext>
            </a:extLst>
          </p:cNvPr>
          <p:cNvGraphicFramePr>
            <a:graphicFrameLocks noGrp="1"/>
          </p:cNvGraphicFramePr>
          <p:nvPr>
            <p:extLst>
              <p:ext uri="{D42A27DB-BD31-4B8C-83A1-F6EECF244321}">
                <p14:modId xmlns:p14="http://schemas.microsoft.com/office/powerpoint/2010/main" val="914861884"/>
              </p:ext>
            </p:extLst>
          </p:nvPr>
        </p:nvGraphicFramePr>
        <p:xfrm>
          <a:off x="1992629" y="1320855"/>
          <a:ext cx="8281613" cy="4113941"/>
        </p:xfrm>
        <a:graphic>
          <a:graphicData uri="http://schemas.openxmlformats.org/drawingml/2006/table">
            <a:tbl>
              <a:tblPr/>
              <a:tblGrid>
                <a:gridCol w="1738356">
                  <a:extLst>
                    <a:ext uri="{9D8B030D-6E8A-4147-A177-3AD203B41FA5}">
                      <a16:colId xmlns:a16="http://schemas.microsoft.com/office/drawing/2014/main" val="197714867"/>
                    </a:ext>
                  </a:extLst>
                </a:gridCol>
                <a:gridCol w="673858">
                  <a:extLst>
                    <a:ext uri="{9D8B030D-6E8A-4147-A177-3AD203B41FA5}">
                      <a16:colId xmlns:a16="http://schemas.microsoft.com/office/drawing/2014/main" val="2282951037"/>
                    </a:ext>
                  </a:extLst>
                </a:gridCol>
                <a:gridCol w="850988">
                  <a:extLst>
                    <a:ext uri="{9D8B030D-6E8A-4147-A177-3AD203B41FA5}">
                      <a16:colId xmlns:a16="http://schemas.microsoft.com/office/drawing/2014/main" val="978482300"/>
                    </a:ext>
                  </a:extLst>
                </a:gridCol>
                <a:gridCol w="927046">
                  <a:extLst>
                    <a:ext uri="{9D8B030D-6E8A-4147-A177-3AD203B41FA5}">
                      <a16:colId xmlns:a16="http://schemas.microsoft.com/office/drawing/2014/main" val="2690473619"/>
                    </a:ext>
                  </a:extLst>
                </a:gridCol>
                <a:gridCol w="753999">
                  <a:extLst>
                    <a:ext uri="{9D8B030D-6E8A-4147-A177-3AD203B41FA5}">
                      <a16:colId xmlns:a16="http://schemas.microsoft.com/office/drawing/2014/main" val="2095408776"/>
                    </a:ext>
                  </a:extLst>
                </a:gridCol>
                <a:gridCol w="803441">
                  <a:extLst>
                    <a:ext uri="{9D8B030D-6E8A-4147-A177-3AD203B41FA5}">
                      <a16:colId xmlns:a16="http://schemas.microsoft.com/office/drawing/2014/main" val="3257011411"/>
                    </a:ext>
                  </a:extLst>
                </a:gridCol>
                <a:gridCol w="964127">
                  <a:extLst>
                    <a:ext uri="{9D8B030D-6E8A-4147-A177-3AD203B41FA5}">
                      <a16:colId xmlns:a16="http://schemas.microsoft.com/office/drawing/2014/main" val="3356152857"/>
                    </a:ext>
                  </a:extLst>
                </a:gridCol>
                <a:gridCol w="828162">
                  <a:extLst>
                    <a:ext uri="{9D8B030D-6E8A-4147-A177-3AD203B41FA5}">
                      <a16:colId xmlns:a16="http://schemas.microsoft.com/office/drawing/2014/main" val="555383134"/>
                    </a:ext>
                  </a:extLst>
                </a:gridCol>
                <a:gridCol w="741636">
                  <a:extLst>
                    <a:ext uri="{9D8B030D-6E8A-4147-A177-3AD203B41FA5}">
                      <a16:colId xmlns:a16="http://schemas.microsoft.com/office/drawing/2014/main" val="902528937"/>
                    </a:ext>
                  </a:extLst>
                </a:gridCol>
              </a:tblGrid>
              <a:tr h="848462">
                <a:tc>
                  <a:txBody>
                    <a:bodyPr/>
                    <a:lstStyle/>
                    <a:p>
                      <a:pPr algn="l" rtl="0"/>
                      <a:r>
                        <a:rPr lang="en-US" sz="1400" b="1">
                          <a:effectLst/>
                        </a:rPr>
                        <a:t>Company</a:t>
                      </a:r>
                      <a:endParaRPr lang="en-US" sz="1400">
                        <a:effectLst/>
                      </a:endParaRP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b="1">
                          <a:effectLst/>
                        </a:rPr>
                        <a:t>Symbol</a:t>
                      </a:r>
                      <a:endParaRPr lang="en-US" sz="1400">
                        <a:effectLst/>
                      </a:endParaRP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b="1">
                          <a:effectLst/>
                        </a:rPr>
                        <a:t>Date</a:t>
                      </a:r>
                      <a:br>
                        <a:rPr lang="en-US" sz="1400">
                          <a:effectLst/>
                        </a:rPr>
                      </a:br>
                      <a:r>
                        <a:rPr lang="en-US" sz="1400" b="1">
                          <a:effectLst/>
                        </a:rPr>
                        <a:t>Bought</a:t>
                      </a:r>
                      <a:endParaRPr lang="en-US" sz="1400">
                        <a:effectLst/>
                      </a:endParaRP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b="1">
                          <a:effectLst/>
                        </a:rPr>
                        <a:t>Price</a:t>
                      </a:r>
                      <a:br>
                        <a:rPr lang="en-US" sz="1400">
                          <a:effectLst/>
                        </a:rPr>
                      </a:br>
                      <a:r>
                        <a:rPr lang="en-US" sz="1400" b="1">
                          <a:effectLst/>
                        </a:rPr>
                        <a:t>Bought</a:t>
                      </a:r>
                      <a:endParaRPr lang="en-US" sz="1400">
                        <a:effectLst/>
                      </a:endParaRP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b="1" dirty="0">
                          <a:effectLst/>
                        </a:rPr>
                        <a:t>Price on</a:t>
                      </a:r>
                      <a:br>
                        <a:rPr lang="en-US" sz="1400" dirty="0">
                          <a:effectLst/>
                        </a:rPr>
                      </a:br>
                      <a:r>
                        <a:rPr lang="en-US" sz="1400" b="1" dirty="0">
                          <a:effectLst/>
                        </a:rPr>
                        <a:t>8/17/22</a:t>
                      </a:r>
                      <a:endParaRPr lang="en-US" sz="1400" dirty="0">
                        <a:effectLst/>
                      </a:endParaRP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b="1">
                          <a:effectLst/>
                        </a:rPr>
                        <a:t>Dividends</a:t>
                      </a:r>
                      <a:br>
                        <a:rPr lang="en-US" sz="1400">
                          <a:effectLst/>
                        </a:rPr>
                      </a:br>
                      <a:r>
                        <a:rPr lang="en-US" sz="1400" b="1">
                          <a:effectLst/>
                        </a:rPr>
                        <a:t>YTD</a:t>
                      </a:r>
                      <a:endParaRPr lang="en-US" sz="1400">
                        <a:effectLst/>
                      </a:endParaRP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b="1">
                          <a:effectLst/>
                        </a:rPr>
                        <a:t>Div Freq.</a:t>
                      </a:r>
                      <a:endParaRPr lang="en-US" sz="1400">
                        <a:effectLst/>
                      </a:endParaRP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b="1">
                          <a:effectLst/>
                        </a:rPr>
                        <a:t>Gain/</a:t>
                      </a:r>
                      <a:br>
                        <a:rPr lang="en-US" sz="1400">
                          <a:effectLst/>
                        </a:rPr>
                      </a:br>
                      <a:r>
                        <a:rPr lang="en-US" sz="1400" b="1">
                          <a:effectLst/>
                        </a:rPr>
                        <a:t>Loss %</a:t>
                      </a:r>
                      <a:endParaRPr lang="en-US" sz="1400">
                        <a:effectLst/>
                      </a:endParaRP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b="1">
                          <a:effectLst/>
                        </a:rPr>
                        <a:t>Rating</a:t>
                      </a:r>
                      <a:endParaRPr lang="en-US" sz="1400">
                        <a:effectLst/>
                      </a:endParaRP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72581957"/>
                  </a:ext>
                </a:extLst>
              </a:tr>
              <a:tr h="466497">
                <a:tc>
                  <a:txBody>
                    <a:bodyPr/>
                    <a:lstStyle/>
                    <a:p>
                      <a:pPr algn="l" rtl="0"/>
                      <a:r>
                        <a:rPr lang="en-US" sz="1400">
                          <a:effectLst/>
                        </a:rPr>
                        <a:t>GitLab Inc.</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GTLB</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4/13/22</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dirty="0">
                          <a:effectLst/>
                        </a:rPr>
                        <a:t>49.02</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dirty="0">
                          <a:effectLst/>
                        </a:rPr>
                        <a:t>65.12</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N/A</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N/A</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dirty="0">
                          <a:effectLst/>
                        </a:rPr>
                        <a:t>32.84%</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Hold</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70225075"/>
                  </a:ext>
                </a:extLst>
              </a:tr>
              <a:tr h="1166242">
                <a:tc>
                  <a:txBody>
                    <a:bodyPr/>
                    <a:lstStyle/>
                    <a:p>
                      <a:pPr algn="l" rtl="0"/>
                      <a:r>
                        <a:rPr lang="en-US" sz="1400">
                          <a:effectLst/>
                        </a:rPr>
                        <a:t>Invesco Dow Jones Industrial Average Dividend ETF</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dirty="0">
                          <a:effectLst/>
                        </a:rPr>
                        <a:t>DJD</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a:effectLst/>
                        </a:rPr>
                        <a:t>5/13/22</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a:effectLst/>
                        </a:rPr>
                        <a:t>44.41</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dirty="0">
                          <a:effectLst/>
                        </a:rPr>
                        <a:t>44.50</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a:effectLst/>
                        </a:rPr>
                        <a:t>N/A</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a:effectLst/>
                        </a:rPr>
                        <a:t>N/A</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dirty="0">
                          <a:effectLst/>
                        </a:rPr>
                        <a:t>.02%</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a:effectLst/>
                        </a:rPr>
                        <a:t>Buy</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943688861"/>
                  </a:ext>
                </a:extLst>
              </a:tr>
              <a:tr h="466497">
                <a:tc>
                  <a:txBody>
                    <a:bodyPr/>
                    <a:lstStyle/>
                    <a:p>
                      <a:pPr algn="l" rtl="0"/>
                      <a:r>
                        <a:rPr lang="en-US" sz="1400">
                          <a:effectLst/>
                        </a:rPr>
                        <a:t>M/I Homes, Inc.</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MHO</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6/10/22</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43.75</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dirty="0">
                          <a:effectLst/>
                        </a:rPr>
                        <a:t>46.54</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N/A</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N/A</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dirty="0">
                          <a:effectLst/>
                        </a:rPr>
                        <a:t>6.38%</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Buy</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4060257515"/>
                  </a:ext>
                </a:extLst>
              </a:tr>
              <a:tr h="466497">
                <a:tc>
                  <a:txBody>
                    <a:bodyPr/>
                    <a:lstStyle/>
                    <a:p>
                      <a:pPr algn="l" rtl="0"/>
                      <a:r>
                        <a:rPr lang="en-US" sz="1400">
                          <a:effectLst/>
                        </a:rPr>
                        <a:t>MP Materials Corp.</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a:effectLst/>
                        </a:rPr>
                        <a:t>MP</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dirty="0">
                          <a:effectLst/>
                        </a:rPr>
                        <a:t>8/11/22</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dirty="0">
                          <a:effectLst/>
                        </a:rPr>
                        <a:t>37.81</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dirty="0">
                          <a:effectLst/>
                        </a:rPr>
                        <a:t>35.89</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a:effectLst/>
                        </a:rPr>
                        <a:t>N/A</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dirty="0">
                          <a:effectLst/>
                        </a:rPr>
                        <a:t>N/A</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dirty="0">
                          <a:effectLst/>
                        </a:rPr>
                        <a:t>–5.35%</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rtl="0"/>
                      <a:r>
                        <a:rPr lang="en-US" sz="1400" dirty="0">
                          <a:effectLst/>
                        </a:rPr>
                        <a:t>Buy </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22701564"/>
                  </a:ext>
                </a:extLst>
              </a:tr>
              <a:tr h="699746">
                <a:tc>
                  <a:txBody>
                    <a:bodyPr/>
                    <a:lstStyle/>
                    <a:p>
                      <a:pPr algn="l" rtl="0"/>
                      <a:r>
                        <a:rPr lang="en-US" sz="1400" dirty="0">
                          <a:effectLst/>
                        </a:rPr>
                        <a:t>QUALCOMM Incorporated (QCOM)</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QCOM</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7/15/22</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143.76</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dirty="0">
                          <a:effectLst/>
                        </a:rPr>
                        <a:t>148.53</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N/A</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a:effectLst/>
                        </a:rPr>
                        <a:t>N/A</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dirty="0">
                          <a:effectLst/>
                        </a:rPr>
                        <a:t>3.32%</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tc>
                  <a:txBody>
                    <a:bodyPr/>
                    <a:lstStyle/>
                    <a:p>
                      <a:pPr algn="l" rtl="0"/>
                      <a:r>
                        <a:rPr lang="en-US" sz="1400" dirty="0">
                          <a:effectLst/>
                        </a:rPr>
                        <a:t>Buy</a:t>
                      </a:r>
                    </a:p>
                  </a:txBody>
                  <a:tcPr marL="0" marR="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759182155"/>
                  </a:ext>
                </a:extLst>
              </a:tr>
            </a:tbl>
          </a:graphicData>
        </a:graphic>
      </p:graphicFrame>
    </p:spTree>
    <p:extLst>
      <p:ext uri="{BB962C8B-B14F-4D97-AF65-F5344CB8AC3E}">
        <p14:creationId xmlns:p14="http://schemas.microsoft.com/office/powerpoint/2010/main" val="292284248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ot Webinar Template _Quant" id="{012EB4E6-2B41-0F4B-8C5A-BCF3B734F11B}" vid="{C45B430B-C07B-054D-85C3-3E74E09A71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E75FE553BC7B478701A1CAE386CC63" ma:contentTypeVersion="14" ma:contentTypeDescription="Create a new document." ma:contentTypeScope="" ma:versionID="7dc0e077a31b743cde5b216fbaf1cbec">
  <xsd:schema xmlns:xsd="http://www.w3.org/2001/XMLSchema" xmlns:xs="http://www.w3.org/2001/XMLSchema" xmlns:p="http://schemas.microsoft.com/office/2006/metadata/properties" xmlns:ns2="418d3990-36ef-49a7-9f5d-36fb2087623e" xmlns:ns3="73f7ab46-527e-4619-b733-6590d3a6fea0" targetNamespace="http://schemas.microsoft.com/office/2006/metadata/properties" ma:root="true" ma:fieldsID="0abd92892d334858f37b0b7c33f753a3" ns2:_="" ns3:_="">
    <xsd:import namespace="418d3990-36ef-49a7-9f5d-36fb2087623e"/>
    <xsd:import namespace="73f7ab46-527e-4619-b733-6590d3a6fe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TaxCatchAll" minOccurs="0"/>
                <xsd:element ref="ns2:lcf76f155ced4ddcb4097134ff3c332f"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8d3990-36ef-49a7-9f5d-36fb208762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f221251-d517-4182-a0e8-dd7989886f45"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f7ab46-527e-4619-b733-6590d3a6fea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1642bff-bd0a-4236-b9ee-8ebec7ec376b}" ma:internalName="TaxCatchAll" ma:showField="CatchAllData" ma:web="73f7ab46-527e-4619-b733-6590d3a6fe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418d3990-36ef-49a7-9f5d-36fb2087623e" xsi:nil="true"/>
    <TaxCatchAll xmlns="73f7ab46-527e-4619-b733-6590d3a6fea0" xsi:nil="true"/>
    <lcf76f155ced4ddcb4097134ff3c332f xmlns="418d3990-36ef-49a7-9f5d-36fb208762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EC7053-2B13-4072-B82B-D2CA6ADF62B8}">
  <ds:schemaRefs>
    <ds:schemaRef ds:uri="http://schemas.microsoft.com/sharepoint/v3/contenttype/forms"/>
  </ds:schemaRefs>
</ds:datastoreItem>
</file>

<file path=customXml/itemProps2.xml><?xml version="1.0" encoding="utf-8"?>
<ds:datastoreItem xmlns:ds="http://schemas.openxmlformats.org/officeDocument/2006/customXml" ds:itemID="{75FF7C4B-4754-47DC-8337-C8A545D08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8d3990-36ef-49a7-9f5d-36fb2087623e"/>
    <ds:schemaRef ds:uri="73f7ab46-527e-4619-b733-6590d3a6f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E3CC7E-5192-4B52-B5C8-0979CEA42BC9}">
  <ds:schemaRef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fd86c296-2d07-4cc2-9ebd-998ac71a428b"/>
    <ds:schemaRef ds:uri="418d3990-36ef-49a7-9f5d-36fb2087623e"/>
    <ds:schemaRef ds:uri="73f7ab46-527e-4619-b733-6590d3a6fea0"/>
  </ds:schemaRefs>
</ds:datastoreItem>
</file>

<file path=docProps/app.xml><?xml version="1.0" encoding="utf-8"?>
<Properties xmlns="http://schemas.openxmlformats.org/officeDocument/2006/extended-properties" xmlns:vt="http://schemas.openxmlformats.org/officeDocument/2006/docPropsVTypes">
  <Template>Cabot Webinar Template _Quant</Template>
  <TotalTime>7100</TotalTime>
  <Words>1642</Words>
  <Application>Microsoft Macintosh PowerPoint</Application>
  <PresentationFormat>Widescreen</PresentationFormat>
  <Paragraphs>408</Paragraphs>
  <Slides>26</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Narrow</vt:lpstr>
      <vt:lpstr>Calibri</vt:lpstr>
      <vt:lpstr>Myriad Pro</vt:lpstr>
      <vt:lpstr>Roboto</vt:lpstr>
      <vt:lpstr>Roboto Bold</vt:lpstr>
      <vt:lpstr>Roboto Regular</vt:lpstr>
      <vt:lpstr>Symbol</vt:lpstr>
      <vt:lpstr>Times New Roman</vt:lpstr>
      <vt:lpstr>2_Office Theme</vt:lpstr>
      <vt:lpstr>Growth &amp; Income-Producing Stocks for an Inflationary Environment</vt:lpstr>
      <vt:lpstr>PowerPoint Presentation</vt:lpstr>
      <vt:lpstr>Investor Sentiment</vt:lpstr>
      <vt:lpstr>Inflation—It Doesn’t Kill the Market</vt:lpstr>
      <vt:lpstr>PowerPoint Presentation</vt:lpstr>
      <vt:lpstr>PowerPoint Presentation</vt:lpstr>
      <vt:lpstr>PowerPoint Presentation</vt:lpstr>
      <vt:lpstr>PowerPoint Presentation</vt:lpstr>
      <vt:lpstr>PowerPoint Presentation</vt:lpstr>
      <vt:lpstr>PowerPoint Presentation</vt:lpstr>
      <vt:lpstr> Portfolio Going Forward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Questions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this Market is Perfect for 3 Specific Option Trades (Giving you a chance at 15% gains in 30 days)</dc:title>
  <dc:creator>kevin mcelroy</dc:creator>
  <cp:lastModifiedBy>Chris Preston</cp:lastModifiedBy>
  <cp:revision>121</cp:revision>
  <dcterms:created xsi:type="dcterms:W3CDTF">2022-05-20T14:20:00Z</dcterms:created>
  <dcterms:modified xsi:type="dcterms:W3CDTF">2022-08-18T12:00:29Z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0x01010071E75FE553BC7B478701A1CAE386CC63</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